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81" r:id="rId3"/>
    <p:sldId id="307" r:id="rId4"/>
    <p:sldId id="313" r:id="rId5"/>
    <p:sldId id="311" r:id="rId6"/>
    <p:sldId id="310" r:id="rId7"/>
    <p:sldId id="318" r:id="rId8"/>
    <p:sldId id="320" r:id="rId9"/>
    <p:sldId id="369" r:id="rId10"/>
    <p:sldId id="323" r:id="rId11"/>
    <p:sldId id="324" r:id="rId12"/>
    <p:sldId id="326" r:id="rId13"/>
    <p:sldId id="327" r:id="rId14"/>
    <p:sldId id="260" r:id="rId15"/>
    <p:sldId id="262" r:id="rId16"/>
    <p:sldId id="263" r:id="rId17"/>
    <p:sldId id="264" r:id="rId18"/>
    <p:sldId id="308" r:id="rId19"/>
    <p:sldId id="266" r:id="rId20"/>
    <p:sldId id="267" r:id="rId21"/>
    <p:sldId id="268" r:id="rId22"/>
    <p:sldId id="269" r:id="rId23"/>
    <p:sldId id="271" r:id="rId24"/>
    <p:sldId id="272" r:id="rId25"/>
    <p:sldId id="329" r:id="rId26"/>
    <p:sldId id="330" r:id="rId27"/>
    <p:sldId id="331" r:id="rId28"/>
    <p:sldId id="332" r:id="rId29"/>
    <p:sldId id="334" r:id="rId30"/>
    <p:sldId id="336" r:id="rId31"/>
    <p:sldId id="337" r:id="rId32"/>
    <p:sldId id="338" r:id="rId33"/>
    <p:sldId id="339" r:id="rId34"/>
    <p:sldId id="340" r:id="rId35"/>
    <p:sldId id="345" r:id="rId36"/>
    <p:sldId id="351" r:id="rId37"/>
    <p:sldId id="341" r:id="rId38"/>
    <p:sldId id="355" r:id="rId39"/>
    <p:sldId id="352" r:id="rId40"/>
    <p:sldId id="353" r:id="rId41"/>
    <p:sldId id="343" r:id="rId42"/>
    <p:sldId id="30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512" autoAdjust="0"/>
  </p:normalViewPr>
  <p:slideViewPr>
    <p:cSldViewPr snapToGrid="0">
      <p:cViewPr varScale="1">
        <p:scale>
          <a:sx n="70" d="100"/>
          <a:sy n="70" d="100"/>
        </p:scale>
        <p:origin x="1338" y="66"/>
      </p:cViewPr>
      <p:guideLst>
        <p:guide orient="horz" pos="2160"/>
        <p:guide pos="3840"/>
      </p:guideLst>
    </p:cSldViewPr>
  </p:slideViewPr>
  <p:notesTextViewPr>
    <p:cViewPr>
      <p:scale>
        <a:sx n="1" d="1"/>
        <a:sy n="1" d="1"/>
      </p:scale>
      <p:origin x="0" y="0"/>
    </p:cViewPr>
  </p:notesTextViewPr>
  <p:sorterViewPr>
    <p:cViewPr>
      <p:scale>
        <a:sx n="100" d="100"/>
        <a:sy n="100" d="100"/>
      </p:scale>
      <p:origin x="0" y="22674"/>
    </p:cViewPr>
  </p:sorterViewPr>
  <p:notesViewPr>
    <p:cSldViewPr snapToGrid="0">
      <p:cViewPr varScale="1">
        <p:scale>
          <a:sx n="56" d="100"/>
          <a:sy n="56" d="100"/>
        </p:scale>
        <p:origin x="-283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D0BBD1E-28E8-4035-B151-F3EAE49C8E30}" type="datetimeFigureOut">
              <a:rPr lang="en-US" smtClean="0"/>
              <a:t>26-Feb-24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3989B0E-3E81-45F6-B2E1-D33F3930BD27}" type="slidenum">
              <a:rPr lang="en-US" smtClean="0"/>
              <a:t>‹#›</a:t>
            </a:fld>
            <a:endParaRPr lang="en-US"/>
          </a:p>
        </p:txBody>
      </p:sp>
    </p:spTree>
    <p:extLst>
      <p:ext uri="{BB962C8B-B14F-4D97-AF65-F5344CB8AC3E}">
        <p14:creationId xmlns:p14="http://schemas.microsoft.com/office/powerpoint/2010/main" val="3231088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C16815-6F84-44A0-907C-3E9F8016DE35}" type="datetimeFigureOut">
              <a:rPr lang="en-US" smtClean="0"/>
              <a:t>26-Feb-24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2D3712-30DD-4306-8849-BDC5C07AA0B7}" type="slidenum">
              <a:rPr lang="en-US" smtClean="0"/>
              <a:t>‹#›</a:t>
            </a:fld>
            <a:endParaRPr lang="en-US"/>
          </a:p>
        </p:txBody>
      </p:sp>
    </p:spTree>
    <p:extLst>
      <p:ext uri="{BB962C8B-B14F-4D97-AF65-F5344CB8AC3E}">
        <p14:creationId xmlns:p14="http://schemas.microsoft.com/office/powerpoint/2010/main" val="3437496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a:t>
            </a:fld>
            <a:endParaRPr lang="en-US"/>
          </a:p>
        </p:txBody>
      </p:sp>
    </p:spTree>
    <p:extLst>
      <p:ext uri="{BB962C8B-B14F-4D97-AF65-F5344CB8AC3E}">
        <p14:creationId xmlns:p14="http://schemas.microsoft.com/office/powerpoint/2010/main" val="40363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l">
              <a:lnSpc>
                <a:spcPct val="90000"/>
              </a:lnSpc>
              <a:spcBef>
                <a:spcPts val="900"/>
              </a:spcBef>
              <a:spcAft>
                <a:spcPts val="600"/>
              </a:spcAft>
            </a:pPr>
            <a:endParaRPr lang="en-US" sz="1200">
              <a:solidFill>
                <a:srgbClr val="0070C0"/>
              </a:solidFill>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2D3712-30DD-4306-8849-BDC5C07AA0B7}" type="slidenum">
              <a:rPr lang="en-US" smtClean="0"/>
              <a:t>10</a:t>
            </a:fld>
            <a:endParaRPr lang="en-US"/>
          </a:p>
        </p:txBody>
      </p:sp>
    </p:spTree>
    <p:extLst>
      <p:ext uri="{BB962C8B-B14F-4D97-AF65-F5344CB8AC3E}">
        <p14:creationId xmlns:p14="http://schemas.microsoft.com/office/powerpoint/2010/main" val="338571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11</a:t>
            </a:fld>
            <a:endParaRPr lang="en-US"/>
          </a:p>
        </p:txBody>
      </p:sp>
    </p:spTree>
    <p:extLst>
      <p:ext uri="{BB962C8B-B14F-4D97-AF65-F5344CB8AC3E}">
        <p14:creationId xmlns:p14="http://schemas.microsoft.com/office/powerpoint/2010/main" val="196184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12</a:t>
            </a:fld>
            <a:endParaRPr lang="en-US"/>
          </a:p>
        </p:txBody>
      </p:sp>
    </p:spTree>
    <p:extLst>
      <p:ext uri="{BB962C8B-B14F-4D97-AF65-F5344CB8AC3E}">
        <p14:creationId xmlns:p14="http://schemas.microsoft.com/office/powerpoint/2010/main" val="345127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13</a:t>
            </a:fld>
            <a:endParaRPr lang="en-US"/>
          </a:p>
        </p:txBody>
      </p:sp>
    </p:spTree>
    <p:extLst>
      <p:ext uri="{BB962C8B-B14F-4D97-AF65-F5344CB8AC3E}">
        <p14:creationId xmlns:p14="http://schemas.microsoft.com/office/powerpoint/2010/main" val="295227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Tiếp</a:t>
            </a:r>
            <a:r>
              <a:rPr lang="en-US" baseline="0" smtClean="0"/>
              <a:t> theo Tôi xin đi vào các nội dung chính của bảng hỏi Hộ</a:t>
            </a:r>
          </a:p>
          <a:p>
            <a:r>
              <a:rPr lang="en-US" baseline="0" smtClean="0"/>
              <a:t>Đầu tiên là phần trang bìa bao gồm tất cả các thông tin định danh của hộ.</a:t>
            </a:r>
          </a:p>
          <a:p>
            <a:r>
              <a:rPr lang="en-US" smtClean="0"/>
              <a:t>T</a:t>
            </a:r>
            <a:r>
              <a:rPr lang="vi-VN" smtClean="0"/>
              <a:t>hông tin định danh của các hộ trong ĐBĐT được phân công sẽ tự động chuyển từ Bảng kê hộ vào phiếu điều tra</a:t>
            </a:r>
            <a:r>
              <a:rPr lang="en-US" smtClean="0"/>
              <a:t> trên</a:t>
            </a:r>
            <a:r>
              <a:rPr lang="en-US" baseline="0" smtClean="0"/>
              <a:t> CAPI</a:t>
            </a:r>
            <a:r>
              <a:rPr lang="vi-VN" smtClean="0"/>
              <a:t>. Trong số các thông tin được tự động chuyển từ Bảng kê hộ</a:t>
            </a:r>
            <a:r>
              <a:rPr lang="en-US" baseline="0" smtClean="0"/>
              <a:t> thì</a:t>
            </a:r>
            <a:r>
              <a:rPr lang="vi-VN" smtClean="0"/>
              <a:t> thông tin về “HỌ VÀ TÊN CHỦ HỘ” có thể cần phải điều chỉnh do có hộ mới chuyển đến (hộ cũ đã chuyển đi) hoặc vẫn hộ cũ nhưng thông tin về chủ hộ thay đổi so với bảng kê. Trong trường hợp này, ĐTV hỏi để ghi thông tin thực tế của chủ hộ tại thời điểm ĐTV đến hộ điều tra.</a:t>
            </a: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14</a:t>
            </a:fld>
            <a:endParaRPr lang="en-US"/>
          </a:p>
        </p:txBody>
      </p:sp>
    </p:spTree>
    <p:extLst>
      <p:ext uri="{BB962C8B-B14F-4D97-AF65-F5344CB8AC3E}">
        <p14:creationId xmlns:p14="http://schemas.microsoft.com/office/powerpoint/2010/main" val="46343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15</a:t>
            </a:fld>
            <a:endParaRPr lang="en-US"/>
          </a:p>
        </p:txBody>
      </p:sp>
    </p:spTree>
    <p:extLst>
      <p:ext uri="{BB962C8B-B14F-4D97-AF65-F5344CB8AC3E}">
        <p14:creationId xmlns:p14="http://schemas.microsoft.com/office/powerpoint/2010/main" val="144142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Ví</a:t>
            </a:r>
            <a:r>
              <a:rPr lang="en-US" baseline="0" smtClean="0"/>
              <a:t> dụ:</a:t>
            </a: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16</a:t>
            </a:fld>
            <a:endParaRPr lang="en-US"/>
          </a:p>
        </p:txBody>
      </p:sp>
    </p:spTree>
    <p:extLst>
      <p:ext uri="{BB962C8B-B14F-4D97-AF65-F5344CB8AC3E}">
        <p14:creationId xmlns:p14="http://schemas.microsoft.com/office/powerpoint/2010/main" val="135079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Tiếp</a:t>
            </a:r>
            <a:r>
              <a:rPr lang="en-US" baseline="0" smtClean="0"/>
              <a:t> đến là các câu hỏi để xác định nhân khẩu thường chú.</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smtClean="0">
                <a:latin typeface="Times New Roman" panose="02020603050405020304" pitchFamily="18" charset="0"/>
                <a:cs typeface="Times New Roman" panose="02020603050405020304" pitchFamily="18" charset="0"/>
              </a:rPr>
              <a:t>Sử dụng khái niệm thực tế thường trú để xác định thành viên hộ, tránh ghi trùng hoặc bỏ sót đối tượng điều tra. Khi thiết</a:t>
            </a:r>
            <a:r>
              <a:rPr lang="pt-BR" sz="1200" baseline="0" smtClean="0">
                <a:latin typeface="Times New Roman" panose="02020603050405020304" pitchFamily="18" charset="0"/>
                <a:cs typeface="Times New Roman" panose="02020603050405020304" pitchFamily="18" charset="0"/>
              </a:rPr>
              <a:t> kế phần mềm chúng tôi cũng đã đưa các câu hỏi trong quy trình xác định nhân khẩu thực tế thường chú của hộ vào trong chương trình CAPI nhằm giúp cho các ĐTV tránh được việc bỏ xót hoặc xác định không đúng các đối tượng là thành viên hộ. ĐTV sẽ hỏi lần lượt các câu hỏi trong capi sau đó chương trình sẽ tự tổng hợp lên danh sách thành viên hộ cuối cùng.</a:t>
            </a:r>
            <a:endParaRPr lang="pt-BR" sz="1200" smtClean="0">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17</a:t>
            </a:fld>
            <a:endParaRPr lang="en-US"/>
          </a:p>
        </p:txBody>
      </p:sp>
    </p:spTree>
    <p:extLst>
      <p:ext uri="{BB962C8B-B14F-4D97-AF65-F5344CB8AC3E}">
        <p14:creationId xmlns:p14="http://schemas.microsoft.com/office/powerpoint/2010/main" val="210169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Ví</a:t>
            </a:r>
            <a:r>
              <a:rPr lang="en-US" baseline="0" smtClean="0"/>
              <a:t> dụ</a:t>
            </a: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18</a:t>
            </a:fld>
            <a:endParaRPr lang="en-US"/>
          </a:p>
        </p:txBody>
      </p:sp>
    </p:spTree>
    <p:extLst>
      <p:ext uri="{BB962C8B-B14F-4D97-AF65-F5344CB8AC3E}">
        <p14:creationId xmlns:p14="http://schemas.microsoft.com/office/powerpoint/2010/main" val="261262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19</a:t>
            </a:fld>
            <a:endParaRPr lang="en-US"/>
          </a:p>
        </p:txBody>
      </p:sp>
    </p:spTree>
    <p:extLst>
      <p:ext uri="{BB962C8B-B14F-4D97-AF65-F5344CB8AC3E}">
        <p14:creationId xmlns:p14="http://schemas.microsoft.com/office/powerpoint/2010/main" val="236511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C</a:t>
            </a:r>
            <a:r>
              <a:rPr lang="vi-VN" smtClean="0"/>
              <a:t>uộc Điều tra dân số và nhà ở giữa kỳ năm 2024 là cuộc điều tra nằm giữa 2 </a:t>
            </a:r>
            <a:r>
              <a:rPr lang="en-US" smtClean="0"/>
              <a:t>cuộc</a:t>
            </a:r>
            <a:r>
              <a:rPr lang="vi-VN" smtClean="0"/>
              <a:t> T</a:t>
            </a:r>
            <a:r>
              <a:rPr lang="en-US" smtClean="0"/>
              <a:t>ổng</a:t>
            </a:r>
            <a:r>
              <a:rPr lang="en-US" baseline="0" smtClean="0"/>
              <a:t> điều tra</a:t>
            </a:r>
            <a:r>
              <a:rPr lang="vi-VN" smtClean="0"/>
              <a:t> dân số và nhà ở (năm 2019 và 2029), kết quả cuộc điều tra sẽ tính toán được một số chỉ tiêu đến cấp huyện,</a:t>
            </a:r>
            <a:r>
              <a:rPr lang="en-US" smtClean="0"/>
              <a:t> mà</a:t>
            </a:r>
            <a:r>
              <a:rPr lang="vi-VN" smtClean="0"/>
              <a:t> cuộc điều tra dân số và kế hoạch hoá gia đình hàng năm chỉ tính toán được một số chỉ tiêu đến cấp tỉnh</a:t>
            </a:r>
            <a:r>
              <a:rPr lang="en-US" baseline="0" smtClean="0"/>
              <a:t> nên số địa bàn điều tra rất lớn (cả nước là 39,339 địa bàn) được phủ đến hầu hết các xã trên cả nước (10.327 xã/phường/thị trấn) chiếm khoảng 97,4 % các xã/phường/thị trấn của cae nước, Phường Bình Hòa, TP Thuận An tỉnh Bình Dương có số địa bàn điều tra/phường cao nhất (34 địa bàn/phường), còn một ít số xã và huyện đặc thù không đưa vào chọn mẫu là: Hoàng sa, Trường sa, Cồn cỏ, Bạch Long vĩ. Các cuộc điều tra về hộ dân cư suy rộng đến cấp tỉnh có thể sử dụng số địa bàn điều tra phiếu ngắn làm dàn mẫu chủ.</a:t>
            </a: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a:t>
            </a:fld>
            <a:endParaRPr lang="en-US"/>
          </a:p>
        </p:txBody>
      </p:sp>
    </p:spTree>
    <p:extLst>
      <p:ext uri="{BB962C8B-B14F-4D97-AF65-F5344CB8AC3E}">
        <p14:creationId xmlns:p14="http://schemas.microsoft.com/office/powerpoint/2010/main" val="133159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20</a:t>
            </a:fld>
            <a:endParaRPr lang="en-US"/>
          </a:p>
        </p:txBody>
      </p:sp>
    </p:spTree>
    <p:extLst>
      <p:ext uri="{BB962C8B-B14F-4D97-AF65-F5344CB8AC3E}">
        <p14:creationId xmlns:p14="http://schemas.microsoft.com/office/powerpoint/2010/main" val="71669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21</a:t>
            </a:fld>
            <a:endParaRPr lang="en-US"/>
          </a:p>
        </p:txBody>
      </p:sp>
    </p:spTree>
    <p:extLst>
      <p:ext uri="{BB962C8B-B14F-4D97-AF65-F5344CB8AC3E}">
        <p14:creationId xmlns:p14="http://schemas.microsoft.com/office/powerpoint/2010/main" val="2577300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Ví</a:t>
            </a:r>
            <a:r>
              <a:rPr lang="en-US" baseline="0" smtClean="0"/>
              <a:t> dụ</a:t>
            </a: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22</a:t>
            </a:fld>
            <a:endParaRPr lang="en-US"/>
          </a:p>
        </p:txBody>
      </p:sp>
    </p:spTree>
    <p:extLst>
      <p:ext uri="{BB962C8B-B14F-4D97-AF65-F5344CB8AC3E}">
        <p14:creationId xmlns:p14="http://schemas.microsoft.com/office/powerpoint/2010/main" val="227818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23</a:t>
            </a:fld>
            <a:endParaRPr lang="en-US"/>
          </a:p>
        </p:txBody>
      </p:sp>
    </p:spTree>
    <p:extLst>
      <p:ext uri="{BB962C8B-B14F-4D97-AF65-F5344CB8AC3E}">
        <p14:creationId xmlns:p14="http://schemas.microsoft.com/office/powerpoint/2010/main" val="65700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24</a:t>
            </a:fld>
            <a:endParaRPr lang="en-US"/>
          </a:p>
        </p:txBody>
      </p:sp>
    </p:spTree>
    <p:extLst>
      <p:ext uri="{BB962C8B-B14F-4D97-AF65-F5344CB8AC3E}">
        <p14:creationId xmlns:p14="http://schemas.microsoft.com/office/powerpoint/2010/main" val="217203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25</a:t>
            </a:fld>
            <a:endParaRPr lang="en-US"/>
          </a:p>
        </p:txBody>
      </p:sp>
    </p:spTree>
    <p:extLst>
      <p:ext uri="{BB962C8B-B14F-4D97-AF65-F5344CB8AC3E}">
        <p14:creationId xmlns:p14="http://schemas.microsoft.com/office/powerpoint/2010/main" val="424265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26</a:t>
            </a:fld>
            <a:endParaRPr lang="en-US"/>
          </a:p>
        </p:txBody>
      </p:sp>
    </p:spTree>
    <p:extLst>
      <p:ext uri="{BB962C8B-B14F-4D97-AF65-F5344CB8AC3E}">
        <p14:creationId xmlns:p14="http://schemas.microsoft.com/office/powerpoint/2010/main" val="36172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27</a:t>
            </a:fld>
            <a:endParaRPr lang="en-US"/>
          </a:p>
        </p:txBody>
      </p:sp>
    </p:spTree>
    <p:extLst>
      <p:ext uri="{BB962C8B-B14F-4D97-AF65-F5344CB8AC3E}">
        <p14:creationId xmlns:p14="http://schemas.microsoft.com/office/powerpoint/2010/main" val="91945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28</a:t>
            </a:fld>
            <a:endParaRPr lang="en-US"/>
          </a:p>
        </p:txBody>
      </p:sp>
    </p:spTree>
    <p:extLst>
      <p:ext uri="{BB962C8B-B14F-4D97-AF65-F5344CB8AC3E}">
        <p14:creationId xmlns:p14="http://schemas.microsoft.com/office/powerpoint/2010/main" val="3726786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29</a:t>
            </a:fld>
            <a:endParaRPr lang="en-US"/>
          </a:p>
        </p:txBody>
      </p:sp>
    </p:spTree>
    <p:extLst>
      <p:ext uri="{BB962C8B-B14F-4D97-AF65-F5344CB8AC3E}">
        <p14:creationId xmlns:p14="http://schemas.microsoft.com/office/powerpoint/2010/main" val="380363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a:t>
            </a:fld>
            <a:endParaRPr lang="en-US"/>
          </a:p>
        </p:txBody>
      </p:sp>
    </p:spTree>
    <p:extLst>
      <p:ext uri="{BB962C8B-B14F-4D97-AF65-F5344CB8AC3E}">
        <p14:creationId xmlns:p14="http://schemas.microsoft.com/office/powerpoint/2010/main" val="1969217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30</a:t>
            </a:fld>
            <a:endParaRPr lang="en-US"/>
          </a:p>
        </p:txBody>
      </p:sp>
    </p:spTree>
    <p:extLst>
      <p:ext uri="{BB962C8B-B14F-4D97-AF65-F5344CB8AC3E}">
        <p14:creationId xmlns:p14="http://schemas.microsoft.com/office/powerpoint/2010/main" val="3545181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31</a:t>
            </a:fld>
            <a:endParaRPr lang="en-US"/>
          </a:p>
        </p:txBody>
      </p:sp>
    </p:spTree>
    <p:extLst>
      <p:ext uri="{BB962C8B-B14F-4D97-AF65-F5344CB8AC3E}">
        <p14:creationId xmlns:p14="http://schemas.microsoft.com/office/powerpoint/2010/main" val="3307959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32</a:t>
            </a:fld>
            <a:endParaRPr lang="en-US"/>
          </a:p>
        </p:txBody>
      </p:sp>
    </p:spTree>
    <p:extLst>
      <p:ext uri="{BB962C8B-B14F-4D97-AF65-F5344CB8AC3E}">
        <p14:creationId xmlns:p14="http://schemas.microsoft.com/office/powerpoint/2010/main" val="287281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33</a:t>
            </a:fld>
            <a:endParaRPr lang="en-US"/>
          </a:p>
        </p:txBody>
      </p:sp>
    </p:spTree>
    <p:extLst>
      <p:ext uri="{BB962C8B-B14F-4D97-AF65-F5344CB8AC3E}">
        <p14:creationId xmlns:p14="http://schemas.microsoft.com/office/powerpoint/2010/main" val="394882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34</a:t>
            </a:fld>
            <a:endParaRPr lang="en-US"/>
          </a:p>
        </p:txBody>
      </p:sp>
    </p:spTree>
    <p:extLst>
      <p:ext uri="{BB962C8B-B14F-4D97-AF65-F5344CB8AC3E}">
        <p14:creationId xmlns:p14="http://schemas.microsoft.com/office/powerpoint/2010/main" val="4240043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35</a:t>
            </a:fld>
            <a:endParaRPr lang="en-US"/>
          </a:p>
        </p:txBody>
      </p:sp>
    </p:spTree>
    <p:extLst>
      <p:ext uri="{BB962C8B-B14F-4D97-AF65-F5344CB8AC3E}">
        <p14:creationId xmlns:p14="http://schemas.microsoft.com/office/powerpoint/2010/main" val="2568885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36</a:t>
            </a:fld>
            <a:endParaRPr lang="en-US"/>
          </a:p>
        </p:txBody>
      </p:sp>
    </p:spTree>
    <p:extLst>
      <p:ext uri="{BB962C8B-B14F-4D97-AF65-F5344CB8AC3E}">
        <p14:creationId xmlns:p14="http://schemas.microsoft.com/office/powerpoint/2010/main" val="2791412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37</a:t>
            </a:fld>
            <a:endParaRPr lang="en-US"/>
          </a:p>
        </p:txBody>
      </p:sp>
    </p:spTree>
    <p:extLst>
      <p:ext uri="{BB962C8B-B14F-4D97-AF65-F5344CB8AC3E}">
        <p14:creationId xmlns:p14="http://schemas.microsoft.com/office/powerpoint/2010/main" val="2273929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38</a:t>
            </a:fld>
            <a:endParaRPr lang="en-US"/>
          </a:p>
        </p:txBody>
      </p:sp>
    </p:spTree>
    <p:extLst>
      <p:ext uri="{BB962C8B-B14F-4D97-AF65-F5344CB8AC3E}">
        <p14:creationId xmlns:p14="http://schemas.microsoft.com/office/powerpoint/2010/main" val="4187583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39</a:t>
            </a:fld>
            <a:endParaRPr lang="en-US"/>
          </a:p>
        </p:txBody>
      </p:sp>
    </p:spTree>
    <p:extLst>
      <p:ext uri="{BB962C8B-B14F-4D97-AF65-F5344CB8AC3E}">
        <p14:creationId xmlns:p14="http://schemas.microsoft.com/office/powerpoint/2010/main" val="168975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4</a:t>
            </a:fld>
            <a:endParaRPr lang="en-US"/>
          </a:p>
        </p:txBody>
      </p:sp>
    </p:spTree>
    <p:extLst>
      <p:ext uri="{BB962C8B-B14F-4D97-AF65-F5344CB8AC3E}">
        <p14:creationId xmlns:p14="http://schemas.microsoft.com/office/powerpoint/2010/main" val="4024214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40</a:t>
            </a:fld>
            <a:endParaRPr lang="en-US"/>
          </a:p>
        </p:txBody>
      </p:sp>
    </p:spTree>
    <p:extLst>
      <p:ext uri="{BB962C8B-B14F-4D97-AF65-F5344CB8AC3E}">
        <p14:creationId xmlns:p14="http://schemas.microsoft.com/office/powerpoint/2010/main" val="2521263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41</a:t>
            </a:fld>
            <a:endParaRPr lang="en-US"/>
          </a:p>
        </p:txBody>
      </p:sp>
    </p:spTree>
    <p:extLst>
      <p:ext uri="{BB962C8B-B14F-4D97-AF65-F5344CB8AC3E}">
        <p14:creationId xmlns:p14="http://schemas.microsoft.com/office/powerpoint/2010/main" val="2116945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42</a:t>
            </a:fld>
            <a:endParaRPr lang="en-US"/>
          </a:p>
        </p:txBody>
      </p:sp>
    </p:spTree>
    <p:extLst>
      <p:ext uri="{BB962C8B-B14F-4D97-AF65-F5344CB8AC3E}">
        <p14:creationId xmlns:p14="http://schemas.microsoft.com/office/powerpoint/2010/main" val="107067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5</a:t>
            </a:fld>
            <a:endParaRPr lang="en-US"/>
          </a:p>
        </p:txBody>
      </p:sp>
    </p:spTree>
    <p:extLst>
      <p:ext uri="{BB962C8B-B14F-4D97-AF65-F5344CB8AC3E}">
        <p14:creationId xmlns:p14="http://schemas.microsoft.com/office/powerpoint/2010/main" val="416184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6</a:t>
            </a:fld>
            <a:endParaRPr lang="en-US"/>
          </a:p>
        </p:txBody>
      </p:sp>
    </p:spTree>
    <p:extLst>
      <p:ext uri="{BB962C8B-B14F-4D97-AF65-F5344CB8AC3E}">
        <p14:creationId xmlns:p14="http://schemas.microsoft.com/office/powerpoint/2010/main" val="154639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7</a:t>
            </a:fld>
            <a:endParaRPr lang="en-US"/>
          </a:p>
        </p:txBody>
      </p:sp>
    </p:spTree>
    <p:extLst>
      <p:ext uri="{BB962C8B-B14F-4D97-AF65-F5344CB8AC3E}">
        <p14:creationId xmlns:p14="http://schemas.microsoft.com/office/powerpoint/2010/main" val="100003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8</a:t>
            </a:fld>
            <a:endParaRPr lang="en-US"/>
          </a:p>
        </p:txBody>
      </p:sp>
    </p:spTree>
    <p:extLst>
      <p:ext uri="{BB962C8B-B14F-4D97-AF65-F5344CB8AC3E}">
        <p14:creationId xmlns:p14="http://schemas.microsoft.com/office/powerpoint/2010/main" val="123357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9</a:t>
            </a:fld>
            <a:endParaRPr lang="en-US"/>
          </a:p>
        </p:txBody>
      </p:sp>
    </p:spTree>
    <p:extLst>
      <p:ext uri="{BB962C8B-B14F-4D97-AF65-F5344CB8AC3E}">
        <p14:creationId xmlns:p14="http://schemas.microsoft.com/office/powerpoint/2010/main" val="357923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60217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404024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218939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235804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317802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2445E-D658-4C2C-BAF5-D17DB372B349}" type="datetimeFigureOut">
              <a:rPr lang="en-US" smtClean="0"/>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130144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2445E-D658-4C2C-BAF5-D17DB372B349}" type="datetimeFigureOut">
              <a:rPr lang="en-US" smtClean="0"/>
              <a:t>26-Feb-24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413021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2445E-D658-4C2C-BAF5-D17DB372B349}" type="datetimeFigureOut">
              <a:rPr lang="en-US" smtClean="0"/>
              <a:t>26-Feb-24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6757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445E-D658-4C2C-BAF5-D17DB372B349}" type="datetimeFigureOut">
              <a:rPr lang="en-US" smtClean="0"/>
              <a:t>26-Feb-24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330566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E2445E-D658-4C2C-BAF5-D17DB372B349}" type="datetimeFigureOut">
              <a:rPr lang="en-US" smtClean="0"/>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390896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E2445E-D658-4C2C-BAF5-D17DB372B349}" type="datetimeFigureOut">
              <a:rPr lang="en-US" smtClean="0"/>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84064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445E-D658-4C2C-BAF5-D17DB372B349}" type="datetimeFigureOut">
              <a:rPr lang="en-US" smtClean="0"/>
              <a:t>26-Feb-24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04AEB-C6B8-45FF-9AEB-4D0EEC3F8177}" type="slidenum">
              <a:rPr lang="en-US" smtClean="0"/>
              <a:t>‹#›</a:t>
            </a:fld>
            <a:endParaRPr lang="en-US"/>
          </a:p>
        </p:txBody>
      </p:sp>
    </p:spTree>
    <p:extLst>
      <p:ext uri="{BB962C8B-B14F-4D97-AF65-F5344CB8AC3E}">
        <p14:creationId xmlns:p14="http://schemas.microsoft.com/office/powerpoint/2010/main" val="86529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ĐIỀU TRA DÂN SỐ VÀ NHÀ Ở GIỮA KỲ NĂM 2024</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pic>
        <p:nvPicPr>
          <p:cNvPr id="1026" name="Picture 2" descr="Toàn cảnh Đà Lạt trắng xóa bê tông -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062" y="611372"/>
            <a:ext cx="8937938" cy="60017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0" y="499730"/>
            <a:ext cx="4353059" cy="6113356"/>
          </a:xfrm>
          <a:prstGeom prst="rect">
            <a:avLst/>
          </a:prstGeom>
        </p:spPr>
      </p:pic>
      <p:sp>
        <p:nvSpPr>
          <p:cNvPr id="9" name="TextBox 8"/>
          <p:cNvSpPr txBox="1"/>
          <p:nvPr/>
        </p:nvSpPr>
        <p:spPr>
          <a:xfrm>
            <a:off x="8132619" y="611372"/>
            <a:ext cx="3754582" cy="369332"/>
          </a:xfrm>
          <a:prstGeom prst="rect">
            <a:avLst/>
          </a:prstGeom>
          <a:noFill/>
        </p:spPr>
        <p:txBody>
          <a:bodyPr wrap="square" rtlCol="0">
            <a:spAutoFit/>
          </a:bodyPr>
          <a:lstStyle/>
          <a:p>
            <a:r>
              <a:rPr lang="en-US" smtClean="0">
                <a:solidFill>
                  <a:srgbClr val="7030A0"/>
                </a:solidFill>
                <a:latin typeface="Narkisim" panose="020E0502050101010101" pitchFamily="34" charset="-79"/>
                <a:cs typeface="Narkisim" panose="020E0502050101010101" pitchFamily="34" charset="-79"/>
              </a:rPr>
              <a:t>Đà lạt ngày 5-6 tháng 3 năm 2024</a:t>
            </a:r>
            <a:endParaRPr lang="en-US">
              <a:solidFill>
                <a:srgbClr val="7030A0"/>
              </a:solidFill>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09689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a:t>
            </a:r>
            <a:r>
              <a:rPr lang="en-US" sz="2400" b="1" smtClean="0">
                <a:solidFill>
                  <a:srgbClr val="C00000"/>
                </a:solidFill>
                <a:latin typeface="Bahnschrift" panose="020B0502040204020203" pitchFamily="34" charset="0"/>
              </a:rPr>
              <a:t>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9730" y="832647"/>
            <a:ext cx="11271560" cy="5838521"/>
          </a:xfrm>
          <a:prstGeom prst="rect">
            <a:avLst/>
          </a:prstGeom>
        </p:spPr>
        <p:txBody>
          <a:bodyPr wrap="square">
            <a:spAutoFit/>
          </a:bodyPr>
          <a:lstStyle/>
          <a:p>
            <a:pPr indent="457200" algn="just">
              <a:lnSpc>
                <a:spcPct val="90000"/>
              </a:lnSpc>
              <a:spcBef>
                <a:spcPts val="800"/>
              </a:spcBef>
              <a:spcAft>
                <a:spcPts val="600"/>
              </a:spcAft>
            </a:pPr>
            <a:r>
              <a:rPr lang="en-GB" sz="2700" b="1" smtClean="0">
                <a:solidFill>
                  <a:srgbClr val="0070C0"/>
                </a:solidFill>
                <a:latin typeface="Calibri" panose="020F0502020204030204" pitchFamily="34" charset="0"/>
                <a:ea typeface="Times New Roman" panose="02020603050405020304" pitchFamily="18" charset="0"/>
              </a:rPr>
              <a:t>3. Các</a:t>
            </a:r>
            <a:r>
              <a:rPr lang="en-US" sz="2700" b="1" smtClean="0">
                <a:solidFill>
                  <a:srgbClr val="0070C0"/>
                </a:solidFill>
                <a:latin typeface="Calibri" panose="020F0502020204030204" pitchFamily="34" charset="0"/>
                <a:ea typeface="Times New Roman" panose="02020603050405020304" pitchFamily="18" charset="0"/>
              </a:rPr>
              <a:t> trường hợp</a:t>
            </a:r>
            <a:r>
              <a:rPr lang="vi-VN" sz="2700" b="1" smtClean="0">
                <a:solidFill>
                  <a:srgbClr val="0070C0"/>
                </a:solidFill>
                <a:latin typeface="Calibri" panose="020F0502020204030204" pitchFamily="34" charset="0"/>
                <a:ea typeface="Times New Roman" panose="02020603050405020304" pitchFamily="18" charset="0"/>
              </a:rPr>
              <a:t> </a:t>
            </a:r>
            <a:r>
              <a:rPr lang="vi-VN" sz="2700" b="1">
                <a:solidFill>
                  <a:srgbClr val="0070C0"/>
                </a:solidFill>
                <a:latin typeface="Calibri" panose="020F0502020204030204" pitchFamily="34" charset="0"/>
                <a:ea typeface="Times New Roman" panose="02020603050405020304" pitchFamily="18" charset="0"/>
              </a:rPr>
              <a:t>không phải là nhân khẩu thực tế thường trú tại </a:t>
            </a:r>
            <a:r>
              <a:rPr lang="vi-VN" sz="2700" b="1" smtClean="0">
                <a:solidFill>
                  <a:srgbClr val="0070C0"/>
                </a:solidFill>
                <a:latin typeface="Calibri" panose="020F0502020204030204" pitchFamily="34" charset="0"/>
                <a:ea typeface="Times New Roman" panose="02020603050405020304" pitchFamily="18" charset="0"/>
              </a:rPr>
              <a:t>hộ</a:t>
            </a:r>
            <a:r>
              <a:rPr lang="en-US" sz="2700" b="1" smtClean="0">
                <a:solidFill>
                  <a:srgbClr val="0070C0"/>
                </a:solidFill>
                <a:latin typeface="Calibri" panose="020F0502020204030204" pitchFamily="34" charset="0"/>
                <a:ea typeface="Times New Roman" panose="02020603050405020304" pitchFamily="18" charset="0"/>
              </a:rPr>
              <a:t>:</a:t>
            </a:r>
            <a:endParaRPr lang="en-US" sz="2700">
              <a:solidFill>
                <a:srgbClr val="0070C0"/>
              </a:solidFill>
              <a:latin typeface="Calibri" panose="020F0502020204030204" pitchFamily="34" charset="0"/>
              <a:ea typeface="Times New Roman" panose="02020603050405020304" pitchFamily="18" charset="0"/>
            </a:endParaRPr>
          </a:p>
          <a:p>
            <a:pPr indent="457200" algn="just">
              <a:lnSpc>
                <a:spcPct val="90000"/>
              </a:lnSpc>
              <a:spcBef>
                <a:spcPts val="800"/>
              </a:spcBef>
              <a:spcAft>
                <a:spcPts val="0"/>
              </a:spcAft>
            </a:pPr>
            <a:r>
              <a:rPr lang="en-US" sz="2700" b="1" i="1" smtClean="0">
                <a:solidFill>
                  <a:srgbClr val="000000"/>
                </a:solidFill>
                <a:latin typeface="Calibri" panose="020F0502020204030204" pitchFamily="34" charset="0"/>
                <a:ea typeface="Times New Roman" panose="02020603050405020304" pitchFamily="18" charset="0"/>
              </a:rPr>
              <a:t>3.1.</a:t>
            </a:r>
            <a:r>
              <a:rPr lang="vi-VN" sz="2700" b="1" i="1" smtClean="0">
                <a:solidFill>
                  <a:srgbClr val="000000"/>
                </a:solidFill>
                <a:latin typeface="Calibri" panose="020F0502020204030204" pitchFamily="34" charset="0"/>
                <a:ea typeface="Times New Roman" panose="02020603050405020304" pitchFamily="18" charset="0"/>
              </a:rPr>
              <a:t> </a:t>
            </a:r>
            <a:r>
              <a:rPr lang="vi-VN" sz="2700" b="1" i="1">
                <a:solidFill>
                  <a:srgbClr val="000000"/>
                </a:solidFill>
                <a:latin typeface="Calibri" panose="020F0502020204030204" pitchFamily="34" charset="0"/>
                <a:ea typeface="Times New Roman" panose="02020603050405020304" pitchFamily="18" charset="0"/>
              </a:rPr>
              <a:t>Các trường hợp không sống tại hộ vào thời điểm điều tra, bao gồm:</a:t>
            </a:r>
            <a:endParaRPr lang="en-US" sz="2700" b="1" i="1">
              <a:latin typeface="Calibri" panose="020F0502020204030204" pitchFamily="34" charset="0"/>
              <a:ea typeface="Times New Roman" panose="02020603050405020304" pitchFamily="18" charset="0"/>
            </a:endParaRPr>
          </a:p>
          <a:p>
            <a:pPr indent="457200" algn="just">
              <a:lnSpc>
                <a:spcPct val="90000"/>
              </a:lnSpc>
              <a:spcBef>
                <a:spcPts val="800"/>
              </a:spcBef>
              <a:spcAft>
                <a:spcPts val="0"/>
              </a:spcAft>
            </a:pPr>
            <a:r>
              <a:rPr lang="vi-VN" sz="2700">
                <a:solidFill>
                  <a:srgbClr val="FF0000"/>
                </a:solidFill>
                <a:latin typeface="Calibri" panose="020F0502020204030204" pitchFamily="34" charset="0"/>
                <a:ea typeface="Times New Roman" panose="02020603050405020304" pitchFamily="18" charset="0"/>
              </a:rPr>
              <a:t>- Trẻ em sinh sau </a:t>
            </a:r>
            <a:r>
              <a:rPr lang="en-US" sz="2700">
                <a:solidFill>
                  <a:srgbClr val="FF0000"/>
                </a:solidFill>
                <a:latin typeface="Calibri" panose="020F0502020204030204" pitchFamily="34" charset="0"/>
                <a:ea typeface="Times New Roman" panose="02020603050405020304" pitchFamily="18" charset="0"/>
              </a:rPr>
              <a:t>0 giờ </a:t>
            </a:r>
            <a:r>
              <a:rPr lang="vi-VN" sz="2700">
                <a:solidFill>
                  <a:srgbClr val="FF0000"/>
                </a:solidFill>
                <a:latin typeface="Calibri" panose="020F0502020204030204" pitchFamily="34" charset="0"/>
                <a:ea typeface="Times New Roman" panose="02020603050405020304" pitchFamily="18" charset="0"/>
              </a:rPr>
              <a:t>ngày 01/</a:t>
            </a:r>
            <a:r>
              <a:rPr lang="en-US" sz="2700">
                <a:solidFill>
                  <a:srgbClr val="FF0000"/>
                </a:solidFill>
                <a:latin typeface="Calibri" panose="020F0502020204030204" pitchFamily="34" charset="0"/>
                <a:ea typeface="Times New Roman" panose="02020603050405020304" pitchFamily="18" charset="0"/>
              </a:rPr>
              <a:t>4</a:t>
            </a:r>
            <a:r>
              <a:rPr lang="vi-VN" sz="2700">
                <a:solidFill>
                  <a:srgbClr val="FF0000"/>
                </a:solidFill>
                <a:latin typeface="Calibri" panose="020F0502020204030204" pitchFamily="34" charset="0"/>
                <a:ea typeface="Times New Roman" panose="02020603050405020304" pitchFamily="18" charset="0"/>
              </a:rPr>
              <a:t>/20</a:t>
            </a:r>
            <a:r>
              <a:rPr lang="en-US" sz="2700">
                <a:solidFill>
                  <a:srgbClr val="FF0000"/>
                </a:solidFill>
                <a:latin typeface="Calibri" panose="020F0502020204030204" pitchFamily="34" charset="0"/>
                <a:ea typeface="Times New Roman" panose="02020603050405020304" pitchFamily="18" charset="0"/>
              </a:rPr>
              <a:t>24</a:t>
            </a:r>
            <a:r>
              <a:rPr lang="vi-VN" sz="2700">
                <a:solidFill>
                  <a:srgbClr val="FF0000"/>
                </a:solidFill>
                <a:latin typeface="Calibri" panose="020F0502020204030204" pitchFamily="34" charset="0"/>
                <a:ea typeface="Times New Roman" panose="02020603050405020304" pitchFamily="18" charset="0"/>
              </a:rPr>
              <a:t>;</a:t>
            </a:r>
            <a:endParaRPr lang="en-US" sz="2700">
              <a:solidFill>
                <a:srgbClr val="FF0000"/>
              </a:solidFill>
              <a:latin typeface="Calibri" panose="020F0502020204030204" pitchFamily="34" charset="0"/>
              <a:ea typeface="Times New Roman" panose="02020603050405020304" pitchFamily="18" charset="0"/>
            </a:endParaRPr>
          </a:p>
          <a:p>
            <a:pPr indent="457200" algn="just">
              <a:lnSpc>
                <a:spcPct val="90000"/>
              </a:lnSpc>
              <a:spcBef>
                <a:spcPts val="800"/>
              </a:spcBef>
              <a:spcAft>
                <a:spcPts val="0"/>
              </a:spcAft>
            </a:pPr>
            <a:r>
              <a:rPr lang="vi-VN" sz="2700">
                <a:solidFill>
                  <a:srgbClr val="0070C0"/>
                </a:solidFill>
                <a:latin typeface="Calibri" panose="020F0502020204030204" pitchFamily="34" charset="0"/>
                <a:ea typeface="Times New Roman" panose="02020603050405020304" pitchFamily="18" charset="0"/>
              </a:rPr>
              <a:t>- Những người chết trước ngày 01/</a:t>
            </a:r>
            <a:r>
              <a:rPr lang="en-US" sz="2700">
                <a:solidFill>
                  <a:srgbClr val="0070C0"/>
                </a:solidFill>
                <a:latin typeface="Calibri" panose="020F0502020204030204" pitchFamily="34" charset="0"/>
                <a:ea typeface="Times New Roman" panose="02020603050405020304" pitchFamily="18" charset="0"/>
              </a:rPr>
              <a:t>4</a:t>
            </a:r>
            <a:r>
              <a:rPr lang="vi-VN" sz="2700">
                <a:solidFill>
                  <a:srgbClr val="0070C0"/>
                </a:solidFill>
                <a:latin typeface="Calibri" panose="020F0502020204030204" pitchFamily="34" charset="0"/>
                <a:ea typeface="Times New Roman" panose="02020603050405020304" pitchFamily="18" charset="0"/>
              </a:rPr>
              <a:t>/20</a:t>
            </a:r>
            <a:r>
              <a:rPr lang="en-US" sz="2700">
                <a:solidFill>
                  <a:srgbClr val="0070C0"/>
                </a:solidFill>
                <a:latin typeface="Calibri" panose="020F0502020204030204" pitchFamily="34" charset="0"/>
                <a:ea typeface="Times New Roman" panose="02020603050405020304" pitchFamily="18" charset="0"/>
              </a:rPr>
              <a:t>24</a:t>
            </a:r>
            <a:r>
              <a:rPr lang="vi-VN" sz="2700">
                <a:solidFill>
                  <a:srgbClr val="0070C0"/>
                </a:solidFill>
                <a:latin typeface="Calibri" panose="020F0502020204030204" pitchFamily="34" charset="0"/>
                <a:ea typeface="Times New Roman" panose="02020603050405020304" pitchFamily="18" charset="0"/>
              </a:rPr>
              <a:t>;</a:t>
            </a:r>
            <a:endParaRPr lang="en-US" sz="2700">
              <a:solidFill>
                <a:srgbClr val="0070C0"/>
              </a:solidFill>
              <a:latin typeface="Calibri" panose="020F0502020204030204" pitchFamily="34" charset="0"/>
              <a:ea typeface="Times New Roman" panose="02020603050405020304" pitchFamily="18" charset="0"/>
            </a:endParaRPr>
          </a:p>
          <a:p>
            <a:pPr indent="457200" algn="just">
              <a:lnSpc>
                <a:spcPct val="90000"/>
              </a:lnSpc>
              <a:spcBef>
                <a:spcPts val="800"/>
              </a:spcBef>
              <a:spcAft>
                <a:spcPts val="0"/>
              </a:spcAft>
            </a:pPr>
            <a:r>
              <a:rPr lang="vi-VN" sz="2700">
                <a:solidFill>
                  <a:srgbClr val="000000"/>
                </a:solidFill>
                <a:latin typeface="Calibri" panose="020F0502020204030204" pitchFamily="34" charset="0"/>
                <a:ea typeface="Times New Roman" panose="02020603050405020304" pitchFamily="18" charset="0"/>
              </a:rPr>
              <a:t>- Những người đã chuyển hẳn khỏi hộ trước ngày 01/</a:t>
            </a:r>
            <a:r>
              <a:rPr lang="en-US" sz="2700">
                <a:solidFill>
                  <a:srgbClr val="000000"/>
                </a:solidFill>
                <a:latin typeface="Calibri" panose="020F0502020204030204" pitchFamily="34" charset="0"/>
                <a:ea typeface="Times New Roman" panose="02020603050405020304" pitchFamily="18" charset="0"/>
              </a:rPr>
              <a:t>4</a:t>
            </a:r>
            <a:r>
              <a:rPr lang="vi-VN" sz="2700">
                <a:solidFill>
                  <a:srgbClr val="000000"/>
                </a:solidFill>
                <a:latin typeface="Calibri" panose="020F0502020204030204" pitchFamily="34" charset="0"/>
                <a:ea typeface="Times New Roman" panose="02020603050405020304" pitchFamily="18" charset="0"/>
              </a:rPr>
              <a:t>/20</a:t>
            </a:r>
            <a:r>
              <a:rPr lang="en-US" sz="2700">
                <a:solidFill>
                  <a:srgbClr val="000000"/>
                </a:solidFill>
                <a:latin typeface="Calibri" panose="020F0502020204030204" pitchFamily="34" charset="0"/>
                <a:ea typeface="Times New Roman" panose="02020603050405020304" pitchFamily="18" charset="0"/>
              </a:rPr>
              <a:t>24</a:t>
            </a:r>
            <a:r>
              <a:rPr lang="vi-VN" sz="2700">
                <a:solidFill>
                  <a:srgbClr val="000000"/>
                </a:solidFill>
                <a:latin typeface="Calibri" panose="020F0502020204030204" pitchFamily="34" charset="0"/>
                <a:ea typeface="Times New Roman" panose="02020603050405020304" pitchFamily="18" charset="0"/>
              </a:rPr>
              <a:t>;</a:t>
            </a:r>
            <a:endParaRPr lang="en-US" sz="2700">
              <a:latin typeface="Calibri" panose="020F0502020204030204" pitchFamily="34" charset="0"/>
              <a:ea typeface="Times New Roman" panose="02020603050405020304" pitchFamily="18" charset="0"/>
            </a:endParaRPr>
          </a:p>
          <a:p>
            <a:pPr indent="457200" algn="just">
              <a:lnSpc>
                <a:spcPct val="90000"/>
              </a:lnSpc>
              <a:spcBef>
                <a:spcPts val="800"/>
              </a:spcBef>
              <a:spcAft>
                <a:spcPts val="0"/>
              </a:spcAft>
            </a:pPr>
            <a:r>
              <a:rPr lang="vi-VN" sz="2700">
                <a:solidFill>
                  <a:srgbClr val="00B050"/>
                </a:solidFill>
                <a:latin typeface="Calibri" panose="020F0502020204030204" pitchFamily="34" charset="0"/>
                <a:ea typeface="Times New Roman" panose="02020603050405020304" pitchFamily="18" charset="0"/>
              </a:rPr>
              <a:t>- Những người đi làm ăn ở nơi khác đã được 06 tháng trở lên tính đến thời điểm điều tra (không kể những người đi đánh bắt hải sản, đi tàu viễn dương, đi buôn chuyến, đi công tác ngắn hạn...);</a:t>
            </a:r>
            <a:endParaRPr lang="en-US" sz="2700">
              <a:solidFill>
                <a:srgbClr val="00B050"/>
              </a:solidFill>
              <a:latin typeface="Calibri" panose="020F0502020204030204" pitchFamily="34" charset="0"/>
              <a:ea typeface="Times New Roman" panose="02020603050405020304" pitchFamily="18" charset="0"/>
            </a:endParaRPr>
          </a:p>
          <a:p>
            <a:pPr indent="457200" algn="just">
              <a:lnSpc>
                <a:spcPct val="90000"/>
              </a:lnSpc>
              <a:spcBef>
                <a:spcPts val="800"/>
              </a:spcBef>
              <a:spcAft>
                <a:spcPts val="0"/>
              </a:spcAft>
            </a:pPr>
            <a:r>
              <a:rPr lang="vi-VN" sz="2700">
                <a:solidFill>
                  <a:srgbClr val="002060"/>
                </a:solidFill>
                <a:latin typeface="Calibri" panose="020F0502020204030204" pitchFamily="34" charset="0"/>
                <a:ea typeface="Times New Roman" panose="02020603050405020304" pitchFamily="18" charset="0"/>
              </a:rPr>
              <a:t>- Những người đi làm ăn ở nơi khác chưa được 06 tháng tính đến thời điểm điều tra và có quyết định tuyển dụng hoặc hợp đồng lao động </a:t>
            </a:r>
            <a:r>
              <a:rPr lang="nb-NO" sz="2700">
                <a:solidFill>
                  <a:srgbClr val="002060"/>
                </a:solidFill>
                <a:latin typeface="Calibri" panose="020F0502020204030204" pitchFamily="34" charset="0"/>
                <a:ea typeface="Times New Roman" panose="02020603050405020304" pitchFamily="18" charset="0"/>
              </a:rPr>
              <a:t>hoặc có ý định ở lại lâu dài tại nơi hiện đang đi làm ăn</a:t>
            </a:r>
            <a:r>
              <a:rPr lang="vi-VN" sz="2700">
                <a:solidFill>
                  <a:srgbClr val="002060"/>
                </a:solidFill>
                <a:latin typeface="Calibri" panose="020F0502020204030204" pitchFamily="34" charset="0"/>
                <a:ea typeface="Times New Roman" panose="02020603050405020304" pitchFamily="18" charset="0"/>
              </a:rPr>
              <a:t>;</a:t>
            </a:r>
            <a:endParaRPr lang="en-US" sz="2700">
              <a:solidFill>
                <a:srgbClr val="002060"/>
              </a:solidFill>
              <a:latin typeface="Calibri" panose="020F0502020204030204" pitchFamily="34" charset="0"/>
              <a:ea typeface="Times New Roman" panose="02020603050405020304" pitchFamily="18" charset="0"/>
            </a:endParaRPr>
          </a:p>
          <a:p>
            <a:pPr indent="457200" algn="just">
              <a:lnSpc>
                <a:spcPct val="90000"/>
              </a:lnSpc>
              <a:spcBef>
                <a:spcPts val="800"/>
              </a:spcBef>
              <a:spcAft>
                <a:spcPts val="0"/>
              </a:spcAft>
            </a:pPr>
            <a:r>
              <a:rPr lang="vi-VN" sz="2700">
                <a:solidFill>
                  <a:srgbClr val="FF0000"/>
                </a:solidFill>
                <a:latin typeface="Calibri" panose="020F0502020204030204" pitchFamily="34" charset="0"/>
                <a:ea typeface="Times New Roman" panose="02020603050405020304" pitchFamily="18" charset="0"/>
              </a:rPr>
              <a:t>- Những người đã cư trú ổn định ở nước ngoài (có hoặc không có giấy xuất cảnh); những người đã ở nước ngoài quá thời hạn quy định;</a:t>
            </a:r>
            <a:endParaRPr lang="en-US" sz="2700">
              <a:solidFill>
                <a:srgbClr val="FF0000"/>
              </a:solidFill>
              <a:latin typeface="Calibri" panose="020F0502020204030204" pitchFamily="34" charset="0"/>
              <a:ea typeface="Times New Roman" panose="02020603050405020304" pitchFamily="18"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8827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circle(in)">
                                      <p:cBhvr>
                                        <p:cTn id="4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a:t>
            </a:r>
            <a:r>
              <a:rPr lang="en-US" sz="2400" b="1" smtClean="0">
                <a:solidFill>
                  <a:srgbClr val="C00000"/>
                </a:solidFill>
                <a:latin typeface="Bahnschrift" panose="020B0502040204020203" pitchFamily="34" charset="0"/>
              </a:rPr>
              <a:t>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9730" y="629667"/>
            <a:ext cx="11323076" cy="5472332"/>
          </a:xfrm>
          <a:prstGeom prst="rect">
            <a:avLst/>
          </a:prstGeom>
        </p:spPr>
        <p:txBody>
          <a:bodyPr wrap="square">
            <a:spAutoFit/>
          </a:bodyPr>
          <a:lstStyle/>
          <a:p>
            <a:pPr indent="457200" algn="just">
              <a:lnSpc>
                <a:spcPct val="80000"/>
              </a:lnSpc>
              <a:spcBef>
                <a:spcPts val="800"/>
              </a:spcBef>
              <a:spcAft>
                <a:spcPts val="0"/>
              </a:spcAft>
            </a:pPr>
            <a:r>
              <a:rPr lang="vi-VN" sz="2700" smtClean="0">
                <a:solidFill>
                  <a:srgbClr val="000000"/>
                </a:solidFill>
                <a:latin typeface="Calibri" panose="020F0502020204030204" pitchFamily="34" charset="0"/>
                <a:ea typeface="Times New Roman" panose="02020603050405020304" pitchFamily="18" charset="0"/>
              </a:rPr>
              <a:t>- </a:t>
            </a:r>
            <a:r>
              <a:rPr lang="vi-VN" sz="2700">
                <a:solidFill>
                  <a:srgbClr val="000000"/>
                </a:solidFill>
                <a:latin typeface="Calibri" panose="020F0502020204030204" pitchFamily="34" charset="0"/>
                <a:ea typeface="Times New Roman" panose="02020603050405020304" pitchFamily="18" charset="0"/>
              </a:rPr>
              <a:t>Sinh viên đi học xa nhà; học sinh phổ thông đi học tại các trường nội trú;</a:t>
            </a:r>
            <a:endParaRPr lang="en-US" sz="2700">
              <a:latin typeface="Calibri" panose="020F0502020204030204" pitchFamily="34" charset="0"/>
              <a:ea typeface="Times New Roman" panose="02020603050405020304" pitchFamily="18" charset="0"/>
            </a:endParaRPr>
          </a:p>
          <a:p>
            <a:pPr indent="457200" algn="just">
              <a:lnSpc>
                <a:spcPct val="80000"/>
              </a:lnSpc>
              <a:spcBef>
                <a:spcPts val="800"/>
              </a:spcBef>
              <a:spcAft>
                <a:spcPts val="0"/>
              </a:spcAft>
            </a:pPr>
            <a:r>
              <a:rPr lang="vi-VN" sz="2700">
                <a:solidFill>
                  <a:srgbClr val="0070C0"/>
                </a:solidFill>
                <a:latin typeface="Calibri" panose="020F0502020204030204" pitchFamily="34" charset="0"/>
                <a:ea typeface="Times New Roman" panose="02020603050405020304" pitchFamily="18" charset="0"/>
              </a:rPr>
              <a:t>- Những người bị tạm giam hoặc bắt giữ bởi các cơ quan có chức năng. </a:t>
            </a:r>
            <a:endParaRPr lang="en-US" sz="2700">
              <a:solidFill>
                <a:srgbClr val="0070C0"/>
              </a:solidFill>
              <a:latin typeface="Calibri" panose="020F0502020204030204" pitchFamily="34" charset="0"/>
              <a:ea typeface="Times New Roman" panose="02020603050405020304" pitchFamily="18" charset="0"/>
            </a:endParaRPr>
          </a:p>
          <a:p>
            <a:pPr indent="457200" algn="just">
              <a:lnSpc>
                <a:spcPct val="80000"/>
              </a:lnSpc>
              <a:spcBef>
                <a:spcPts val="800"/>
              </a:spcBef>
              <a:spcAft>
                <a:spcPts val="0"/>
              </a:spcAft>
            </a:pPr>
            <a:r>
              <a:rPr lang="en-US" sz="2700" b="1" i="1" smtClean="0">
                <a:solidFill>
                  <a:srgbClr val="000000"/>
                </a:solidFill>
                <a:latin typeface="Calibri" panose="020F0502020204030204" pitchFamily="34" charset="0"/>
                <a:ea typeface="Times New Roman" panose="02020603050405020304" pitchFamily="18" charset="0"/>
              </a:rPr>
              <a:t>3.2.</a:t>
            </a:r>
            <a:r>
              <a:rPr lang="vi-VN" sz="2700" b="1" i="1" smtClean="0">
                <a:solidFill>
                  <a:srgbClr val="000000"/>
                </a:solidFill>
                <a:latin typeface="Calibri" panose="020F0502020204030204" pitchFamily="34" charset="0"/>
                <a:ea typeface="Times New Roman" panose="02020603050405020304" pitchFamily="18" charset="0"/>
              </a:rPr>
              <a:t> </a:t>
            </a:r>
            <a:r>
              <a:rPr lang="vi-VN" sz="2700" b="1" i="1">
                <a:solidFill>
                  <a:srgbClr val="000000"/>
                </a:solidFill>
                <a:latin typeface="Calibri" panose="020F0502020204030204" pitchFamily="34" charset="0"/>
                <a:ea typeface="Times New Roman" panose="02020603050405020304" pitchFamily="18" charset="0"/>
              </a:rPr>
              <a:t>Các trường hợp đang sống tại hộ vào thời điểm điều tra, bao gồm:</a:t>
            </a:r>
            <a:endParaRPr lang="en-US" sz="2700" b="1" i="1">
              <a:latin typeface="Calibri" panose="020F0502020204030204" pitchFamily="34" charset="0"/>
              <a:ea typeface="Times New Roman" panose="02020603050405020304" pitchFamily="18" charset="0"/>
            </a:endParaRPr>
          </a:p>
          <a:p>
            <a:pPr indent="457200" algn="just">
              <a:lnSpc>
                <a:spcPct val="80000"/>
              </a:lnSpc>
              <a:spcBef>
                <a:spcPts val="800"/>
              </a:spcBef>
              <a:spcAft>
                <a:spcPts val="0"/>
              </a:spcAft>
            </a:pPr>
            <a:r>
              <a:rPr lang="vi-VN" sz="2700">
                <a:solidFill>
                  <a:srgbClr val="FF0000"/>
                </a:solidFill>
                <a:latin typeface="Calibri" panose="020F0502020204030204" pitchFamily="34" charset="0"/>
                <a:ea typeface="Times New Roman" panose="02020603050405020304" pitchFamily="18" charset="0"/>
              </a:rPr>
              <a:t>- Những người mới chuyển đến ăn, ở ổn định tại hộ sau ngày 01/</a:t>
            </a:r>
            <a:r>
              <a:rPr lang="en-US" sz="2700">
                <a:solidFill>
                  <a:srgbClr val="FF0000"/>
                </a:solidFill>
                <a:latin typeface="Calibri" panose="020F0502020204030204" pitchFamily="34" charset="0"/>
                <a:ea typeface="Times New Roman" panose="02020603050405020304" pitchFamily="18" charset="0"/>
              </a:rPr>
              <a:t>4</a:t>
            </a:r>
            <a:r>
              <a:rPr lang="vi-VN" sz="2700">
                <a:solidFill>
                  <a:srgbClr val="FF0000"/>
                </a:solidFill>
                <a:latin typeface="Calibri" panose="020F0502020204030204" pitchFamily="34" charset="0"/>
                <a:ea typeface="Times New Roman" panose="02020603050405020304" pitchFamily="18" charset="0"/>
              </a:rPr>
              <a:t>/202</a:t>
            </a:r>
            <a:r>
              <a:rPr lang="en-US" sz="2700">
                <a:solidFill>
                  <a:srgbClr val="FF0000"/>
                </a:solidFill>
                <a:latin typeface="Calibri" panose="020F0502020204030204" pitchFamily="34" charset="0"/>
                <a:ea typeface="Times New Roman" panose="02020603050405020304" pitchFamily="18" charset="0"/>
              </a:rPr>
              <a:t>4</a:t>
            </a:r>
            <a:r>
              <a:rPr lang="vi-VN" sz="2700">
                <a:solidFill>
                  <a:srgbClr val="FF0000"/>
                </a:solidFill>
                <a:latin typeface="Calibri" panose="020F0502020204030204" pitchFamily="34" charset="0"/>
                <a:ea typeface="Times New Roman" panose="02020603050405020304" pitchFamily="18" charset="0"/>
              </a:rPr>
              <a:t> (trừ những người không có nơi ở ổn định nào khác);</a:t>
            </a:r>
            <a:endParaRPr lang="en-US" sz="2700">
              <a:solidFill>
                <a:srgbClr val="FF0000"/>
              </a:solidFill>
              <a:latin typeface="Calibri" panose="020F0502020204030204" pitchFamily="34" charset="0"/>
              <a:ea typeface="Times New Roman" panose="02020603050405020304" pitchFamily="18" charset="0"/>
            </a:endParaRPr>
          </a:p>
          <a:p>
            <a:pPr indent="457200" algn="just">
              <a:lnSpc>
                <a:spcPct val="80000"/>
              </a:lnSpc>
              <a:spcBef>
                <a:spcPts val="800"/>
              </a:spcBef>
              <a:spcAft>
                <a:spcPts val="0"/>
              </a:spcAft>
            </a:pPr>
            <a:r>
              <a:rPr lang="vi-VN" sz="2700">
                <a:solidFill>
                  <a:srgbClr val="000000"/>
                </a:solidFill>
                <a:latin typeface="Calibri" panose="020F0502020204030204" pitchFamily="34" charset="0"/>
                <a:ea typeface="Times New Roman" panose="02020603050405020304" pitchFamily="18" charset="0"/>
              </a:rPr>
              <a:t>- Những người đã rời gia đình (nơi ở cũ) dưới 06 tháng tính đến thời điểm điều tra, đến hộ vì mục đích làm ăn và không có quyết định tuyển dụng hoặc hợp đồng lao động (trừ những người không có bất kỳ một nơi thực tế thường trú nào khác);</a:t>
            </a:r>
            <a:endParaRPr lang="en-US" sz="2700">
              <a:latin typeface="Calibri" panose="020F0502020204030204" pitchFamily="34" charset="0"/>
              <a:ea typeface="Times New Roman" panose="02020603050405020304" pitchFamily="18" charset="0"/>
            </a:endParaRPr>
          </a:p>
          <a:p>
            <a:pPr indent="457200" algn="just">
              <a:lnSpc>
                <a:spcPct val="80000"/>
              </a:lnSpc>
              <a:spcBef>
                <a:spcPts val="800"/>
              </a:spcBef>
              <a:spcAft>
                <a:spcPts val="0"/>
              </a:spcAft>
            </a:pPr>
            <a:r>
              <a:rPr lang="vi-VN" sz="2700">
                <a:solidFill>
                  <a:srgbClr val="0070C0"/>
                </a:solidFill>
                <a:latin typeface="Calibri" panose="020F0502020204030204" pitchFamily="34" charset="0"/>
                <a:ea typeface="Times New Roman" panose="02020603050405020304" pitchFamily="18" charset="0"/>
              </a:rPr>
              <a:t>- Những người đến thăm, đến chơi; đến nghỉ hè, nghỉ lễ; đến chữa bệnh; đến vì mục đích công tác, đào tạo ngắn hạn dưới 01 năm;</a:t>
            </a:r>
            <a:endParaRPr lang="en-US" sz="2700">
              <a:solidFill>
                <a:srgbClr val="0070C0"/>
              </a:solidFill>
              <a:latin typeface="Calibri" panose="020F0502020204030204" pitchFamily="34" charset="0"/>
              <a:ea typeface="Times New Roman" panose="02020603050405020304" pitchFamily="18" charset="0"/>
            </a:endParaRPr>
          </a:p>
          <a:p>
            <a:pPr indent="457200" algn="just">
              <a:lnSpc>
                <a:spcPct val="80000"/>
              </a:lnSpc>
              <a:spcBef>
                <a:spcPts val="800"/>
              </a:spcBef>
              <a:spcAft>
                <a:spcPts val="0"/>
              </a:spcAft>
            </a:pPr>
            <a:r>
              <a:rPr lang="vi-VN" sz="2700">
                <a:solidFill>
                  <a:srgbClr val="000000"/>
                </a:solidFill>
                <a:latin typeface="Calibri" panose="020F0502020204030204" pitchFamily="34" charset="0"/>
                <a:ea typeface="Times New Roman" panose="02020603050405020304" pitchFamily="18" charset="0"/>
              </a:rPr>
              <a:t>- Học sinh phổ thông đến trọ học/ở nhờ;</a:t>
            </a:r>
            <a:endParaRPr lang="en-US" sz="2700">
              <a:latin typeface="Calibri" panose="020F0502020204030204" pitchFamily="34" charset="0"/>
              <a:ea typeface="Times New Roman" panose="02020603050405020304" pitchFamily="18" charset="0"/>
            </a:endParaRPr>
          </a:p>
          <a:p>
            <a:pPr indent="457200" algn="just">
              <a:lnSpc>
                <a:spcPct val="80000"/>
              </a:lnSpc>
              <a:spcBef>
                <a:spcPts val="800"/>
              </a:spcBef>
              <a:spcAft>
                <a:spcPts val="0"/>
              </a:spcAft>
            </a:pPr>
            <a:r>
              <a:rPr lang="vi-VN" sz="2700">
                <a:solidFill>
                  <a:srgbClr val="00B050"/>
                </a:solidFill>
                <a:latin typeface="Calibri" panose="020F0502020204030204" pitchFamily="34" charset="0"/>
                <a:ea typeface="Times New Roman" panose="02020603050405020304" pitchFamily="18" charset="0"/>
              </a:rPr>
              <a:t>- Sinh viên đi học xa nhà; học sinh phổ thông đi học tại các trường nội trú về thăm gia đình</a:t>
            </a:r>
            <a:r>
              <a:rPr lang="en-US" sz="2700">
                <a:solidFill>
                  <a:srgbClr val="00B050"/>
                </a:solidFill>
                <a:latin typeface="Calibri" panose="020F0502020204030204" pitchFamily="34" charset="0"/>
                <a:ea typeface="Times New Roman" panose="02020603050405020304" pitchFamily="18" charset="0"/>
              </a:rPr>
              <a:t>.</a:t>
            </a: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39540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a:t>
            </a:r>
            <a:r>
              <a:rPr lang="en-US" sz="2400" b="1" smtClean="0">
                <a:solidFill>
                  <a:srgbClr val="C00000"/>
                </a:solidFill>
                <a:latin typeface="Bahnschrift" panose="020B0502040204020203" pitchFamily="34" charset="0"/>
              </a:rPr>
              <a:t>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99730" y="1010093"/>
            <a:ext cx="11132288" cy="50929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b="1" smtClean="0">
                <a:solidFill>
                  <a:srgbClr val="0070C0"/>
                </a:solidFill>
                <a:latin typeface="Calibri" pitchFamily="34" charset="0"/>
                <a:cs typeface="Calibri" pitchFamily="34" charset="0"/>
              </a:rPr>
              <a:t>4. </a:t>
            </a:r>
            <a:r>
              <a:rPr lang="vi-VN" sz="3200" b="1">
                <a:solidFill>
                  <a:srgbClr val="0070C0"/>
                </a:solidFill>
                <a:latin typeface="Calibri" pitchFamily="34" charset="0"/>
                <a:cs typeface="Calibri" pitchFamily="34" charset="0"/>
              </a:rPr>
              <a:t>Một số trường hợp đặc biệt trong xác định NKTTTT tại hộ</a:t>
            </a:r>
            <a:r>
              <a:rPr lang="en-US" sz="3200" b="1">
                <a:solidFill>
                  <a:srgbClr val="0070C0"/>
                </a:solidFill>
                <a:latin typeface="Calibri" pitchFamily="34" charset="0"/>
                <a:cs typeface="Calibri" pitchFamily="34" charset="0"/>
              </a:rPr>
              <a:t>:</a:t>
            </a:r>
          </a:p>
          <a:p>
            <a:pPr marL="457200" indent="-457200" algn="just">
              <a:buFont typeface="Wingdings" panose="05000000000000000000" pitchFamily="2" charset="2"/>
              <a:buChar char="v"/>
            </a:pPr>
            <a:r>
              <a:rPr lang="vi-VN" sz="3000" smtClean="0">
                <a:latin typeface="Calibri" panose="020F0502020204030204" pitchFamily="34" charset="0"/>
              </a:rPr>
              <a:t>Đối </a:t>
            </a:r>
            <a:r>
              <a:rPr lang="vi-VN" sz="3000">
                <a:latin typeface="Calibri" panose="020F0502020204030204" pitchFamily="34" charset="0"/>
              </a:rPr>
              <a:t>với những người có 02 hoặc nhiều nơi ở: Những người này được xác định là NKTTTT tại nơi mà họ có thời gian ăn ngủ nhiều hơn (nơi ở chính). Trường hợp thời gian ăn, ngủ ở các nơi bằng nhau thì quy ước ghi ở nơi chính theo câu trả lời của ĐTĐT.</a:t>
            </a:r>
            <a:endParaRPr lang="en-US" sz="3000">
              <a:latin typeface="Calibri" panose="020F0502020204030204" pitchFamily="34" charset="0"/>
            </a:endParaRPr>
          </a:p>
          <a:p>
            <a:pPr marL="457200" indent="-457200" algn="just">
              <a:buFont typeface="Wingdings" panose="05000000000000000000" pitchFamily="2" charset="2"/>
              <a:buChar char="v"/>
            </a:pPr>
            <a:r>
              <a:rPr lang="vi-VN" sz="3000" smtClean="0">
                <a:solidFill>
                  <a:srgbClr val="FF0000"/>
                </a:solidFill>
                <a:latin typeface="Calibri" panose="020F0502020204030204" pitchFamily="34" charset="0"/>
              </a:rPr>
              <a:t>Đối </a:t>
            </a:r>
            <a:r>
              <a:rPr lang="vi-VN" sz="3000">
                <a:solidFill>
                  <a:srgbClr val="FF0000"/>
                </a:solidFill>
                <a:latin typeface="Calibri" panose="020F0502020204030204" pitchFamily="34" charset="0"/>
              </a:rPr>
              <a:t>với những người ăn một nơi, ngủ một nơi: Những người này được xác định là NKTTTT tại nơi mà họ ngủ (ngoại trừ trường hợp trẻ em và người già </a:t>
            </a:r>
            <a:r>
              <a:rPr lang="en-US" sz="3000">
                <a:solidFill>
                  <a:srgbClr val="FF0000"/>
                </a:solidFill>
                <a:latin typeface="Calibri" panose="020F0502020204030204" pitchFamily="34" charset="0"/>
              </a:rPr>
              <a:t>sống phụ thuộc vào bố </a:t>
            </a:r>
            <a:r>
              <a:rPr lang="en-US" sz="3000" smtClean="0">
                <a:solidFill>
                  <a:srgbClr val="FF0000"/>
                </a:solidFill>
                <a:latin typeface="Calibri" panose="020F0502020204030204" pitchFamily="34" charset="0"/>
              </a:rPr>
              <a:t>mẹ/con)</a:t>
            </a:r>
          </a:p>
          <a:p>
            <a:pPr marL="457200" indent="-457200" algn="just">
              <a:buFont typeface="Wingdings" panose="05000000000000000000" pitchFamily="2" charset="2"/>
              <a:buChar char="v"/>
            </a:pPr>
            <a:r>
              <a:rPr lang="vi-VN" sz="3000" smtClean="0">
                <a:latin typeface="Calibri" panose="020F0502020204030204" pitchFamily="34" charset="0"/>
              </a:rPr>
              <a:t>Đối </a:t>
            </a:r>
            <a:r>
              <a:rPr lang="vi-VN" sz="3000">
                <a:latin typeface="Calibri" panose="020F0502020204030204" pitchFamily="34" charset="0"/>
              </a:rPr>
              <a:t>với những người chuyển đi cả hộ: Những người này được xác định là NKTTTT tại nơi họ hiện đang cư trú.</a:t>
            </a:r>
            <a:endParaRPr lang="en-US" sz="3000">
              <a:latin typeface="Calibri" panose="020F0502020204030204" pitchFamily="34" charset="0"/>
            </a:endParaRPr>
          </a:p>
          <a:p>
            <a:pPr marL="577850" indent="-577850" algn="just"/>
            <a:endParaRPr lang="en-US" sz="2800" dirty="0">
              <a:latin typeface="Calibri" pitchFamily="34" charset="0"/>
              <a:cs typeface="Calibri" pitchFamily="34"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416320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a:t>
            </a:r>
            <a:r>
              <a:rPr lang="en-US" sz="2400" b="1" smtClean="0">
                <a:solidFill>
                  <a:srgbClr val="C00000"/>
                </a:solidFill>
                <a:latin typeface="Bahnschrift" panose="020B0502040204020203" pitchFamily="34" charset="0"/>
              </a:rPr>
              <a:t>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2886" y="848856"/>
            <a:ext cx="10766738" cy="5309146"/>
          </a:xfrm>
          <a:prstGeom prst="rect">
            <a:avLst/>
          </a:prstGeom>
        </p:spPr>
        <p:txBody>
          <a:bodyPr wrap="square">
            <a:spAutoFit/>
          </a:bodyPr>
          <a:lstStyle/>
          <a:p>
            <a:pPr marL="457200" indent="-457200" algn="just">
              <a:lnSpc>
                <a:spcPct val="90000"/>
              </a:lnSpc>
              <a:spcBef>
                <a:spcPts val="900"/>
              </a:spcBef>
              <a:spcAft>
                <a:spcPts val="0"/>
              </a:spcAft>
              <a:buFont typeface="Wingdings" panose="05000000000000000000" pitchFamily="2" charset="2"/>
              <a:buChar char="v"/>
            </a:pPr>
            <a:r>
              <a:rPr lang="vi-VN" sz="3000" smtClean="0">
                <a:solidFill>
                  <a:srgbClr val="000000"/>
                </a:solidFill>
                <a:latin typeface="Calibri" panose="020F0502020204030204" pitchFamily="34" charset="0"/>
                <a:ea typeface="Times New Roman" panose="02020603050405020304" pitchFamily="18" charset="0"/>
              </a:rPr>
              <a:t>Đối </a:t>
            </a:r>
            <a:r>
              <a:rPr lang="vi-VN" sz="3000">
                <a:solidFill>
                  <a:srgbClr val="000000"/>
                </a:solidFill>
                <a:latin typeface="Calibri" panose="020F0502020204030204" pitchFamily="34" charset="0"/>
                <a:ea typeface="Times New Roman" panose="02020603050405020304" pitchFamily="18" charset="0"/>
              </a:rPr>
              <a:t>với những người đã rời hộ (nơi ở cũ) đi làm ăn từ 06 tháng trở lên và tại thời điểm điều tra họ đang ăn, ở thường xuyên tại nơi cư trú hiện tại chưa được 06 tháng: Những người này được xác định là NKTTTT tại nơi họ hiện đang cư trú.</a:t>
            </a:r>
            <a:endParaRPr lang="en-US" sz="3000">
              <a:latin typeface="Calibri" panose="020F0502020204030204" pitchFamily="34" charset="0"/>
              <a:ea typeface="Times New Roman" panose="02020603050405020304" pitchFamily="18" charset="0"/>
            </a:endParaRPr>
          </a:p>
          <a:p>
            <a:pPr marL="457200" indent="-457200" algn="just">
              <a:lnSpc>
                <a:spcPct val="90000"/>
              </a:lnSpc>
              <a:spcBef>
                <a:spcPts val="900"/>
              </a:spcBef>
              <a:spcAft>
                <a:spcPts val="0"/>
              </a:spcAft>
              <a:buFont typeface="Wingdings" panose="05000000000000000000" pitchFamily="2" charset="2"/>
              <a:buChar char="v"/>
            </a:pPr>
            <a:r>
              <a:rPr lang="vi-VN" sz="3000" smtClean="0">
                <a:solidFill>
                  <a:srgbClr val="FF0000"/>
                </a:solidFill>
                <a:latin typeface="Calibri" panose="020F0502020204030204" pitchFamily="34" charset="0"/>
                <a:ea typeface="Times New Roman" panose="02020603050405020304" pitchFamily="18" charset="0"/>
              </a:rPr>
              <a:t>Đối </a:t>
            </a:r>
            <a:r>
              <a:rPr lang="vi-VN" sz="3000">
                <a:solidFill>
                  <a:srgbClr val="FF0000"/>
                </a:solidFill>
                <a:latin typeface="Calibri" panose="020F0502020204030204" pitchFamily="34" charset="0"/>
                <a:ea typeface="Times New Roman" panose="02020603050405020304" pitchFamily="18" charset="0"/>
              </a:rPr>
              <a:t>với những người hiện tại đang sinh sống trên phạm vi ranh giới ở một xã </a:t>
            </a:r>
            <a:r>
              <a:rPr lang="vi-VN" sz="3000" spc="-20">
                <a:solidFill>
                  <a:srgbClr val="FF0000"/>
                </a:solidFill>
                <a:latin typeface="Calibri" panose="020F0502020204030204" pitchFamily="34" charset="0"/>
                <a:ea typeface="Times New Roman" panose="02020603050405020304" pitchFamily="18" charset="0"/>
              </a:rPr>
              <a:t>(ví dụ xã A) nhưng về mặt chính quyền lại do một xã khác quản lý (ví dụ xã B, các</a:t>
            </a:r>
            <a:r>
              <a:rPr lang="vi-VN" sz="3000">
                <a:solidFill>
                  <a:srgbClr val="FF0000"/>
                </a:solidFill>
                <a:latin typeface="Calibri" panose="020F0502020204030204" pitchFamily="34" charset="0"/>
                <a:ea typeface="Times New Roman" panose="02020603050405020304" pitchFamily="18" charset="0"/>
              </a:rPr>
              <a:t> khoản đóng góp, chế độ chính sách do xã B trả cho người dân …): Những người này sẽ được xác định là NKTTTT tại địa bàn họ đang sinh sống (xã A).</a:t>
            </a:r>
            <a:endParaRPr lang="en-US" sz="3000">
              <a:solidFill>
                <a:srgbClr val="FF0000"/>
              </a:solidFill>
              <a:latin typeface="Calibri" panose="020F0502020204030204" pitchFamily="34" charset="0"/>
              <a:ea typeface="Times New Roman" panose="02020603050405020304" pitchFamily="18" charset="0"/>
            </a:endParaRPr>
          </a:p>
          <a:p>
            <a:pPr marL="457200" indent="-457200" algn="just">
              <a:lnSpc>
                <a:spcPct val="90000"/>
              </a:lnSpc>
              <a:spcBef>
                <a:spcPts val="900"/>
              </a:spcBef>
              <a:spcAft>
                <a:spcPts val="0"/>
              </a:spcAft>
              <a:buFont typeface="Wingdings" panose="05000000000000000000" pitchFamily="2" charset="2"/>
              <a:buChar char="v"/>
            </a:pPr>
            <a:r>
              <a:rPr lang="vi-VN" sz="3000" smtClean="0">
                <a:solidFill>
                  <a:srgbClr val="000000"/>
                </a:solidFill>
                <a:latin typeface="Calibri" panose="020F0502020204030204" pitchFamily="34" charset="0"/>
                <a:ea typeface="Times New Roman" panose="02020603050405020304" pitchFamily="18" charset="0"/>
              </a:rPr>
              <a:t>Đối </a:t>
            </a:r>
            <a:r>
              <a:rPr lang="vi-VN" sz="3000">
                <a:solidFill>
                  <a:srgbClr val="000000"/>
                </a:solidFill>
                <a:latin typeface="Calibri" panose="020F0502020204030204" pitchFamily="34" charset="0"/>
                <a:ea typeface="Times New Roman" panose="02020603050405020304" pitchFamily="18" charset="0"/>
              </a:rPr>
              <a:t>với những người không có bất kỳ quốc tịch nào, hiện đang cư trú và có ý định ăn, ở lâu dài tại Việt Nam: Những người này được xác định là NKTTTT tại hộ họ đang cư trú.</a:t>
            </a:r>
            <a:endParaRPr lang="en-US" sz="3000">
              <a:latin typeface="Calibri" panose="020F0502020204030204" pitchFamily="34" charset="0"/>
              <a:ea typeface="Times New Roman" panose="02020603050405020304" pitchFamily="18"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63638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TRANG BÌA (thông tin định danh)</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329084" y="570615"/>
            <a:ext cx="9452330" cy="5954232"/>
          </a:xfrm>
          <a:prstGeom prst="rect">
            <a:avLst/>
          </a:prstGeom>
        </p:spPr>
      </p:pic>
      <p:sp>
        <p:nvSpPr>
          <p:cNvPr id="8" name="Left Brace 7"/>
          <p:cNvSpPr/>
          <p:nvPr/>
        </p:nvSpPr>
        <p:spPr>
          <a:xfrm>
            <a:off x="978210" y="776177"/>
            <a:ext cx="350874" cy="5826642"/>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TextBox 8"/>
          <p:cNvSpPr txBox="1"/>
          <p:nvPr/>
        </p:nvSpPr>
        <p:spPr>
          <a:xfrm>
            <a:off x="265814" y="3134097"/>
            <a:ext cx="712395" cy="707886"/>
          </a:xfrm>
          <a:prstGeom prst="rect">
            <a:avLst/>
          </a:prstGeom>
          <a:noFill/>
        </p:spPr>
        <p:txBody>
          <a:bodyPr wrap="square" rtlCol="0">
            <a:spAutoFit/>
          </a:bodyPr>
          <a:lstStyle/>
          <a:p>
            <a:r>
              <a:rPr lang="en-US" sz="2000" b="1" smtClean="0">
                <a:solidFill>
                  <a:srgbClr val="7030A0"/>
                </a:solidFill>
              </a:rPr>
              <a:t>Bảng kê</a:t>
            </a:r>
            <a:endParaRPr lang="en-US" sz="2000" b="1">
              <a:solidFill>
                <a:srgbClr val="7030A0"/>
              </a:solidFill>
            </a:endParaRPr>
          </a:p>
        </p:txBody>
      </p:sp>
      <p:sp>
        <p:nvSpPr>
          <p:cNvPr id="13" name="TextBox 12"/>
          <p:cNvSpPr txBox="1"/>
          <p:nvPr/>
        </p:nvSpPr>
        <p:spPr>
          <a:xfrm>
            <a:off x="1435395" y="5029200"/>
            <a:ext cx="1754372" cy="369332"/>
          </a:xfrm>
          <a:prstGeom prst="rect">
            <a:avLst/>
          </a:prstGeom>
          <a:noFill/>
        </p:spPr>
        <p:txBody>
          <a:bodyPr wrap="square" rtlCol="0">
            <a:spAutoFit/>
          </a:bodyPr>
          <a:lstStyle/>
          <a:p>
            <a:endParaRPr lang="en-US">
              <a:solidFill>
                <a:srgbClr val="7030A0"/>
              </a:solidFill>
            </a:endParaRPr>
          </a:p>
        </p:txBody>
      </p:sp>
      <p:sp>
        <p:nvSpPr>
          <p:cNvPr id="2" name="Oval Callout 1"/>
          <p:cNvSpPr/>
          <p:nvPr/>
        </p:nvSpPr>
        <p:spPr>
          <a:xfrm>
            <a:off x="10912549" y="1031358"/>
            <a:ext cx="1127051" cy="2102739"/>
          </a:xfrm>
          <a:prstGeom prst="wedgeEllipseCallout">
            <a:avLst>
              <a:gd name="adj1" fmla="val -64229"/>
              <a:gd name="adj2" fmla="val 83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ĐTV kiểm tra lại thông tin</a:t>
            </a:r>
            <a:endParaRPr lang="en-US"/>
          </a:p>
        </p:txBody>
      </p:sp>
      <p:sp>
        <p:nvSpPr>
          <p:cNvPr id="11" name="Oval 10"/>
          <p:cNvSpPr/>
          <p:nvPr/>
        </p:nvSpPr>
        <p:spPr>
          <a:xfrm>
            <a:off x="4759717" y="5472224"/>
            <a:ext cx="2971800" cy="61668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B0F0"/>
              </a:solidFill>
            </a:endParaRPr>
          </a:p>
        </p:txBody>
      </p:sp>
      <p:sp>
        <p:nvSpPr>
          <p:cNvPr id="12" name="Right Arrow 11"/>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62566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TRANG BÌA (thông tin định danh</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2502" y="1308104"/>
            <a:ext cx="10324214" cy="3416320"/>
          </a:xfrm>
          <a:prstGeom prst="rect">
            <a:avLst/>
          </a:prstGeom>
        </p:spPr>
        <p:txBody>
          <a:bodyPr wrap="square">
            <a:spAutoFit/>
          </a:bodyPr>
          <a:lstStyle/>
          <a:p>
            <a:pPr algn="just"/>
            <a:r>
              <a:rPr lang="vi-VN" sz="3600" b="1">
                <a:latin typeface="Calibri" pitchFamily="34" charset="0"/>
                <a:cs typeface="Calibri" pitchFamily="34" charset="0"/>
                <a:sym typeface="Wingdings" pitchFamily="2" charset="2"/>
              </a:rPr>
              <a:t>Chủ hộ: </a:t>
            </a:r>
            <a:r>
              <a:rPr lang="vi-VN" sz="3600">
                <a:latin typeface="Calibri" pitchFamily="34" charset="0"/>
                <a:cs typeface="Calibri" pitchFamily="34" charset="0"/>
                <a:sym typeface="Wingdings" pitchFamily="2" charset="2"/>
              </a:rPr>
              <a:t>L</a:t>
            </a:r>
            <a:r>
              <a:rPr lang="vi-VN" sz="3600">
                <a:latin typeface="Calibri" pitchFamily="34" charset="0"/>
                <a:cs typeface="Calibri" pitchFamily="34" charset="0"/>
              </a:rPr>
              <a:t>à thành viên hộ, </a:t>
            </a:r>
            <a:r>
              <a:rPr lang="vi-VN" sz="3600" u="sng">
                <a:latin typeface="Calibri" pitchFamily="34" charset="0"/>
                <a:cs typeface="Calibri" pitchFamily="34" charset="0"/>
              </a:rPr>
              <a:t>am hiểu thông tin của các thành viên khác</a:t>
            </a:r>
            <a:r>
              <a:rPr lang="vi-VN" sz="3600">
                <a:latin typeface="Calibri" pitchFamily="34" charset="0"/>
                <a:cs typeface="Calibri" pitchFamily="34" charset="0"/>
              </a:rPr>
              <a:t> và </a:t>
            </a:r>
            <a:r>
              <a:rPr lang="vi-VN" sz="3600" u="sng">
                <a:latin typeface="Calibri" pitchFamily="34" charset="0"/>
                <a:cs typeface="Calibri" pitchFamily="34" charset="0"/>
              </a:rPr>
              <a:t>được các thành viên trong hộ thừa nhận</a:t>
            </a:r>
            <a:r>
              <a:rPr lang="vi-VN" sz="3600">
                <a:latin typeface="Calibri" pitchFamily="34" charset="0"/>
                <a:cs typeface="Calibri" pitchFamily="34" charset="0"/>
              </a:rPr>
              <a:t>. </a:t>
            </a:r>
          </a:p>
          <a:p>
            <a:pPr lvl="1" algn="just">
              <a:buFont typeface="Wingdings" pitchFamily="2" charset="2"/>
              <a:buChar char="Ø"/>
            </a:pPr>
            <a:r>
              <a:rPr lang="vi-VN" sz="3600">
                <a:latin typeface="Calibri" pitchFamily="34" charset="0"/>
                <a:cs typeface="Calibri" pitchFamily="34" charset="0"/>
              </a:rPr>
              <a:t> Chủ hộ có thể trùng hoặc không trùng với chủ hộ có trong sổ hộ khẩu.</a:t>
            </a:r>
          </a:p>
          <a:p>
            <a:pPr lvl="1" algn="just">
              <a:buFont typeface="Wingdings" pitchFamily="2" charset="2"/>
              <a:buChar char="Ø"/>
            </a:pPr>
            <a:r>
              <a:rPr lang="en-US" sz="3600">
                <a:latin typeface="Calibri" pitchFamily="34" charset="0"/>
                <a:cs typeface="Calibri" pitchFamily="34" charset="0"/>
                <a:sym typeface="Wingdings" pitchFamily="2" charset="2"/>
              </a:rPr>
              <a:t> </a:t>
            </a:r>
            <a:r>
              <a:rPr lang="vi-VN" sz="3600">
                <a:latin typeface="Calibri" pitchFamily="34" charset="0"/>
                <a:cs typeface="Calibri" pitchFamily="34" charset="0"/>
                <a:sym typeface="Wingdings" pitchFamily="2" charset="2"/>
              </a:rPr>
              <a:t>Có thể thay đổi </a:t>
            </a:r>
            <a:r>
              <a:rPr lang="en-US" sz="3600" smtClean="0">
                <a:latin typeface="Calibri" pitchFamily="34" charset="0"/>
                <a:cs typeface="Calibri" pitchFamily="34" charset="0"/>
                <a:sym typeface="Wingdings" pitchFamily="2" charset="2"/>
              </a:rPr>
              <a:t>họ </a:t>
            </a:r>
            <a:r>
              <a:rPr lang="vi-VN" sz="3600" smtClean="0">
                <a:latin typeface="Calibri" pitchFamily="34" charset="0"/>
                <a:cs typeface="Calibri" pitchFamily="34" charset="0"/>
                <a:sym typeface="Wingdings" pitchFamily="2" charset="2"/>
              </a:rPr>
              <a:t>tên </a:t>
            </a:r>
            <a:r>
              <a:rPr lang="vi-VN" sz="3600">
                <a:latin typeface="Calibri" pitchFamily="34" charset="0"/>
                <a:cs typeface="Calibri" pitchFamily="34" charset="0"/>
                <a:sym typeface="Wingdings" pitchFamily="2" charset="2"/>
              </a:rPr>
              <a:t>của chủ hộ so với bảng kê</a:t>
            </a:r>
            <a:r>
              <a:rPr lang="en-US" sz="3600">
                <a:latin typeface="Calibri" pitchFamily="34" charset="0"/>
                <a:cs typeface="Calibri" pitchFamily="34" charset="0"/>
                <a:sym typeface="Wingdings" pitchFamily="2" charset="2"/>
              </a:rPr>
              <a:t>.</a:t>
            </a:r>
            <a:endParaRPr lang="vi-VN" sz="3600" dirty="0">
              <a:latin typeface="Calibri" pitchFamily="34" charset="0"/>
              <a:cs typeface="Calibri" pitchFamily="34" charset="0"/>
              <a:sym typeface="Wingdings" pitchFamily="2" charset="2"/>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84337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TRANG BÌA (thông tin định danh)</a:t>
            </a: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531087" y="786810"/>
            <a:ext cx="9537406" cy="5433236"/>
          </a:xfrm>
          <a:prstGeom prst="rect">
            <a:avLst/>
          </a:prstGeom>
        </p:spPr>
      </p:pic>
      <p:sp>
        <p:nvSpPr>
          <p:cNvPr id="8" name="TextBox 7"/>
          <p:cNvSpPr txBox="1"/>
          <p:nvPr/>
        </p:nvSpPr>
        <p:spPr>
          <a:xfrm>
            <a:off x="4152014" y="1990195"/>
            <a:ext cx="1222744" cy="400110"/>
          </a:xfrm>
          <a:prstGeom prst="rect">
            <a:avLst/>
          </a:prstGeom>
          <a:noFill/>
        </p:spPr>
        <p:txBody>
          <a:bodyPr wrap="square" rtlCol="0">
            <a:spAutoFit/>
          </a:bodyPr>
          <a:lstStyle/>
          <a:p>
            <a:r>
              <a:rPr lang="en-US" sz="2000" smtClean="0">
                <a:solidFill>
                  <a:srgbClr val="0070C0"/>
                </a:solidFill>
              </a:rPr>
              <a:t>Cao Bằng</a:t>
            </a:r>
            <a:endParaRPr lang="en-US" sz="2000">
              <a:solidFill>
                <a:srgbClr val="0070C0"/>
              </a:solidFill>
            </a:endParaRPr>
          </a:p>
        </p:txBody>
      </p:sp>
      <p:sp>
        <p:nvSpPr>
          <p:cNvPr id="9" name="TextBox 8"/>
          <p:cNvSpPr txBox="1"/>
          <p:nvPr/>
        </p:nvSpPr>
        <p:spPr>
          <a:xfrm>
            <a:off x="9803219" y="2030819"/>
            <a:ext cx="223283" cy="369332"/>
          </a:xfrm>
          <a:prstGeom prst="rect">
            <a:avLst/>
          </a:prstGeom>
          <a:noFill/>
        </p:spPr>
        <p:txBody>
          <a:bodyPr wrap="square" rtlCol="0">
            <a:spAutoFit/>
          </a:bodyPr>
          <a:lstStyle/>
          <a:p>
            <a:pPr algn="ctr"/>
            <a:r>
              <a:rPr lang="en-US" smtClean="0">
                <a:solidFill>
                  <a:srgbClr val="0070C0"/>
                </a:solidFill>
              </a:rPr>
              <a:t>0</a:t>
            </a:r>
            <a:endParaRPr lang="en-US">
              <a:solidFill>
                <a:srgbClr val="0070C0"/>
              </a:solidFill>
            </a:endParaRPr>
          </a:p>
        </p:txBody>
      </p:sp>
      <p:sp>
        <p:nvSpPr>
          <p:cNvPr id="11" name="TextBox 10"/>
          <p:cNvSpPr txBox="1"/>
          <p:nvPr/>
        </p:nvSpPr>
        <p:spPr>
          <a:xfrm>
            <a:off x="10111563" y="2030819"/>
            <a:ext cx="212651" cy="369332"/>
          </a:xfrm>
          <a:prstGeom prst="rect">
            <a:avLst/>
          </a:prstGeom>
          <a:noFill/>
        </p:spPr>
        <p:txBody>
          <a:bodyPr wrap="square" rtlCol="0">
            <a:spAutoFit/>
          </a:bodyPr>
          <a:lstStyle/>
          <a:p>
            <a:pPr algn="ctr"/>
            <a:r>
              <a:rPr lang="en-US" smtClean="0">
                <a:solidFill>
                  <a:srgbClr val="0070C0"/>
                </a:solidFill>
              </a:rPr>
              <a:t>4</a:t>
            </a:r>
            <a:endParaRPr lang="en-US">
              <a:solidFill>
                <a:srgbClr val="0070C0"/>
              </a:solidFill>
            </a:endParaRPr>
          </a:p>
        </p:txBody>
      </p:sp>
      <p:sp>
        <p:nvSpPr>
          <p:cNvPr id="12" name="TextBox 11"/>
          <p:cNvSpPr txBox="1"/>
          <p:nvPr/>
        </p:nvSpPr>
        <p:spPr>
          <a:xfrm>
            <a:off x="5916495" y="2539128"/>
            <a:ext cx="2264735" cy="400110"/>
          </a:xfrm>
          <a:prstGeom prst="rect">
            <a:avLst/>
          </a:prstGeom>
          <a:noFill/>
        </p:spPr>
        <p:txBody>
          <a:bodyPr wrap="square" rtlCol="0">
            <a:spAutoFit/>
          </a:bodyPr>
          <a:lstStyle/>
          <a:p>
            <a:r>
              <a:rPr lang="en-US" sz="2000" smtClean="0">
                <a:solidFill>
                  <a:srgbClr val="0070C0"/>
                </a:solidFill>
              </a:rPr>
              <a:t>Trùng Khánh</a:t>
            </a:r>
            <a:endParaRPr lang="en-US" sz="2000">
              <a:solidFill>
                <a:srgbClr val="0070C0"/>
              </a:solidFill>
            </a:endParaRPr>
          </a:p>
        </p:txBody>
      </p:sp>
      <p:sp>
        <p:nvSpPr>
          <p:cNvPr id="13" name="TextBox 12"/>
          <p:cNvSpPr txBox="1"/>
          <p:nvPr/>
        </p:nvSpPr>
        <p:spPr>
          <a:xfrm>
            <a:off x="9460317" y="2539128"/>
            <a:ext cx="233917" cy="369332"/>
          </a:xfrm>
          <a:prstGeom prst="rect">
            <a:avLst/>
          </a:prstGeom>
          <a:noFill/>
        </p:spPr>
        <p:txBody>
          <a:bodyPr wrap="square" rtlCol="0">
            <a:spAutoFit/>
          </a:bodyPr>
          <a:lstStyle/>
          <a:p>
            <a:pPr algn="ctr"/>
            <a:r>
              <a:rPr lang="en-US" smtClean="0">
                <a:solidFill>
                  <a:srgbClr val="0070C0"/>
                </a:solidFill>
              </a:rPr>
              <a:t>0</a:t>
            </a:r>
            <a:endParaRPr lang="en-US">
              <a:solidFill>
                <a:srgbClr val="0070C0"/>
              </a:solidFill>
            </a:endParaRPr>
          </a:p>
        </p:txBody>
      </p:sp>
      <p:sp>
        <p:nvSpPr>
          <p:cNvPr id="14" name="TextBox 13"/>
          <p:cNvSpPr txBox="1"/>
          <p:nvPr/>
        </p:nvSpPr>
        <p:spPr>
          <a:xfrm>
            <a:off x="9766979" y="2556464"/>
            <a:ext cx="223283" cy="369332"/>
          </a:xfrm>
          <a:prstGeom prst="rect">
            <a:avLst/>
          </a:prstGeom>
          <a:noFill/>
        </p:spPr>
        <p:txBody>
          <a:bodyPr wrap="square" rtlCol="0">
            <a:spAutoFit/>
          </a:bodyPr>
          <a:lstStyle/>
          <a:p>
            <a:pPr algn="ctr"/>
            <a:r>
              <a:rPr lang="en-US" smtClean="0">
                <a:solidFill>
                  <a:srgbClr val="0070C0"/>
                </a:solidFill>
              </a:rPr>
              <a:t>4</a:t>
            </a:r>
            <a:endParaRPr lang="en-US">
              <a:solidFill>
                <a:srgbClr val="0070C0"/>
              </a:solidFill>
            </a:endParaRPr>
          </a:p>
        </p:txBody>
      </p:sp>
      <p:sp>
        <p:nvSpPr>
          <p:cNvPr id="15" name="TextBox 14"/>
          <p:cNvSpPr txBox="1"/>
          <p:nvPr/>
        </p:nvSpPr>
        <p:spPr>
          <a:xfrm>
            <a:off x="10082060" y="2546146"/>
            <a:ext cx="202019" cy="369332"/>
          </a:xfrm>
          <a:prstGeom prst="rect">
            <a:avLst/>
          </a:prstGeom>
          <a:noFill/>
        </p:spPr>
        <p:txBody>
          <a:bodyPr wrap="square" rtlCol="0">
            <a:spAutoFit/>
          </a:bodyPr>
          <a:lstStyle/>
          <a:p>
            <a:pPr algn="ctr"/>
            <a:r>
              <a:rPr lang="en-US" smtClean="0">
                <a:solidFill>
                  <a:srgbClr val="0070C0"/>
                </a:solidFill>
              </a:rPr>
              <a:t>7</a:t>
            </a:r>
            <a:endParaRPr lang="en-US">
              <a:solidFill>
                <a:srgbClr val="0070C0"/>
              </a:solidFill>
            </a:endParaRPr>
          </a:p>
        </p:txBody>
      </p:sp>
      <p:sp>
        <p:nvSpPr>
          <p:cNvPr id="16" name="TextBox 15"/>
          <p:cNvSpPr txBox="1"/>
          <p:nvPr/>
        </p:nvSpPr>
        <p:spPr>
          <a:xfrm>
            <a:off x="3987208" y="3087628"/>
            <a:ext cx="1775637" cy="400110"/>
          </a:xfrm>
          <a:prstGeom prst="rect">
            <a:avLst/>
          </a:prstGeom>
          <a:noFill/>
        </p:spPr>
        <p:txBody>
          <a:bodyPr wrap="square" rtlCol="0">
            <a:spAutoFit/>
          </a:bodyPr>
          <a:lstStyle/>
          <a:p>
            <a:r>
              <a:rPr lang="en-US" sz="2000" smtClean="0">
                <a:solidFill>
                  <a:srgbClr val="0070C0"/>
                </a:solidFill>
              </a:rPr>
              <a:t>Trà Lĩnh</a:t>
            </a:r>
            <a:endParaRPr lang="en-US" sz="2000">
              <a:solidFill>
                <a:srgbClr val="0070C0"/>
              </a:solidFill>
            </a:endParaRPr>
          </a:p>
        </p:txBody>
      </p:sp>
      <p:sp>
        <p:nvSpPr>
          <p:cNvPr id="17" name="TextBox 16"/>
          <p:cNvSpPr txBox="1"/>
          <p:nvPr/>
        </p:nvSpPr>
        <p:spPr>
          <a:xfrm>
            <a:off x="8878185" y="3103017"/>
            <a:ext cx="297712" cy="369332"/>
          </a:xfrm>
          <a:prstGeom prst="rect">
            <a:avLst/>
          </a:prstGeom>
          <a:noFill/>
        </p:spPr>
        <p:txBody>
          <a:bodyPr wrap="square" rtlCol="0">
            <a:spAutoFit/>
          </a:bodyPr>
          <a:lstStyle/>
          <a:p>
            <a:pPr algn="ctr"/>
            <a:r>
              <a:rPr lang="en-US" smtClean="0">
                <a:solidFill>
                  <a:srgbClr val="0070C0"/>
                </a:solidFill>
              </a:rPr>
              <a:t>0</a:t>
            </a:r>
            <a:endParaRPr lang="en-US">
              <a:solidFill>
                <a:srgbClr val="0070C0"/>
              </a:solidFill>
            </a:endParaRPr>
          </a:p>
        </p:txBody>
      </p:sp>
      <p:sp>
        <p:nvSpPr>
          <p:cNvPr id="18" name="TextBox 17"/>
          <p:cNvSpPr txBox="1"/>
          <p:nvPr/>
        </p:nvSpPr>
        <p:spPr>
          <a:xfrm>
            <a:off x="9204350" y="3098528"/>
            <a:ext cx="244549" cy="369332"/>
          </a:xfrm>
          <a:prstGeom prst="rect">
            <a:avLst/>
          </a:prstGeom>
          <a:noFill/>
        </p:spPr>
        <p:txBody>
          <a:bodyPr wrap="square" rtlCol="0">
            <a:spAutoFit/>
          </a:bodyPr>
          <a:lstStyle/>
          <a:p>
            <a:pPr algn="ctr"/>
            <a:r>
              <a:rPr lang="en-US" smtClean="0">
                <a:solidFill>
                  <a:srgbClr val="0070C0"/>
                </a:solidFill>
              </a:rPr>
              <a:t>1</a:t>
            </a:r>
            <a:endParaRPr lang="en-US">
              <a:solidFill>
                <a:srgbClr val="0070C0"/>
              </a:solidFill>
            </a:endParaRPr>
          </a:p>
        </p:txBody>
      </p:sp>
      <p:sp>
        <p:nvSpPr>
          <p:cNvPr id="19" name="TextBox 18"/>
          <p:cNvSpPr txBox="1"/>
          <p:nvPr/>
        </p:nvSpPr>
        <p:spPr>
          <a:xfrm>
            <a:off x="9477204" y="3108032"/>
            <a:ext cx="202018" cy="369332"/>
          </a:xfrm>
          <a:prstGeom prst="rect">
            <a:avLst/>
          </a:prstGeom>
          <a:noFill/>
        </p:spPr>
        <p:txBody>
          <a:bodyPr wrap="square" rtlCol="0">
            <a:spAutoFit/>
          </a:bodyPr>
          <a:lstStyle/>
          <a:p>
            <a:r>
              <a:rPr lang="en-US" smtClean="0">
                <a:solidFill>
                  <a:srgbClr val="0070C0"/>
                </a:solidFill>
              </a:rPr>
              <a:t>4</a:t>
            </a:r>
            <a:endParaRPr lang="en-US">
              <a:solidFill>
                <a:srgbClr val="0070C0"/>
              </a:solidFill>
            </a:endParaRPr>
          </a:p>
        </p:txBody>
      </p:sp>
      <p:sp>
        <p:nvSpPr>
          <p:cNvPr id="20" name="TextBox 19"/>
          <p:cNvSpPr txBox="1"/>
          <p:nvPr/>
        </p:nvSpPr>
        <p:spPr>
          <a:xfrm>
            <a:off x="9781955" y="3111410"/>
            <a:ext cx="255181" cy="369332"/>
          </a:xfrm>
          <a:prstGeom prst="rect">
            <a:avLst/>
          </a:prstGeom>
          <a:noFill/>
        </p:spPr>
        <p:txBody>
          <a:bodyPr wrap="square" rtlCol="0">
            <a:spAutoFit/>
          </a:bodyPr>
          <a:lstStyle/>
          <a:p>
            <a:pPr algn="ctr"/>
            <a:r>
              <a:rPr lang="en-US" smtClean="0">
                <a:solidFill>
                  <a:srgbClr val="0070C0"/>
                </a:solidFill>
              </a:rPr>
              <a:t>4</a:t>
            </a:r>
            <a:endParaRPr lang="en-US">
              <a:solidFill>
                <a:srgbClr val="0070C0"/>
              </a:solidFill>
            </a:endParaRPr>
          </a:p>
        </p:txBody>
      </p:sp>
      <p:sp>
        <p:nvSpPr>
          <p:cNvPr id="21" name="TextBox 20"/>
          <p:cNvSpPr txBox="1"/>
          <p:nvPr/>
        </p:nvSpPr>
        <p:spPr>
          <a:xfrm>
            <a:off x="10087641" y="3098528"/>
            <a:ext cx="212650" cy="369332"/>
          </a:xfrm>
          <a:prstGeom prst="rect">
            <a:avLst/>
          </a:prstGeom>
          <a:noFill/>
        </p:spPr>
        <p:txBody>
          <a:bodyPr wrap="square" rtlCol="0">
            <a:spAutoFit/>
          </a:bodyPr>
          <a:lstStyle/>
          <a:p>
            <a:pPr algn="ctr"/>
            <a:r>
              <a:rPr lang="en-US" smtClean="0">
                <a:solidFill>
                  <a:srgbClr val="0070C0"/>
                </a:solidFill>
              </a:rPr>
              <a:t>7</a:t>
            </a:r>
            <a:endParaRPr lang="en-US">
              <a:solidFill>
                <a:srgbClr val="0070C0"/>
              </a:solidFill>
            </a:endParaRPr>
          </a:p>
        </p:txBody>
      </p:sp>
      <p:sp>
        <p:nvSpPr>
          <p:cNvPr id="22" name="TextBox 21"/>
          <p:cNvSpPr txBox="1"/>
          <p:nvPr/>
        </p:nvSpPr>
        <p:spPr>
          <a:xfrm>
            <a:off x="9484243" y="3605545"/>
            <a:ext cx="297712" cy="369332"/>
          </a:xfrm>
          <a:prstGeom prst="rect">
            <a:avLst/>
          </a:prstGeom>
          <a:noFill/>
        </p:spPr>
        <p:txBody>
          <a:bodyPr wrap="square" rtlCol="0">
            <a:spAutoFit/>
          </a:bodyPr>
          <a:lstStyle/>
          <a:p>
            <a:pPr algn="ctr"/>
            <a:r>
              <a:rPr lang="en-US" smtClean="0">
                <a:solidFill>
                  <a:srgbClr val="0070C0"/>
                </a:solidFill>
              </a:rPr>
              <a:t>0</a:t>
            </a:r>
            <a:endParaRPr lang="en-US">
              <a:solidFill>
                <a:srgbClr val="0070C0"/>
              </a:solidFill>
            </a:endParaRPr>
          </a:p>
        </p:txBody>
      </p:sp>
      <p:sp>
        <p:nvSpPr>
          <p:cNvPr id="23" name="TextBox 22"/>
          <p:cNvSpPr txBox="1"/>
          <p:nvPr/>
        </p:nvSpPr>
        <p:spPr>
          <a:xfrm>
            <a:off x="9789928" y="3590997"/>
            <a:ext cx="244549" cy="369332"/>
          </a:xfrm>
          <a:prstGeom prst="rect">
            <a:avLst/>
          </a:prstGeom>
          <a:noFill/>
        </p:spPr>
        <p:txBody>
          <a:bodyPr wrap="square" rtlCol="0">
            <a:spAutoFit/>
          </a:bodyPr>
          <a:lstStyle/>
          <a:p>
            <a:pPr algn="ctr"/>
            <a:r>
              <a:rPr lang="en-US" smtClean="0">
                <a:solidFill>
                  <a:srgbClr val="0070C0"/>
                </a:solidFill>
              </a:rPr>
              <a:t>1</a:t>
            </a:r>
            <a:endParaRPr lang="en-US">
              <a:solidFill>
                <a:srgbClr val="0070C0"/>
              </a:solidFill>
            </a:endParaRPr>
          </a:p>
        </p:txBody>
      </p:sp>
      <p:sp>
        <p:nvSpPr>
          <p:cNvPr id="24" name="TextBox 23"/>
          <p:cNvSpPr txBox="1"/>
          <p:nvPr/>
        </p:nvSpPr>
        <p:spPr>
          <a:xfrm>
            <a:off x="10055742" y="3590997"/>
            <a:ext cx="244549" cy="369332"/>
          </a:xfrm>
          <a:prstGeom prst="rect">
            <a:avLst/>
          </a:prstGeom>
          <a:noFill/>
        </p:spPr>
        <p:txBody>
          <a:bodyPr wrap="square" rtlCol="0">
            <a:spAutoFit/>
          </a:bodyPr>
          <a:lstStyle/>
          <a:p>
            <a:pPr algn="ctr"/>
            <a:r>
              <a:rPr lang="en-US" smtClean="0">
                <a:solidFill>
                  <a:srgbClr val="0070C0"/>
                </a:solidFill>
              </a:rPr>
              <a:t>1</a:t>
            </a:r>
            <a:endParaRPr lang="en-US">
              <a:solidFill>
                <a:srgbClr val="0070C0"/>
              </a:solidFill>
            </a:endParaRPr>
          </a:p>
        </p:txBody>
      </p:sp>
      <p:sp>
        <p:nvSpPr>
          <p:cNvPr id="25" name="TextBox 24"/>
          <p:cNvSpPr txBox="1"/>
          <p:nvPr/>
        </p:nvSpPr>
        <p:spPr>
          <a:xfrm>
            <a:off x="4072570" y="3605545"/>
            <a:ext cx="1860697" cy="400110"/>
          </a:xfrm>
          <a:prstGeom prst="rect">
            <a:avLst/>
          </a:prstGeom>
          <a:noFill/>
        </p:spPr>
        <p:txBody>
          <a:bodyPr wrap="square" rtlCol="0">
            <a:spAutoFit/>
          </a:bodyPr>
          <a:lstStyle/>
          <a:p>
            <a:r>
              <a:rPr lang="en-US" sz="2000" smtClean="0">
                <a:solidFill>
                  <a:srgbClr val="0070C0"/>
                </a:solidFill>
              </a:rPr>
              <a:t>Nà Khoang</a:t>
            </a:r>
            <a:endParaRPr lang="en-US" sz="2000">
              <a:solidFill>
                <a:srgbClr val="0070C0"/>
              </a:solidFill>
            </a:endParaRPr>
          </a:p>
        </p:txBody>
      </p:sp>
      <p:sp>
        <p:nvSpPr>
          <p:cNvPr id="26" name="TextBox 25"/>
          <p:cNvSpPr txBox="1"/>
          <p:nvPr/>
        </p:nvSpPr>
        <p:spPr>
          <a:xfrm>
            <a:off x="10096249" y="4091567"/>
            <a:ext cx="244549" cy="369332"/>
          </a:xfrm>
          <a:prstGeom prst="rect">
            <a:avLst/>
          </a:prstGeom>
          <a:noFill/>
        </p:spPr>
        <p:txBody>
          <a:bodyPr wrap="square" rtlCol="0">
            <a:spAutoFit/>
          </a:bodyPr>
          <a:lstStyle/>
          <a:p>
            <a:pPr algn="ctr"/>
            <a:r>
              <a:rPr lang="en-US" smtClean="0">
                <a:solidFill>
                  <a:srgbClr val="0070C0"/>
                </a:solidFill>
              </a:rPr>
              <a:t>1</a:t>
            </a:r>
            <a:endParaRPr lang="en-US">
              <a:solidFill>
                <a:srgbClr val="0070C0"/>
              </a:solidFill>
            </a:endParaRPr>
          </a:p>
        </p:txBody>
      </p:sp>
      <p:sp>
        <p:nvSpPr>
          <p:cNvPr id="27" name="TextBox 26"/>
          <p:cNvSpPr txBox="1"/>
          <p:nvPr/>
        </p:nvSpPr>
        <p:spPr>
          <a:xfrm>
            <a:off x="9460317" y="4620616"/>
            <a:ext cx="297712" cy="369332"/>
          </a:xfrm>
          <a:prstGeom prst="rect">
            <a:avLst/>
          </a:prstGeom>
          <a:noFill/>
        </p:spPr>
        <p:txBody>
          <a:bodyPr wrap="square" rtlCol="0">
            <a:spAutoFit/>
          </a:bodyPr>
          <a:lstStyle/>
          <a:p>
            <a:pPr algn="ctr"/>
            <a:r>
              <a:rPr lang="en-US" smtClean="0">
                <a:solidFill>
                  <a:srgbClr val="0070C0"/>
                </a:solidFill>
              </a:rPr>
              <a:t>0</a:t>
            </a:r>
            <a:endParaRPr lang="en-US">
              <a:solidFill>
                <a:srgbClr val="0070C0"/>
              </a:solidFill>
            </a:endParaRPr>
          </a:p>
        </p:txBody>
      </p:sp>
      <p:sp>
        <p:nvSpPr>
          <p:cNvPr id="28" name="TextBox 27"/>
          <p:cNvSpPr txBox="1"/>
          <p:nvPr/>
        </p:nvSpPr>
        <p:spPr>
          <a:xfrm>
            <a:off x="9758030" y="4622512"/>
            <a:ext cx="297712" cy="369332"/>
          </a:xfrm>
          <a:prstGeom prst="rect">
            <a:avLst/>
          </a:prstGeom>
          <a:noFill/>
        </p:spPr>
        <p:txBody>
          <a:bodyPr wrap="square" rtlCol="0">
            <a:spAutoFit/>
          </a:bodyPr>
          <a:lstStyle/>
          <a:p>
            <a:pPr algn="ctr"/>
            <a:r>
              <a:rPr lang="en-US" smtClean="0">
                <a:solidFill>
                  <a:srgbClr val="0070C0"/>
                </a:solidFill>
              </a:rPr>
              <a:t>0</a:t>
            </a:r>
            <a:endParaRPr lang="en-US">
              <a:solidFill>
                <a:srgbClr val="0070C0"/>
              </a:solidFill>
            </a:endParaRPr>
          </a:p>
        </p:txBody>
      </p:sp>
      <p:sp>
        <p:nvSpPr>
          <p:cNvPr id="29" name="TextBox 28"/>
          <p:cNvSpPr txBox="1"/>
          <p:nvPr/>
        </p:nvSpPr>
        <p:spPr>
          <a:xfrm>
            <a:off x="10064603" y="4621652"/>
            <a:ext cx="235688" cy="369332"/>
          </a:xfrm>
          <a:prstGeom prst="rect">
            <a:avLst/>
          </a:prstGeom>
          <a:noFill/>
        </p:spPr>
        <p:txBody>
          <a:bodyPr wrap="square" rtlCol="0">
            <a:spAutoFit/>
          </a:bodyPr>
          <a:lstStyle/>
          <a:p>
            <a:pPr algn="ctr"/>
            <a:r>
              <a:rPr lang="en-US">
                <a:solidFill>
                  <a:srgbClr val="0070C0"/>
                </a:solidFill>
              </a:rPr>
              <a:t>9</a:t>
            </a:r>
          </a:p>
        </p:txBody>
      </p:sp>
      <p:sp>
        <p:nvSpPr>
          <p:cNvPr id="30" name="TextBox 29"/>
          <p:cNvSpPr txBox="1"/>
          <p:nvPr/>
        </p:nvSpPr>
        <p:spPr>
          <a:xfrm>
            <a:off x="3854302" y="5220463"/>
            <a:ext cx="2445488" cy="400110"/>
          </a:xfrm>
          <a:prstGeom prst="rect">
            <a:avLst/>
          </a:prstGeom>
          <a:noFill/>
        </p:spPr>
        <p:txBody>
          <a:bodyPr wrap="square" rtlCol="0">
            <a:spAutoFit/>
          </a:bodyPr>
          <a:lstStyle/>
          <a:p>
            <a:r>
              <a:rPr lang="en-US" sz="2000" smtClean="0">
                <a:solidFill>
                  <a:srgbClr val="0070C0"/>
                </a:solidFill>
              </a:rPr>
              <a:t>Hà văn Hùng</a:t>
            </a:r>
            <a:endParaRPr lang="en-US" sz="2000">
              <a:solidFill>
                <a:srgbClr val="0070C0"/>
              </a:solidFill>
            </a:endParaRPr>
          </a:p>
        </p:txBody>
      </p:sp>
      <p:sp>
        <p:nvSpPr>
          <p:cNvPr id="31" name="TextBox 30"/>
          <p:cNvSpPr txBox="1"/>
          <p:nvPr/>
        </p:nvSpPr>
        <p:spPr>
          <a:xfrm>
            <a:off x="3854301" y="5589377"/>
            <a:ext cx="2115879" cy="400110"/>
          </a:xfrm>
          <a:prstGeom prst="rect">
            <a:avLst/>
          </a:prstGeom>
          <a:noFill/>
        </p:spPr>
        <p:txBody>
          <a:bodyPr wrap="square" rtlCol="0">
            <a:spAutoFit/>
          </a:bodyPr>
          <a:lstStyle/>
          <a:p>
            <a:r>
              <a:rPr lang="en-US" sz="2000" smtClean="0">
                <a:solidFill>
                  <a:srgbClr val="0070C0"/>
                </a:solidFill>
              </a:rPr>
              <a:t>Tổ dân phố 1</a:t>
            </a:r>
            <a:endParaRPr lang="en-US" sz="2000">
              <a:solidFill>
                <a:srgbClr val="0070C0"/>
              </a:solidFill>
            </a:endParaRPr>
          </a:p>
        </p:txBody>
      </p:sp>
      <p:sp>
        <p:nvSpPr>
          <p:cNvPr id="2" name="Left Brace 1"/>
          <p:cNvSpPr/>
          <p:nvPr/>
        </p:nvSpPr>
        <p:spPr>
          <a:xfrm>
            <a:off x="1084522" y="839973"/>
            <a:ext cx="446566" cy="532691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 name="Rounded Rectangle 9"/>
          <p:cNvSpPr/>
          <p:nvPr/>
        </p:nvSpPr>
        <p:spPr>
          <a:xfrm>
            <a:off x="233915" y="2849526"/>
            <a:ext cx="818707" cy="5635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CAP</a:t>
            </a:r>
            <a:r>
              <a:rPr lang="en-US" b="1">
                <a:latin typeface="Arial" panose="020B0604020202020204" pitchFamily="34" charset="0"/>
                <a:cs typeface="Arial" panose="020B0604020202020204" pitchFamily="34" charset="0"/>
              </a:rPr>
              <a:t>i</a:t>
            </a:r>
          </a:p>
        </p:txBody>
      </p:sp>
      <p:sp>
        <p:nvSpPr>
          <p:cNvPr id="33" name="Oval 32"/>
          <p:cNvSpPr/>
          <p:nvPr/>
        </p:nvSpPr>
        <p:spPr>
          <a:xfrm>
            <a:off x="3389127" y="5249134"/>
            <a:ext cx="2971800" cy="40263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B0F0"/>
              </a:solidFill>
            </a:endParaRPr>
          </a:p>
        </p:txBody>
      </p:sp>
      <p:sp>
        <p:nvSpPr>
          <p:cNvPr id="32" name="Right Arrow 31"/>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9195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smtClean="0">
                <a:solidFill>
                  <a:srgbClr val="C00000"/>
                </a:solidFill>
                <a:latin typeface="Bahnschrift" panose="020B0502040204020203" pitchFamily="34" charset="0"/>
              </a:rPr>
              <a:t>XÁC </a:t>
            </a:r>
            <a:r>
              <a:rPr lang="en-US" sz="2400" b="1">
                <a:solidFill>
                  <a:srgbClr val="C00000"/>
                </a:solidFill>
                <a:latin typeface="Bahnschrift" panose="020B0502040204020203" pitchFamily="34" charset="0"/>
              </a:rPr>
              <a:t>ĐỊNH NHÂN KHẨU THỰC TẾ THƯỜNG TRÚ</a:t>
            </a:r>
            <a:endParaRPr lang="vi-VN"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414130" y="706175"/>
            <a:ext cx="9558670" cy="4052152"/>
          </a:xfrm>
          <a:prstGeom prst="rect">
            <a:avLst/>
          </a:prstGeom>
        </p:spPr>
      </p:pic>
      <p:sp>
        <p:nvSpPr>
          <p:cNvPr id="9" name="TextBox 8"/>
          <p:cNvSpPr txBox="1"/>
          <p:nvPr/>
        </p:nvSpPr>
        <p:spPr>
          <a:xfrm>
            <a:off x="1414130" y="5022422"/>
            <a:ext cx="10005238" cy="461665"/>
          </a:xfrm>
          <a:prstGeom prst="rect">
            <a:avLst/>
          </a:prstGeom>
          <a:noFill/>
        </p:spPr>
        <p:txBody>
          <a:bodyPr wrap="square" rtlCol="0">
            <a:spAutoFit/>
          </a:bodyPr>
          <a:lstStyle/>
          <a:p>
            <a:r>
              <a:rPr lang="en-US" sz="2400" smtClean="0">
                <a:solidFill>
                  <a:srgbClr val="0070C0"/>
                </a:solidFill>
              </a:rPr>
              <a:t>- Trường hợp người nước ngoài sống cùng hộ người Việt nam </a:t>
            </a:r>
            <a:r>
              <a:rPr lang="en-US" sz="2400" smtClean="0">
                <a:solidFill>
                  <a:srgbClr val="0070C0"/>
                </a:solidFill>
                <a:sym typeface="Wingdings" panose="05000000000000000000" pitchFamily="2" charset="2"/>
              </a:rPr>
              <a:t></a:t>
            </a:r>
            <a:r>
              <a:rPr lang="en-US" sz="2400" smtClean="0">
                <a:solidFill>
                  <a:srgbClr val="0070C0"/>
                </a:solidFill>
              </a:rPr>
              <a:t> phỏng vấn </a:t>
            </a:r>
            <a:endParaRPr lang="en-US" sz="2400">
              <a:solidFill>
                <a:srgbClr val="0070C0"/>
              </a:solidFill>
            </a:endParaRPr>
          </a:p>
        </p:txBody>
      </p:sp>
      <p:sp>
        <p:nvSpPr>
          <p:cNvPr id="10" name="TextBox 9"/>
          <p:cNvSpPr txBox="1"/>
          <p:nvPr/>
        </p:nvSpPr>
        <p:spPr>
          <a:xfrm>
            <a:off x="1414130" y="5550534"/>
            <a:ext cx="9558670" cy="461665"/>
          </a:xfrm>
          <a:prstGeom prst="rect">
            <a:avLst/>
          </a:prstGeom>
          <a:noFill/>
        </p:spPr>
        <p:txBody>
          <a:bodyPr wrap="square" rtlCol="0">
            <a:spAutoFit/>
          </a:bodyPr>
          <a:lstStyle/>
          <a:p>
            <a:r>
              <a:rPr lang="en-US" sz="2400" smtClean="0">
                <a:solidFill>
                  <a:srgbClr val="0070C0"/>
                </a:solidFill>
              </a:rPr>
              <a:t>- Hộ người nước ngoài không hỏi phần này ---</a:t>
            </a:r>
            <a:r>
              <a:rPr lang="en-US" sz="2400" smtClean="0">
                <a:solidFill>
                  <a:srgbClr val="0070C0"/>
                </a:solidFill>
                <a:sym typeface="Wingdings" panose="05000000000000000000" pitchFamily="2" charset="2"/>
              </a:rPr>
              <a:t>  phiếu người nước ngoài</a:t>
            </a:r>
            <a:endParaRPr lang="en-US" sz="2400">
              <a:solidFill>
                <a:srgbClr val="0070C0"/>
              </a:solidFill>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300786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a:solidFill>
                  <a:srgbClr val="C00000"/>
                </a:solidFill>
                <a:latin typeface="Bahnschrift" panose="020B0502040204020203" pitchFamily="34" charset="0"/>
              </a:rPr>
              <a:t>PHẦN XÁC ĐỊNH NHÂN KHẨU THỰC TẾ THƯỜNG TRÚ</a:t>
            </a:r>
            <a:endParaRPr lang="vi-VN"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339702" y="744280"/>
            <a:ext cx="9558670" cy="4327450"/>
          </a:xfrm>
          <a:prstGeom prst="rect">
            <a:avLst/>
          </a:prstGeom>
        </p:spPr>
      </p:pic>
      <p:sp>
        <p:nvSpPr>
          <p:cNvPr id="8" name="TextBox 7"/>
          <p:cNvSpPr txBox="1"/>
          <p:nvPr/>
        </p:nvSpPr>
        <p:spPr>
          <a:xfrm>
            <a:off x="2838894" y="2843636"/>
            <a:ext cx="1637414" cy="400110"/>
          </a:xfrm>
          <a:prstGeom prst="rect">
            <a:avLst/>
          </a:prstGeom>
          <a:noFill/>
        </p:spPr>
        <p:txBody>
          <a:bodyPr wrap="square" rtlCol="0">
            <a:spAutoFit/>
          </a:bodyPr>
          <a:lstStyle/>
          <a:p>
            <a:r>
              <a:rPr lang="en-US" sz="2000" smtClean="0">
                <a:solidFill>
                  <a:srgbClr val="0070C0"/>
                </a:solidFill>
              </a:rPr>
              <a:t>Hà văn Hùng</a:t>
            </a:r>
            <a:endParaRPr lang="en-US" sz="2000">
              <a:solidFill>
                <a:srgbClr val="0070C0"/>
              </a:solidFill>
            </a:endParaRPr>
          </a:p>
        </p:txBody>
      </p:sp>
      <p:sp>
        <p:nvSpPr>
          <p:cNvPr id="2" name="TextBox 1"/>
          <p:cNvSpPr txBox="1"/>
          <p:nvPr/>
        </p:nvSpPr>
        <p:spPr>
          <a:xfrm>
            <a:off x="2838894" y="3257158"/>
            <a:ext cx="1775638" cy="400110"/>
          </a:xfrm>
          <a:prstGeom prst="rect">
            <a:avLst/>
          </a:prstGeom>
          <a:noFill/>
        </p:spPr>
        <p:txBody>
          <a:bodyPr wrap="square" rtlCol="0">
            <a:spAutoFit/>
          </a:bodyPr>
          <a:lstStyle/>
          <a:p>
            <a:r>
              <a:rPr lang="en-US" sz="2000" smtClean="0">
                <a:solidFill>
                  <a:srgbClr val="0070C0"/>
                </a:solidFill>
              </a:rPr>
              <a:t>Hà Thị Thắm</a:t>
            </a:r>
            <a:endParaRPr lang="en-US" sz="2000">
              <a:solidFill>
                <a:srgbClr val="0070C0"/>
              </a:solidFill>
            </a:endParaRPr>
          </a:p>
        </p:txBody>
      </p:sp>
      <p:sp>
        <p:nvSpPr>
          <p:cNvPr id="3" name="TextBox 2"/>
          <p:cNvSpPr txBox="1"/>
          <p:nvPr/>
        </p:nvSpPr>
        <p:spPr>
          <a:xfrm>
            <a:off x="2838894" y="3626490"/>
            <a:ext cx="1541720" cy="400110"/>
          </a:xfrm>
          <a:prstGeom prst="rect">
            <a:avLst/>
          </a:prstGeom>
          <a:noFill/>
        </p:spPr>
        <p:txBody>
          <a:bodyPr wrap="square" rtlCol="0">
            <a:spAutoFit/>
          </a:bodyPr>
          <a:lstStyle/>
          <a:p>
            <a:r>
              <a:rPr lang="en-US" sz="2000" smtClean="0">
                <a:solidFill>
                  <a:srgbClr val="0070C0"/>
                </a:solidFill>
              </a:rPr>
              <a:t>Hà văn Tuân</a:t>
            </a:r>
            <a:endParaRPr lang="en-US" sz="2000">
              <a:solidFill>
                <a:srgbClr val="0070C0"/>
              </a:solidFill>
            </a:endParaRPr>
          </a:p>
        </p:txBody>
      </p:sp>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5074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a:solidFill>
                  <a:srgbClr val="C00000"/>
                </a:solidFill>
                <a:latin typeface="Bahnschrift" panose="020B0502040204020203" pitchFamily="34" charset="0"/>
              </a:rPr>
              <a:t>PHẦN XÁC ĐỊNH NHÂN KHẨU THỰC TẾ THƯỜNG TRÚ</a:t>
            </a:r>
            <a:endParaRPr lang="vi-VN"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520456" y="1127051"/>
            <a:ext cx="9537403" cy="3710764"/>
          </a:xfrm>
          <a:prstGeom prst="rect">
            <a:avLst/>
          </a:prstGeom>
        </p:spPr>
      </p:pic>
      <p:sp>
        <p:nvSpPr>
          <p:cNvPr id="8" name="TextBox 7"/>
          <p:cNvSpPr txBox="1"/>
          <p:nvPr/>
        </p:nvSpPr>
        <p:spPr>
          <a:xfrm>
            <a:off x="7836195" y="1701209"/>
            <a:ext cx="159489" cy="369332"/>
          </a:xfrm>
          <a:prstGeom prst="rect">
            <a:avLst/>
          </a:prstGeom>
          <a:noFill/>
        </p:spPr>
        <p:txBody>
          <a:bodyPr wrap="square" rtlCol="0">
            <a:spAutoFit/>
          </a:bodyPr>
          <a:lstStyle/>
          <a:p>
            <a:pPr algn="ctr"/>
            <a:r>
              <a:rPr lang="en-US" smtClean="0">
                <a:solidFill>
                  <a:srgbClr val="0070C0"/>
                </a:solidFill>
              </a:rPr>
              <a:t>X</a:t>
            </a:r>
            <a:endParaRPr lang="en-US">
              <a:solidFill>
                <a:srgbClr val="0070C0"/>
              </a:solidFill>
            </a:endParaRPr>
          </a:p>
        </p:txBody>
      </p:sp>
      <p:sp>
        <p:nvSpPr>
          <p:cNvPr id="9" name="TextBox 8"/>
          <p:cNvSpPr txBox="1"/>
          <p:nvPr/>
        </p:nvSpPr>
        <p:spPr>
          <a:xfrm>
            <a:off x="2541181" y="3785191"/>
            <a:ext cx="1956391" cy="400110"/>
          </a:xfrm>
          <a:prstGeom prst="rect">
            <a:avLst/>
          </a:prstGeom>
          <a:noFill/>
        </p:spPr>
        <p:txBody>
          <a:bodyPr wrap="square" rtlCol="0">
            <a:spAutoFit/>
          </a:bodyPr>
          <a:lstStyle/>
          <a:p>
            <a:r>
              <a:rPr lang="en-US" sz="2000" b="1" smtClean="0">
                <a:solidFill>
                  <a:srgbClr val="0070C0"/>
                </a:solidFill>
              </a:rPr>
              <a:t>Vũ Thị Hoa</a:t>
            </a:r>
            <a:endParaRPr lang="en-US" sz="2000" b="1">
              <a:solidFill>
                <a:srgbClr val="0070C0"/>
              </a:solidFill>
            </a:endParaRPr>
          </a:p>
        </p:txBody>
      </p:sp>
      <p:sp>
        <p:nvSpPr>
          <p:cNvPr id="10" name="TextBox 9"/>
          <p:cNvSpPr txBox="1"/>
          <p:nvPr/>
        </p:nvSpPr>
        <p:spPr>
          <a:xfrm>
            <a:off x="1754372" y="5380074"/>
            <a:ext cx="8867554" cy="461665"/>
          </a:xfrm>
          <a:prstGeom prst="rect">
            <a:avLst/>
          </a:prstGeom>
          <a:noFill/>
        </p:spPr>
        <p:txBody>
          <a:bodyPr wrap="square" rtlCol="0">
            <a:spAutoFit/>
          </a:bodyPr>
          <a:lstStyle/>
          <a:p>
            <a:r>
              <a:rPr lang="en-US" sz="2400" smtClean="0"/>
              <a:t>Ví dụ: Chị Vũ Thị Hoa mới về làm dâu khoảng 1 tuần (ngày 23/3/2024)</a:t>
            </a:r>
            <a:endParaRPr lang="en-US" sz="2400"/>
          </a:p>
        </p:txBody>
      </p:sp>
      <p:sp>
        <p:nvSpPr>
          <p:cNvPr id="11" name="Right Arrow 10"/>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107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GIỚI THIỆU PHIẾU ĐIỀU TRA</a:t>
            </a: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05890" y="872836"/>
            <a:ext cx="8506691" cy="523220"/>
          </a:xfrm>
          <a:prstGeom prst="rect">
            <a:avLst/>
          </a:prstGeom>
          <a:noFill/>
        </p:spPr>
        <p:txBody>
          <a:bodyPr wrap="square" rtlCol="0">
            <a:spAutoFit/>
          </a:bodyPr>
          <a:lstStyle/>
          <a:p>
            <a:pPr algn="ctr"/>
            <a:r>
              <a:rPr lang="en-US" sz="2800" b="1" smtClean="0">
                <a:cs typeface="Arial" panose="020B0604020202020204" pitchFamily="34" charset="0"/>
              </a:rPr>
              <a:t>Điều Tra Dân Số Và Nhà Ở Giữa Kỳ Có 3 Loại Phiếu</a:t>
            </a:r>
            <a:endParaRPr lang="en-US" sz="2800" b="1">
              <a:cs typeface="Arial" panose="020B0604020202020204" pitchFamily="34" charset="0"/>
            </a:endParaRPr>
          </a:p>
        </p:txBody>
      </p:sp>
      <p:sp>
        <p:nvSpPr>
          <p:cNvPr id="11" name="Rounded Rectangle 10"/>
          <p:cNvSpPr/>
          <p:nvPr/>
        </p:nvSpPr>
        <p:spPr>
          <a:xfrm>
            <a:off x="1399307" y="1678315"/>
            <a:ext cx="350584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288925"/>
            <a:r>
              <a:rPr lang="en-US" sz="2400" b="1">
                <a:solidFill>
                  <a:srgbClr val="FF0000"/>
                </a:solidFill>
              </a:rPr>
              <a:t>1. Phiếu dài: 63 câu</a:t>
            </a:r>
          </a:p>
        </p:txBody>
      </p:sp>
      <p:sp>
        <p:nvSpPr>
          <p:cNvPr id="12" name="Rounded Rectangle 11"/>
          <p:cNvSpPr/>
          <p:nvPr/>
        </p:nvSpPr>
        <p:spPr>
          <a:xfrm>
            <a:off x="1399307" y="2948669"/>
            <a:ext cx="350584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288925"/>
            <a:r>
              <a:rPr lang="en-US" sz="2400" b="1">
                <a:solidFill>
                  <a:schemeClr val="bg1"/>
                </a:solidFill>
              </a:rPr>
              <a:t>2. Phiếu ngắn: 25 câu</a:t>
            </a:r>
          </a:p>
        </p:txBody>
      </p:sp>
      <p:sp>
        <p:nvSpPr>
          <p:cNvPr id="13" name="Rounded Rectangle 12"/>
          <p:cNvSpPr/>
          <p:nvPr/>
        </p:nvSpPr>
        <p:spPr>
          <a:xfrm>
            <a:off x="1399308" y="4262665"/>
            <a:ext cx="350584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1"/>
            <a:r>
              <a:rPr lang="en-US" sz="2400" b="1">
                <a:solidFill>
                  <a:srgbClr val="002060"/>
                </a:solidFill>
              </a:rPr>
              <a:t>3. Phiếu người nước ngoài: 10 câu</a:t>
            </a:r>
          </a:p>
        </p:txBody>
      </p:sp>
      <p:sp>
        <p:nvSpPr>
          <p:cNvPr id="14" name="Rounded Rectangle 13"/>
          <p:cNvSpPr/>
          <p:nvPr/>
        </p:nvSpPr>
        <p:spPr>
          <a:xfrm>
            <a:off x="7481454" y="2948669"/>
            <a:ext cx="3740729" cy="2075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288925"/>
            <a:r>
              <a:rPr lang="en-US" sz="2400" b="1">
                <a:solidFill>
                  <a:srgbClr val="FF0000"/>
                </a:solidFill>
              </a:rPr>
              <a:t>1. Phiếu dài: 63 câu</a:t>
            </a:r>
          </a:p>
        </p:txBody>
      </p:sp>
      <p:sp>
        <p:nvSpPr>
          <p:cNvPr id="15" name="Right Arrow 14"/>
          <p:cNvSpPr/>
          <p:nvPr/>
        </p:nvSpPr>
        <p:spPr>
          <a:xfrm>
            <a:off x="4905150" y="2994724"/>
            <a:ext cx="2576305" cy="740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Nằm trong phiếu dài</a:t>
            </a:r>
            <a:endParaRPr lang="en-US"/>
          </a:p>
        </p:txBody>
      </p:sp>
      <p:sp>
        <p:nvSpPr>
          <p:cNvPr id="17" name="Right Arrow 16"/>
          <p:cNvSpPr/>
          <p:nvPr/>
        </p:nvSpPr>
        <p:spPr>
          <a:xfrm>
            <a:off x="4905150" y="4207519"/>
            <a:ext cx="2576305" cy="740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Nằm trong phiếu dài</a:t>
            </a:r>
            <a:endParaRPr lang="en-US"/>
          </a:p>
        </p:txBody>
      </p:sp>
      <p:sp>
        <p:nvSpPr>
          <p:cNvPr id="2" name="TextBox 1"/>
          <p:cNvSpPr txBox="1"/>
          <p:nvPr/>
        </p:nvSpPr>
        <p:spPr>
          <a:xfrm>
            <a:off x="1399308" y="5583382"/>
            <a:ext cx="9684328" cy="461665"/>
          </a:xfrm>
          <a:prstGeom prst="rect">
            <a:avLst/>
          </a:prstGeom>
          <a:noFill/>
        </p:spPr>
        <p:txBody>
          <a:bodyPr wrap="square" rtlCol="0">
            <a:spAutoFit/>
          </a:bodyPr>
          <a:lstStyle/>
          <a:p>
            <a:r>
              <a:rPr lang="en-US" sz="2400"/>
              <a:t>P</a:t>
            </a:r>
            <a:r>
              <a:rPr lang="en-US" sz="2400" smtClean="0"/>
              <a:t>hần mềm CAPI thiết kế thành 3 loại phiếu để thực hiện phỏng vấn</a:t>
            </a:r>
            <a:endParaRPr lang="en-US" sz="2400"/>
          </a:p>
        </p:txBody>
      </p:sp>
      <p:sp>
        <p:nvSpPr>
          <p:cNvPr id="16" name="Right Arrow 1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381144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a:solidFill>
                  <a:srgbClr val="C00000"/>
                </a:solidFill>
                <a:latin typeface="Bahnschrift" panose="020B0502040204020203" pitchFamily="34" charset="0"/>
              </a:rPr>
              <a:t>PHẦN XÁC ĐỊNH NHÂN KHẨU THỰC TẾ THƯỜNG </a:t>
            </a:r>
            <a:r>
              <a:rPr lang="en-US" sz="2400" b="1" smtClean="0">
                <a:solidFill>
                  <a:srgbClr val="C00000"/>
                </a:solidFill>
                <a:latin typeface="Bahnschrift" panose="020B0502040204020203" pitchFamily="34" charset="0"/>
              </a:rPr>
              <a:t>TRÚ</a:t>
            </a:r>
            <a:endParaRPr lang="vi-VN"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382234" y="1108268"/>
            <a:ext cx="9633096" cy="2793881"/>
          </a:xfrm>
          <a:prstGeom prst="rect">
            <a:avLst/>
          </a:prstGeom>
        </p:spPr>
      </p:pic>
      <p:sp>
        <p:nvSpPr>
          <p:cNvPr id="9" name="TextBox 8"/>
          <p:cNvSpPr txBox="1"/>
          <p:nvPr/>
        </p:nvSpPr>
        <p:spPr>
          <a:xfrm>
            <a:off x="7708604" y="2135876"/>
            <a:ext cx="116959" cy="369332"/>
          </a:xfrm>
          <a:prstGeom prst="rect">
            <a:avLst/>
          </a:prstGeom>
          <a:noFill/>
        </p:spPr>
        <p:txBody>
          <a:bodyPr wrap="square" rtlCol="0">
            <a:spAutoFit/>
          </a:bodyPr>
          <a:lstStyle/>
          <a:p>
            <a:r>
              <a:rPr lang="en-US">
                <a:solidFill>
                  <a:srgbClr val="0070C0"/>
                </a:solidFill>
              </a:rPr>
              <a:t>X</a:t>
            </a:r>
          </a:p>
        </p:txBody>
      </p:sp>
      <p:sp>
        <p:nvSpPr>
          <p:cNvPr id="10" name="TextBox 9"/>
          <p:cNvSpPr txBox="1"/>
          <p:nvPr/>
        </p:nvSpPr>
        <p:spPr>
          <a:xfrm>
            <a:off x="7708604" y="2688771"/>
            <a:ext cx="116959" cy="369332"/>
          </a:xfrm>
          <a:prstGeom prst="rect">
            <a:avLst/>
          </a:prstGeom>
          <a:noFill/>
        </p:spPr>
        <p:txBody>
          <a:bodyPr wrap="square" rtlCol="0">
            <a:spAutoFit/>
          </a:bodyPr>
          <a:lstStyle/>
          <a:p>
            <a:r>
              <a:rPr lang="en-US">
                <a:solidFill>
                  <a:srgbClr val="0070C0"/>
                </a:solidFill>
              </a:rPr>
              <a:t>X</a:t>
            </a:r>
          </a:p>
        </p:txBody>
      </p:sp>
      <p:sp>
        <p:nvSpPr>
          <p:cNvPr id="11" name="TextBox 10"/>
          <p:cNvSpPr txBox="1"/>
          <p:nvPr/>
        </p:nvSpPr>
        <p:spPr>
          <a:xfrm>
            <a:off x="7798981" y="3134097"/>
            <a:ext cx="116959" cy="369332"/>
          </a:xfrm>
          <a:prstGeom prst="rect">
            <a:avLst/>
          </a:prstGeom>
          <a:noFill/>
        </p:spPr>
        <p:txBody>
          <a:bodyPr wrap="square" rtlCol="0">
            <a:spAutoFit/>
          </a:bodyPr>
          <a:lstStyle/>
          <a:p>
            <a:pPr algn="ctr"/>
            <a:r>
              <a:rPr lang="en-US">
                <a:solidFill>
                  <a:srgbClr val="0070C0"/>
                </a:solidFill>
              </a:rPr>
              <a:t>X</a:t>
            </a:r>
          </a:p>
        </p:txBody>
      </p:sp>
      <p:sp>
        <p:nvSpPr>
          <p:cNvPr id="13" name="TextBox 12"/>
          <p:cNvSpPr txBox="1"/>
          <p:nvPr/>
        </p:nvSpPr>
        <p:spPr>
          <a:xfrm>
            <a:off x="1669312" y="4380614"/>
            <a:ext cx="8399721" cy="461665"/>
          </a:xfrm>
          <a:prstGeom prst="rect">
            <a:avLst/>
          </a:prstGeom>
          <a:noFill/>
        </p:spPr>
        <p:txBody>
          <a:bodyPr wrap="square" rtlCol="0">
            <a:spAutoFit/>
          </a:bodyPr>
          <a:lstStyle/>
          <a:p>
            <a:r>
              <a:rPr lang="en-US" sz="2400" smtClean="0"/>
              <a:t>Trường hợp không có người thuộc đối tượng a,b,c ở trên</a:t>
            </a:r>
            <a:endParaRPr lang="en-US" sz="2400"/>
          </a:p>
        </p:txBody>
      </p:sp>
      <p:sp>
        <p:nvSpPr>
          <p:cNvPr id="12" name="Right Arrow 11"/>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4410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a:solidFill>
                  <a:srgbClr val="C00000"/>
                </a:solidFill>
                <a:latin typeface="Bahnschrift" panose="020B0502040204020203" pitchFamily="34" charset="0"/>
              </a:rPr>
              <a:t>PHẦN XÁC ĐỊNH NHÂN KHẨU THỰC TẾ THƯỜNG </a:t>
            </a:r>
            <a:r>
              <a:rPr lang="en-US" sz="2400" b="1" smtClean="0">
                <a:solidFill>
                  <a:srgbClr val="C00000"/>
                </a:solidFill>
                <a:latin typeface="Bahnschrift" panose="020B0502040204020203" pitchFamily="34" charset="0"/>
              </a:rPr>
              <a:t>TRÚ</a:t>
            </a:r>
            <a:endParaRPr lang="vi-VN"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745969" y="558011"/>
            <a:ext cx="8145012" cy="5949116"/>
          </a:xfrm>
          <a:prstGeom prst="rect">
            <a:avLst/>
          </a:prstGeom>
        </p:spPr>
      </p:pic>
      <p:sp>
        <p:nvSpPr>
          <p:cNvPr id="9" name="TextBox 8"/>
          <p:cNvSpPr txBox="1"/>
          <p:nvPr/>
        </p:nvSpPr>
        <p:spPr>
          <a:xfrm>
            <a:off x="637953" y="776177"/>
            <a:ext cx="2286000" cy="4832092"/>
          </a:xfrm>
          <a:prstGeom prst="rect">
            <a:avLst/>
          </a:prstGeom>
          <a:noFill/>
        </p:spPr>
        <p:txBody>
          <a:bodyPr wrap="square" rtlCol="0">
            <a:spAutoFit/>
          </a:bodyPr>
          <a:lstStyle/>
          <a:p>
            <a:r>
              <a:rPr lang="en-US" sz="2800" smtClean="0">
                <a:solidFill>
                  <a:srgbClr val="0070C0"/>
                </a:solidFill>
              </a:rPr>
              <a:t>- ĐTV hỏi và tích vào mã 1 hoặc mã 2 từ ý a đến ý f</a:t>
            </a:r>
          </a:p>
          <a:p>
            <a:endParaRPr lang="en-US" sz="2800" smtClean="0">
              <a:solidFill>
                <a:srgbClr val="0070C0"/>
              </a:solidFill>
            </a:endParaRPr>
          </a:p>
          <a:p>
            <a:r>
              <a:rPr lang="en-US" sz="2800" smtClean="0">
                <a:solidFill>
                  <a:srgbClr val="0070C0"/>
                </a:solidFill>
              </a:rPr>
              <a:t>- Nếu có từ 01 trường hợp mã 1 trở lên ĐTV ghi Họ và tên vào câu Q4b </a:t>
            </a:r>
            <a:endParaRPr lang="en-US" sz="2800">
              <a:solidFill>
                <a:srgbClr val="0070C0"/>
              </a:solidFill>
            </a:endParaRPr>
          </a:p>
        </p:txBody>
      </p:sp>
      <p:sp>
        <p:nvSpPr>
          <p:cNvPr id="10" name="TextBox 9"/>
          <p:cNvSpPr txBox="1"/>
          <p:nvPr/>
        </p:nvSpPr>
        <p:spPr>
          <a:xfrm>
            <a:off x="9165265" y="1829476"/>
            <a:ext cx="202019" cy="353943"/>
          </a:xfrm>
          <a:prstGeom prst="rect">
            <a:avLst/>
          </a:prstGeom>
          <a:noFill/>
        </p:spPr>
        <p:txBody>
          <a:bodyPr wrap="square" rtlCol="0">
            <a:spAutoFit/>
          </a:bodyPr>
          <a:lstStyle/>
          <a:p>
            <a:pPr algn="ctr"/>
            <a:r>
              <a:rPr lang="en-US" sz="1700" smtClean="0">
                <a:solidFill>
                  <a:srgbClr val="0070C0"/>
                </a:solidFill>
              </a:rPr>
              <a:t>X</a:t>
            </a:r>
            <a:endParaRPr lang="en-US" sz="1700">
              <a:solidFill>
                <a:srgbClr val="0070C0"/>
              </a:solidFill>
            </a:endParaRPr>
          </a:p>
        </p:txBody>
      </p:sp>
      <p:sp>
        <p:nvSpPr>
          <p:cNvPr id="11" name="TextBox 10"/>
          <p:cNvSpPr txBox="1"/>
          <p:nvPr/>
        </p:nvSpPr>
        <p:spPr>
          <a:xfrm>
            <a:off x="9168572" y="2130670"/>
            <a:ext cx="202019" cy="353943"/>
          </a:xfrm>
          <a:prstGeom prst="rect">
            <a:avLst/>
          </a:prstGeom>
          <a:noFill/>
        </p:spPr>
        <p:txBody>
          <a:bodyPr wrap="square" rtlCol="0">
            <a:spAutoFit/>
          </a:bodyPr>
          <a:lstStyle/>
          <a:p>
            <a:pPr algn="ctr"/>
            <a:r>
              <a:rPr lang="en-US" sz="1700" smtClean="0">
                <a:solidFill>
                  <a:srgbClr val="0070C0"/>
                </a:solidFill>
              </a:rPr>
              <a:t>X</a:t>
            </a:r>
            <a:endParaRPr lang="en-US" sz="1700">
              <a:solidFill>
                <a:srgbClr val="0070C0"/>
              </a:solidFill>
            </a:endParaRPr>
          </a:p>
        </p:txBody>
      </p:sp>
      <p:sp>
        <p:nvSpPr>
          <p:cNvPr id="12" name="TextBox 11"/>
          <p:cNvSpPr txBox="1"/>
          <p:nvPr/>
        </p:nvSpPr>
        <p:spPr>
          <a:xfrm>
            <a:off x="9165265" y="2622836"/>
            <a:ext cx="202019" cy="353943"/>
          </a:xfrm>
          <a:prstGeom prst="rect">
            <a:avLst/>
          </a:prstGeom>
          <a:noFill/>
        </p:spPr>
        <p:txBody>
          <a:bodyPr wrap="square" rtlCol="0">
            <a:spAutoFit/>
          </a:bodyPr>
          <a:lstStyle/>
          <a:p>
            <a:pPr algn="ctr"/>
            <a:r>
              <a:rPr lang="en-US" sz="1700" smtClean="0">
                <a:solidFill>
                  <a:srgbClr val="0070C0"/>
                </a:solidFill>
              </a:rPr>
              <a:t>X</a:t>
            </a:r>
            <a:endParaRPr lang="en-US" sz="1700">
              <a:solidFill>
                <a:srgbClr val="0070C0"/>
              </a:solidFill>
            </a:endParaRPr>
          </a:p>
        </p:txBody>
      </p:sp>
      <p:sp>
        <p:nvSpPr>
          <p:cNvPr id="13" name="TextBox 12"/>
          <p:cNvSpPr txBox="1"/>
          <p:nvPr/>
        </p:nvSpPr>
        <p:spPr>
          <a:xfrm>
            <a:off x="9165264" y="3594649"/>
            <a:ext cx="202019" cy="353943"/>
          </a:xfrm>
          <a:prstGeom prst="rect">
            <a:avLst/>
          </a:prstGeom>
          <a:noFill/>
        </p:spPr>
        <p:txBody>
          <a:bodyPr wrap="square" rtlCol="0">
            <a:spAutoFit/>
          </a:bodyPr>
          <a:lstStyle/>
          <a:p>
            <a:pPr algn="ctr"/>
            <a:r>
              <a:rPr lang="en-US" sz="1700" smtClean="0">
                <a:solidFill>
                  <a:srgbClr val="0070C0"/>
                </a:solidFill>
              </a:rPr>
              <a:t>X</a:t>
            </a:r>
            <a:endParaRPr lang="en-US" sz="1700">
              <a:solidFill>
                <a:srgbClr val="0070C0"/>
              </a:solidFill>
            </a:endParaRPr>
          </a:p>
        </p:txBody>
      </p:sp>
      <p:sp>
        <p:nvSpPr>
          <p:cNvPr id="14" name="TextBox 13"/>
          <p:cNvSpPr txBox="1"/>
          <p:nvPr/>
        </p:nvSpPr>
        <p:spPr>
          <a:xfrm>
            <a:off x="9165263" y="4141926"/>
            <a:ext cx="202019" cy="353943"/>
          </a:xfrm>
          <a:prstGeom prst="rect">
            <a:avLst/>
          </a:prstGeom>
          <a:noFill/>
        </p:spPr>
        <p:txBody>
          <a:bodyPr wrap="square" rtlCol="0">
            <a:spAutoFit/>
          </a:bodyPr>
          <a:lstStyle/>
          <a:p>
            <a:pPr algn="ctr"/>
            <a:r>
              <a:rPr lang="en-US" sz="1700" smtClean="0">
                <a:solidFill>
                  <a:srgbClr val="0070C0"/>
                </a:solidFill>
              </a:rPr>
              <a:t>X</a:t>
            </a:r>
            <a:endParaRPr lang="en-US" sz="1700">
              <a:solidFill>
                <a:srgbClr val="0070C0"/>
              </a:solidFill>
            </a:endParaRPr>
          </a:p>
        </p:txBody>
      </p:sp>
      <p:sp>
        <p:nvSpPr>
          <p:cNvPr id="15" name="TextBox 14"/>
          <p:cNvSpPr txBox="1"/>
          <p:nvPr/>
        </p:nvSpPr>
        <p:spPr>
          <a:xfrm>
            <a:off x="9172231" y="4545793"/>
            <a:ext cx="202019" cy="353943"/>
          </a:xfrm>
          <a:prstGeom prst="rect">
            <a:avLst/>
          </a:prstGeom>
          <a:noFill/>
        </p:spPr>
        <p:txBody>
          <a:bodyPr wrap="square" rtlCol="0">
            <a:spAutoFit/>
          </a:bodyPr>
          <a:lstStyle/>
          <a:p>
            <a:pPr algn="ctr"/>
            <a:r>
              <a:rPr lang="en-US" sz="1700" smtClean="0">
                <a:solidFill>
                  <a:srgbClr val="0070C0"/>
                </a:solidFill>
              </a:rPr>
              <a:t>X</a:t>
            </a:r>
            <a:endParaRPr lang="en-US" sz="1700">
              <a:solidFill>
                <a:srgbClr val="0070C0"/>
              </a:solidFill>
            </a:endParaRPr>
          </a:p>
        </p:txBody>
      </p:sp>
      <p:sp>
        <p:nvSpPr>
          <p:cNvPr id="16" name="Right Arrow 1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53131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a:solidFill>
                  <a:srgbClr val="C00000"/>
                </a:solidFill>
                <a:latin typeface="Bahnschrift" panose="020B0502040204020203" pitchFamily="34" charset="0"/>
              </a:rPr>
              <a:t>PHẦN XÁC ĐỊNH NHÂN KHẨU THỰC TẾ THƯỜNG </a:t>
            </a:r>
            <a:r>
              <a:rPr lang="en-US" sz="2400" b="1" smtClean="0">
                <a:solidFill>
                  <a:srgbClr val="C00000"/>
                </a:solidFill>
                <a:latin typeface="Bahnschrift" panose="020B0502040204020203" pitchFamily="34" charset="0"/>
              </a:rPr>
              <a:t>TRÚ</a:t>
            </a:r>
            <a:endParaRPr lang="vi-VN"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566294" y="914400"/>
            <a:ext cx="9247018" cy="2764465"/>
          </a:xfrm>
          <a:prstGeom prst="rect">
            <a:avLst/>
          </a:prstGeom>
        </p:spPr>
      </p:pic>
      <p:sp>
        <p:nvSpPr>
          <p:cNvPr id="10" name="TextBox 9"/>
          <p:cNvSpPr txBox="1"/>
          <p:nvPr/>
        </p:nvSpPr>
        <p:spPr>
          <a:xfrm>
            <a:off x="9186530" y="1105787"/>
            <a:ext cx="170121" cy="353943"/>
          </a:xfrm>
          <a:prstGeom prst="rect">
            <a:avLst/>
          </a:prstGeom>
          <a:noFill/>
        </p:spPr>
        <p:txBody>
          <a:bodyPr wrap="square" rtlCol="0">
            <a:spAutoFit/>
          </a:bodyPr>
          <a:lstStyle/>
          <a:p>
            <a:pPr algn="ctr"/>
            <a:r>
              <a:rPr lang="en-US" sz="1700" smtClean="0">
                <a:solidFill>
                  <a:srgbClr val="0070C0"/>
                </a:solidFill>
              </a:rPr>
              <a:t>X</a:t>
            </a:r>
            <a:endParaRPr lang="en-US" sz="1700">
              <a:solidFill>
                <a:srgbClr val="0070C0"/>
              </a:solidFill>
            </a:endParaRPr>
          </a:p>
        </p:txBody>
      </p:sp>
      <p:sp>
        <p:nvSpPr>
          <p:cNvPr id="11" name="TextBox 10"/>
          <p:cNvSpPr txBox="1"/>
          <p:nvPr/>
        </p:nvSpPr>
        <p:spPr>
          <a:xfrm>
            <a:off x="2849526" y="2615609"/>
            <a:ext cx="2626242" cy="369332"/>
          </a:xfrm>
          <a:prstGeom prst="rect">
            <a:avLst/>
          </a:prstGeom>
          <a:noFill/>
        </p:spPr>
        <p:txBody>
          <a:bodyPr wrap="square" rtlCol="0">
            <a:spAutoFit/>
          </a:bodyPr>
          <a:lstStyle/>
          <a:p>
            <a:r>
              <a:rPr lang="en-US" smtClean="0">
                <a:solidFill>
                  <a:srgbClr val="0070C0"/>
                </a:solidFill>
              </a:rPr>
              <a:t>Hà Thị Mến</a:t>
            </a:r>
            <a:endParaRPr lang="en-US">
              <a:solidFill>
                <a:srgbClr val="0070C0"/>
              </a:solidFill>
            </a:endParaRPr>
          </a:p>
        </p:txBody>
      </p:sp>
      <p:cxnSp>
        <p:nvCxnSpPr>
          <p:cNvPr id="14" name="Straight Connector 13"/>
          <p:cNvCxnSpPr/>
          <p:nvPr/>
        </p:nvCxnSpPr>
        <p:spPr>
          <a:xfrm>
            <a:off x="2679405" y="4742121"/>
            <a:ext cx="3510398"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6198778" y="4742121"/>
            <a:ext cx="334925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6189803" y="4614530"/>
            <a:ext cx="0" cy="297712"/>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5475768" y="4030014"/>
            <a:ext cx="1815101" cy="461665"/>
          </a:xfrm>
          <a:prstGeom prst="rect">
            <a:avLst/>
          </a:prstGeom>
          <a:noFill/>
        </p:spPr>
        <p:txBody>
          <a:bodyPr wrap="square" rtlCol="0">
            <a:spAutoFit/>
          </a:bodyPr>
          <a:lstStyle/>
          <a:p>
            <a:r>
              <a:rPr lang="en-US" sz="2400" b="1" smtClean="0">
                <a:solidFill>
                  <a:srgbClr val="FF0000"/>
                </a:solidFill>
              </a:rPr>
              <a:t>0h 1/4/2024</a:t>
            </a:r>
            <a:endParaRPr lang="en-US" sz="2400" b="1">
              <a:solidFill>
                <a:srgbClr val="FF0000"/>
              </a:solidFill>
            </a:endParaRPr>
          </a:p>
        </p:txBody>
      </p:sp>
      <p:sp>
        <p:nvSpPr>
          <p:cNvPr id="20" name="Oval 19"/>
          <p:cNvSpPr/>
          <p:nvPr/>
        </p:nvSpPr>
        <p:spPr>
          <a:xfrm>
            <a:off x="6198778" y="4387335"/>
            <a:ext cx="3349256" cy="708470"/>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2" name="Oval Callout 1"/>
          <p:cNvSpPr/>
          <p:nvPr/>
        </p:nvSpPr>
        <p:spPr>
          <a:xfrm>
            <a:off x="9356651" y="4030014"/>
            <a:ext cx="1641907" cy="584516"/>
          </a:xfrm>
          <a:prstGeom prst="wedgeEllipseCallout">
            <a:avLst>
              <a:gd name="adj1" fmla="val -41227"/>
              <a:gd name="adj2" fmla="val 6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Chết</a:t>
            </a:r>
            <a:endParaRPr lang="en-US"/>
          </a:p>
        </p:txBody>
      </p:sp>
      <p:sp>
        <p:nvSpPr>
          <p:cNvPr id="15" name="Right Arrow 14"/>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3591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400" b="1">
                <a:solidFill>
                  <a:srgbClr val="C00000"/>
                </a:solidFill>
                <a:latin typeface="Bahnschrift" panose="020B0502040204020203" pitchFamily="34" charset="0"/>
              </a:rPr>
              <a:t>PHẦN XÁC ĐỊNH NHÂN KHẨU THỰC TẾ THƯỜNG </a:t>
            </a:r>
            <a:r>
              <a:rPr lang="en-US" sz="2400" b="1" smtClean="0">
                <a:solidFill>
                  <a:srgbClr val="C00000"/>
                </a:solidFill>
                <a:latin typeface="Bahnschrift" panose="020B0502040204020203" pitchFamily="34" charset="0"/>
              </a:rPr>
              <a:t>TRÚ</a:t>
            </a:r>
            <a:endParaRPr lang="vi-VN"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028257" y="1298858"/>
            <a:ext cx="8889125" cy="3578143"/>
          </a:xfrm>
          <a:prstGeom prst="rect">
            <a:avLst/>
          </a:prstGeom>
        </p:spPr>
      </p:pic>
      <p:sp>
        <p:nvSpPr>
          <p:cNvPr id="9" name="TextBox 8"/>
          <p:cNvSpPr txBox="1"/>
          <p:nvPr/>
        </p:nvSpPr>
        <p:spPr>
          <a:xfrm>
            <a:off x="2860161" y="2193617"/>
            <a:ext cx="1637414" cy="330669"/>
          </a:xfrm>
          <a:prstGeom prst="rect">
            <a:avLst/>
          </a:prstGeom>
          <a:noFill/>
        </p:spPr>
        <p:txBody>
          <a:bodyPr wrap="square" rtlCol="0">
            <a:spAutoFit/>
          </a:bodyPr>
          <a:lstStyle/>
          <a:p>
            <a:r>
              <a:rPr lang="en-US" sz="2000" smtClean="0">
                <a:solidFill>
                  <a:srgbClr val="0070C0"/>
                </a:solidFill>
              </a:rPr>
              <a:t>Hà văn Hùng</a:t>
            </a:r>
            <a:endParaRPr lang="en-US" sz="2000">
              <a:solidFill>
                <a:srgbClr val="0070C0"/>
              </a:solidFill>
            </a:endParaRPr>
          </a:p>
        </p:txBody>
      </p:sp>
      <p:sp>
        <p:nvSpPr>
          <p:cNvPr id="10" name="TextBox 9"/>
          <p:cNvSpPr txBox="1"/>
          <p:nvPr/>
        </p:nvSpPr>
        <p:spPr>
          <a:xfrm>
            <a:off x="2860161" y="2676003"/>
            <a:ext cx="1775638" cy="330669"/>
          </a:xfrm>
          <a:prstGeom prst="rect">
            <a:avLst/>
          </a:prstGeom>
          <a:noFill/>
        </p:spPr>
        <p:txBody>
          <a:bodyPr wrap="square" rtlCol="0">
            <a:spAutoFit/>
          </a:bodyPr>
          <a:lstStyle/>
          <a:p>
            <a:r>
              <a:rPr lang="en-US" sz="2000" smtClean="0">
                <a:solidFill>
                  <a:srgbClr val="0070C0"/>
                </a:solidFill>
              </a:rPr>
              <a:t>Hà Thị Thắm</a:t>
            </a:r>
            <a:endParaRPr lang="en-US" sz="2000">
              <a:solidFill>
                <a:srgbClr val="0070C0"/>
              </a:solidFill>
            </a:endParaRPr>
          </a:p>
        </p:txBody>
      </p:sp>
      <p:sp>
        <p:nvSpPr>
          <p:cNvPr id="11" name="TextBox 10"/>
          <p:cNvSpPr txBox="1"/>
          <p:nvPr/>
        </p:nvSpPr>
        <p:spPr>
          <a:xfrm>
            <a:off x="2860161" y="3172759"/>
            <a:ext cx="1541720" cy="330669"/>
          </a:xfrm>
          <a:prstGeom prst="rect">
            <a:avLst/>
          </a:prstGeom>
          <a:noFill/>
        </p:spPr>
        <p:txBody>
          <a:bodyPr wrap="square" rtlCol="0">
            <a:spAutoFit/>
          </a:bodyPr>
          <a:lstStyle/>
          <a:p>
            <a:r>
              <a:rPr lang="en-US" sz="2000" smtClean="0">
                <a:solidFill>
                  <a:srgbClr val="0070C0"/>
                </a:solidFill>
              </a:rPr>
              <a:t>Hà văn Tuân</a:t>
            </a:r>
            <a:endParaRPr lang="en-US" sz="2000">
              <a:solidFill>
                <a:srgbClr val="0070C0"/>
              </a:solidFill>
            </a:endParaRPr>
          </a:p>
        </p:txBody>
      </p:sp>
      <p:sp>
        <p:nvSpPr>
          <p:cNvPr id="12" name="TextBox 11"/>
          <p:cNvSpPr txBox="1"/>
          <p:nvPr/>
        </p:nvSpPr>
        <p:spPr>
          <a:xfrm>
            <a:off x="6698511" y="2193617"/>
            <a:ext cx="1956391" cy="330669"/>
          </a:xfrm>
          <a:prstGeom prst="rect">
            <a:avLst/>
          </a:prstGeom>
          <a:noFill/>
        </p:spPr>
        <p:txBody>
          <a:bodyPr wrap="square" rtlCol="0">
            <a:spAutoFit/>
          </a:bodyPr>
          <a:lstStyle/>
          <a:p>
            <a:r>
              <a:rPr lang="en-US" sz="2000" smtClean="0">
                <a:solidFill>
                  <a:srgbClr val="0070C0"/>
                </a:solidFill>
              </a:rPr>
              <a:t>Vũ Thị Hoa</a:t>
            </a:r>
            <a:endParaRPr lang="en-US" sz="2000">
              <a:solidFill>
                <a:srgbClr val="0070C0"/>
              </a:solidFill>
            </a:endParaRPr>
          </a:p>
        </p:txBody>
      </p:sp>
      <p:sp>
        <p:nvSpPr>
          <p:cNvPr id="13" name="TextBox 12"/>
          <p:cNvSpPr txBox="1"/>
          <p:nvPr/>
        </p:nvSpPr>
        <p:spPr>
          <a:xfrm>
            <a:off x="6698511" y="2703079"/>
            <a:ext cx="2626242" cy="305233"/>
          </a:xfrm>
          <a:prstGeom prst="rect">
            <a:avLst/>
          </a:prstGeom>
          <a:noFill/>
        </p:spPr>
        <p:txBody>
          <a:bodyPr wrap="square" rtlCol="0">
            <a:spAutoFit/>
          </a:bodyPr>
          <a:lstStyle/>
          <a:p>
            <a:r>
              <a:rPr lang="en-US" smtClean="0">
                <a:solidFill>
                  <a:srgbClr val="0070C0"/>
                </a:solidFill>
              </a:rPr>
              <a:t>Hà Thị Mến</a:t>
            </a:r>
            <a:endParaRPr lang="en-US">
              <a:solidFill>
                <a:srgbClr val="0070C0"/>
              </a:solidFill>
            </a:endParaRPr>
          </a:p>
        </p:txBody>
      </p:sp>
      <p:sp>
        <p:nvSpPr>
          <p:cNvPr id="14" name="TextBox 13"/>
          <p:cNvSpPr txBox="1"/>
          <p:nvPr/>
        </p:nvSpPr>
        <p:spPr>
          <a:xfrm>
            <a:off x="2199422" y="4877002"/>
            <a:ext cx="8145012" cy="830997"/>
          </a:xfrm>
          <a:prstGeom prst="rect">
            <a:avLst/>
          </a:prstGeom>
          <a:noFill/>
        </p:spPr>
        <p:txBody>
          <a:bodyPr wrap="square" rtlCol="0">
            <a:spAutoFit/>
          </a:bodyPr>
          <a:lstStyle/>
          <a:p>
            <a:r>
              <a:rPr lang="en-US" sz="2400" smtClean="0"/>
              <a:t>Theo quy trình này danh sách những người có ở Câu Q6 là nhân khẩu thực tế thường trú của hộ</a:t>
            </a:r>
            <a:endParaRPr lang="en-US" sz="2400"/>
          </a:p>
        </p:txBody>
      </p:sp>
      <p:sp>
        <p:nvSpPr>
          <p:cNvPr id="15" name="Right Arrow 14"/>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3867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THÔNG TIN VỀ THÀNH VIÊN HỘ (thông tin chung)</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64407" y="3244334"/>
            <a:ext cx="8847786" cy="1077218"/>
          </a:xfrm>
          <a:prstGeom prst="rect">
            <a:avLst/>
          </a:prstGeom>
        </p:spPr>
        <p:txBody>
          <a:bodyPr wrap="square">
            <a:spAutoFit/>
          </a:bodyPr>
          <a:lstStyle/>
          <a:p>
            <a:r>
              <a:rPr lang="vi-VN" sz="3200">
                <a:latin typeface="Calibri" panose="020F0502020204030204" pitchFamily="34" charset="0"/>
              </a:rPr>
              <a:t>Tên của các thành viên hộ sẽ được chuyển tự </a:t>
            </a:r>
            <a:r>
              <a:rPr lang="vi-VN" sz="3200" smtClean="0">
                <a:latin typeface="Calibri" panose="020F0502020204030204" pitchFamily="34" charset="0"/>
              </a:rPr>
              <a:t>động</a:t>
            </a:r>
            <a:r>
              <a:rPr lang="en-US" sz="3200" smtClean="0">
                <a:latin typeface="Calibri" panose="020F0502020204030204" pitchFamily="34" charset="0"/>
              </a:rPr>
              <a:t> từ phần xác định NKTTTT</a:t>
            </a:r>
            <a:endParaRPr lang="en-US" sz="320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1133341" y="1107627"/>
            <a:ext cx="10058400" cy="914355"/>
          </a:xfrm>
          <a:prstGeom prst="rect">
            <a:avLst/>
          </a:prstGeom>
        </p:spPr>
      </p:pic>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895729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1673" y="3743236"/>
            <a:ext cx="10380372" cy="2062103"/>
          </a:xfrm>
          <a:prstGeom prst="rect">
            <a:avLst/>
          </a:prstGeom>
        </p:spPr>
        <p:txBody>
          <a:bodyPr wrap="square">
            <a:spAutoFit/>
          </a:bodyPr>
          <a:lstStyle/>
          <a:p>
            <a:pPr algn="just"/>
            <a:r>
              <a:rPr lang="en-US" sz="3200" b="1" u="sng">
                <a:latin typeface="Calibri" panose="020F0502020204030204" pitchFamily="34" charset="0"/>
              </a:rPr>
              <a:t>L</a:t>
            </a:r>
            <a:r>
              <a:rPr lang="vi-VN" sz="3200" b="1" u="sng">
                <a:latin typeface="Calibri" panose="020F0502020204030204" pitchFamily="34" charset="0"/>
              </a:rPr>
              <a:t>ư</a:t>
            </a:r>
            <a:r>
              <a:rPr lang="en-US" sz="3200" b="1" u="sng">
                <a:latin typeface="Calibri" panose="020F0502020204030204" pitchFamily="34" charset="0"/>
              </a:rPr>
              <a:t>u ý:</a:t>
            </a:r>
          </a:p>
          <a:p>
            <a:pPr algn="just"/>
            <a:r>
              <a:rPr lang="vi-VN" sz="3200">
                <a:latin typeface="Calibri" panose="020F0502020204030204" pitchFamily="34" charset="0"/>
              </a:rPr>
              <a:t>Nếu một người có từ 02 vợ (chồng) trở lên cùng sống chung trong 01 hộ, những người này đều được xác định là vợ (chồng) của chủ hộ.</a:t>
            </a:r>
            <a:endParaRPr lang="en-US" sz="32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991673" y="599675"/>
            <a:ext cx="10380372" cy="2873104"/>
          </a:xfrm>
          <a:prstGeom prst="rect">
            <a:avLst/>
          </a:prstGeom>
        </p:spPr>
      </p:pic>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815291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2FA4F06A-B527-4A8C-9E25-DB411917AD2D}"/>
              </a:ext>
            </a:extLst>
          </p:cNvPr>
          <p:cNvSpPr txBox="1">
            <a:spLocks/>
          </p:cNvSpPr>
          <p:nvPr/>
        </p:nvSpPr>
        <p:spPr>
          <a:xfrm>
            <a:off x="1180049" y="3290591"/>
            <a:ext cx="10328099" cy="32165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000" b="1" smtClean="0">
                <a:latin typeface="Calibri" panose="020F0502020204030204" pitchFamily="34" charset="0"/>
              </a:rPr>
              <a:t>Con đẻ: </a:t>
            </a:r>
            <a:r>
              <a:rPr lang="en-US" sz="3000" smtClean="0">
                <a:latin typeface="Calibri" panose="020F0502020204030204" pitchFamily="34" charset="0"/>
              </a:rPr>
              <a:t>con do chính chủ hộ sinh ra</a:t>
            </a:r>
          </a:p>
          <a:p>
            <a:pPr algn="just"/>
            <a:r>
              <a:rPr lang="en-US" sz="3000" b="1" smtClean="0">
                <a:latin typeface="Calibri" panose="020F0502020204030204" pitchFamily="34" charset="0"/>
              </a:rPr>
              <a:t>Cháu nội, ngoại: </a:t>
            </a:r>
            <a:r>
              <a:rPr lang="en-US" sz="3000" smtClean="0">
                <a:latin typeface="Calibri" panose="020F0502020204030204" pitchFamily="34" charset="0"/>
              </a:rPr>
              <a:t>do con trai hoặc con gái của chủ hộ sinh ra</a:t>
            </a:r>
          </a:p>
          <a:p>
            <a:pPr algn="just"/>
            <a:r>
              <a:rPr lang="en-US" sz="3000" b="1" smtClean="0">
                <a:latin typeface="Calibri" panose="020F0502020204030204" pitchFamily="34" charset="0"/>
              </a:rPr>
              <a:t>Bố/mẹ:</a:t>
            </a:r>
            <a:r>
              <a:rPr lang="en-US" sz="3000" smtClean="0">
                <a:latin typeface="Calibri" panose="020F0502020204030204" pitchFamily="34" charset="0"/>
              </a:rPr>
              <a:t> bố/mẹ đẻ, bố/mẹ chồng, bố/mẹ nuôi</a:t>
            </a:r>
          </a:p>
          <a:p>
            <a:pPr algn="just"/>
            <a:r>
              <a:rPr lang="en-US" sz="3000" b="1" smtClean="0">
                <a:latin typeface="Calibri" panose="020F0502020204030204" pitchFamily="34" charset="0"/>
              </a:rPr>
              <a:t>Quan hệ gia đình khác:</a:t>
            </a:r>
            <a:r>
              <a:rPr lang="en-US" sz="3000" smtClean="0">
                <a:latin typeface="Calibri" panose="020F0502020204030204" pitchFamily="34" charset="0"/>
              </a:rPr>
              <a:t> con nuôi, con riêng của vợ/chồng; ông/bà, con dâu/rể; ...</a:t>
            </a:r>
          </a:p>
          <a:p>
            <a:pPr algn="just"/>
            <a:r>
              <a:rPr lang="en-US" sz="3000" b="1" smtClean="0">
                <a:latin typeface="Calibri" panose="020F0502020204030204" pitchFamily="34" charset="0"/>
              </a:rPr>
              <a:t>Không quan hệ gia đình: </a:t>
            </a:r>
            <a:r>
              <a:rPr lang="en-US" sz="3000" smtClean="0">
                <a:latin typeface="Calibri" panose="020F0502020204030204" pitchFamily="34" charset="0"/>
              </a:rPr>
              <a:t>ng</a:t>
            </a:r>
            <a:r>
              <a:rPr lang="vi-VN" sz="3000" smtClean="0">
                <a:latin typeface="Calibri" panose="020F0502020204030204" pitchFamily="34" charset="0"/>
              </a:rPr>
              <a:t>ườ</a:t>
            </a:r>
            <a:r>
              <a:rPr lang="en-US" sz="3000" smtClean="0">
                <a:latin typeface="Calibri" panose="020F0502020204030204" pitchFamily="34" charset="0"/>
              </a:rPr>
              <a:t>i làm thuê, ở trọ, giúp việc...</a:t>
            </a:r>
          </a:p>
          <a:p>
            <a:pPr algn="just"/>
            <a:endParaRPr lang="en-US" dirty="0"/>
          </a:p>
        </p:txBody>
      </p:sp>
      <p:pic>
        <p:nvPicPr>
          <p:cNvPr id="2" name="Picture 1"/>
          <p:cNvPicPr>
            <a:picLocks noChangeAspect="1"/>
          </p:cNvPicPr>
          <p:nvPr/>
        </p:nvPicPr>
        <p:blipFill>
          <a:blip r:embed="rId4"/>
          <a:stretch>
            <a:fillRect/>
          </a:stretch>
        </p:blipFill>
        <p:spPr>
          <a:xfrm>
            <a:off x="1306032" y="618938"/>
            <a:ext cx="9756919" cy="2552446"/>
          </a:xfrm>
          <a:prstGeom prst="rect">
            <a:avLst/>
          </a:prstGeom>
        </p:spPr>
      </p:pic>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389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arn(inVertical)">
                                      <p:cBhvr>
                                        <p:cTn id="16" dur="500"/>
                                        <p:tgtEl>
                                          <p:spTgt spid="8">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arn(inVertical)">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2FA4F06A-B527-4A8C-9E25-DB411917AD2D}"/>
              </a:ext>
            </a:extLst>
          </p:cNvPr>
          <p:cNvSpPr txBox="1">
            <a:spLocks/>
          </p:cNvSpPr>
          <p:nvPr/>
        </p:nvSpPr>
        <p:spPr>
          <a:xfrm>
            <a:off x="1141412" y="2249487"/>
            <a:ext cx="10153361" cy="20391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b="1" u="sng" smtClean="0">
                <a:latin typeface="Calibri" panose="020F0502020204030204" pitchFamily="34" charset="0"/>
              </a:rPr>
              <a:t>L</a:t>
            </a:r>
            <a:r>
              <a:rPr lang="vi-VN" sz="3200" b="1" u="sng" smtClean="0">
                <a:latin typeface="Calibri" panose="020F0502020204030204" pitchFamily="34" charset="0"/>
              </a:rPr>
              <a:t>ư</a:t>
            </a:r>
            <a:r>
              <a:rPr lang="en-US" sz="3200" b="1" u="sng" smtClean="0">
                <a:latin typeface="Calibri" panose="020F0502020204030204" pitchFamily="34" charset="0"/>
              </a:rPr>
              <a:t>u ý:</a:t>
            </a:r>
          </a:p>
          <a:p>
            <a:pPr algn="just"/>
            <a:r>
              <a:rPr lang="en-US" sz="3200" smtClean="0">
                <a:latin typeface="Calibri" panose="020F0502020204030204" pitchFamily="34" charset="0"/>
              </a:rPr>
              <a:t>- </a:t>
            </a:r>
            <a:r>
              <a:rPr lang="vi-VN" sz="3200" smtClean="0">
                <a:latin typeface="Calibri" panose="020F0502020204030204" pitchFamily="34" charset="0"/>
              </a:rPr>
              <a:t>ĐTV không được dựa vào “tên đệm” để suy đoán</a:t>
            </a:r>
            <a:r>
              <a:rPr lang="en-US" sz="3200" smtClean="0">
                <a:latin typeface="Calibri" panose="020F0502020204030204" pitchFamily="34" charset="0"/>
              </a:rPr>
              <a:t>;</a:t>
            </a:r>
          </a:p>
          <a:p>
            <a:pPr algn="just"/>
            <a:r>
              <a:rPr lang="en-US" sz="3200" smtClean="0">
                <a:latin typeface="Calibri" panose="020F0502020204030204" pitchFamily="34" charset="0"/>
              </a:rPr>
              <a:t>- </a:t>
            </a:r>
            <a:r>
              <a:rPr lang="vi-VN" sz="3200" smtClean="0">
                <a:latin typeface="Calibri" panose="020F0502020204030204" pitchFamily="34" charset="0"/>
              </a:rPr>
              <a:t>Đối với những người </a:t>
            </a:r>
            <a:r>
              <a:rPr lang="en-US" sz="3200" smtClean="0">
                <a:latin typeface="Calibri" panose="020F0502020204030204" pitchFamily="34" charset="0"/>
              </a:rPr>
              <a:t>không rõ/có hai giới tính</a:t>
            </a:r>
            <a:r>
              <a:rPr lang="vi-VN" sz="3200" smtClean="0">
                <a:latin typeface="Calibri" panose="020F0502020204030204" pitchFamily="34" charset="0"/>
              </a:rPr>
              <a:t>, ĐTV căn cứ vào câu trả lời của ĐTĐT để ghi nhận thông tin.</a:t>
            </a:r>
            <a:endParaRPr lang="en-US" sz="3200"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1141413" y="1023092"/>
            <a:ext cx="10153360" cy="561010"/>
          </a:xfrm>
          <a:prstGeom prst="rect">
            <a:avLst/>
          </a:prstGeom>
        </p:spPr>
      </p:pic>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8492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ircle(in)">
                                      <p:cBhvr>
                                        <p:cTn id="10" dur="2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ircle(in)">
                                      <p:cBhvr>
                                        <p:cTn id="1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2FA4F06A-B527-4A8C-9E25-DB411917AD2D}"/>
              </a:ext>
            </a:extLst>
          </p:cNvPr>
          <p:cNvSpPr txBox="1">
            <a:spLocks/>
          </p:cNvSpPr>
          <p:nvPr/>
        </p:nvSpPr>
        <p:spPr>
          <a:xfrm>
            <a:off x="1093217" y="2900076"/>
            <a:ext cx="10600265" cy="36585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b="1" smtClean="0">
                <a:latin typeface="Calibri" panose="020F0502020204030204" pitchFamily="34" charset="0"/>
                <a:cs typeface="Arial" panose="020B0604020202020204" pitchFamily="34" charset="0"/>
              </a:rPr>
              <a:t>Tháng và năm sinh được ghi theo dương lịch và là tháng, năm sinh thực tế.</a:t>
            </a:r>
            <a:endParaRPr lang="en-US" b="1" smtClean="0">
              <a:latin typeface="Calibri" panose="020F0502020204030204" pitchFamily="34" charset="0"/>
              <a:cs typeface="Arial" panose="020B0604020202020204" pitchFamily="34" charset="0"/>
            </a:endParaRPr>
          </a:p>
          <a:p>
            <a:pPr algn="just"/>
            <a:r>
              <a:rPr lang="en-US" b="1" smtClean="0">
                <a:solidFill>
                  <a:schemeClr val="accent2">
                    <a:lumMod val="75000"/>
                  </a:schemeClr>
                </a:solidFill>
                <a:latin typeface="Calibri" panose="020F0502020204030204" pitchFamily="34" charset="0"/>
                <a:cs typeface="Arial" panose="020B0604020202020204" pitchFamily="34" charset="0"/>
              </a:rPr>
              <a:t>Tr</a:t>
            </a:r>
            <a:r>
              <a:rPr lang="vi-VN" b="1" smtClean="0">
                <a:solidFill>
                  <a:schemeClr val="accent2">
                    <a:lumMod val="75000"/>
                  </a:schemeClr>
                </a:solidFill>
                <a:latin typeface="Calibri" panose="020F0502020204030204" pitchFamily="34" charset="0"/>
                <a:cs typeface="Arial" panose="020B0604020202020204" pitchFamily="34" charset="0"/>
              </a:rPr>
              <a:t>ường</a:t>
            </a:r>
            <a:r>
              <a:rPr lang="en-US" b="1" smtClean="0">
                <a:solidFill>
                  <a:schemeClr val="accent2">
                    <a:lumMod val="75000"/>
                  </a:schemeClr>
                </a:solidFill>
                <a:latin typeface="Calibri" panose="020F0502020204030204" pitchFamily="34" charset="0"/>
                <a:cs typeface="Arial" panose="020B0604020202020204" pitchFamily="34" charset="0"/>
              </a:rPr>
              <a:t> hợp không nhớ tháng sinh: </a:t>
            </a:r>
            <a:r>
              <a:rPr lang="en-US" smtClean="0">
                <a:latin typeface="Calibri" panose="020F0502020204030204" pitchFamily="34" charset="0"/>
                <a:cs typeface="Arial" panose="020B0604020202020204" pitchFamily="34" charset="0"/>
              </a:rPr>
              <a:t>Sử dụng câu thăm dò về mùa, ngày giải phòng miền nam, tết độc lập, lễ vu lan...</a:t>
            </a:r>
          </a:p>
          <a:p>
            <a:pPr algn="just"/>
            <a:r>
              <a:rPr lang="en-US" smtClean="0">
                <a:latin typeface="Calibri" panose="020F0502020204030204" pitchFamily="34" charset="0"/>
                <a:cs typeface="Arial" panose="020B0604020202020204" pitchFamily="34" charset="0"/>
              </a:rPr>
              <a:t>Thăm dò không có kết quả                 Ghi/chọn “98” </a:t>
            </a:r>
          </a:p>
          <a:p>
            <a:pPr algn="just"/>
            <a:r>
              <a:rPr lang="en-US" b="1" smtClean="0">
                <a:solidFill>
                  <a:schemeClr val="accent2">
                    <a:lumMod val="75000"/>
                  </a:schemeClr>
                </a:solidFill>
                <a:latin typeface="Calibri" panose="020F0502020204030204" pitchFamily="34" charset="0"/>
                <a:cs typeface="Arial" panose="020B0604020202020204" pitchFamily="34" charset="0"/>
              </a:rPr>
              <a:t>Tr</a:t>
            </a:r>
            <a:r>
              <a:rPr lang="vi-VN" b="1" smtClean="0">
                <a:solidFill>
                  <a:schemeClr val="accent2">
                    <a:lumMod val="75000"/>
                  </a:schemeClr>
                </a:solidFill>
                <a:latin typeface="Calibri" panose="020F0502020204030204" pitchFamily="34" charset="0"/>
                <a:cs typeface="Arial" panose="020B0604020202020204" pitchFamily="34" charset="0"/>
              </a:rPr>
              <a:t>ường</a:t>
            </a:r>
            <a:r>
              <a:rPr lang="en-US" b="1" smtClean="0">
                <a:solidFill>
                  <a:schemeClr val="accent2">
                    <a:lumMod val="75000"/>
                  </a:schemeClr>
                </a:solidFill>
                <a:latin typeface="Calibri" panose="020F0502020204030204" pitchFamily="34" charset="0"/>
                <a:cs typeface="Arial" panose="020B0604020202020204" pitchFamily="34" charset="0"/>
              </a:rPr>
              <a:t> hợp không nhớ năm sinh:</a:t>
            </a:r>
          </a:p>
          <a:p>
            <a:pPr algn="just"/>
            <a:r>
              <a:rPr lang="en-US" smtClean="0">
                <a:latin typeface="Calibri" panose="020F0502020204030204" pitchFamily="34" charset="0"/>
                <a:cs typeface="Arial" panose="020B0604020202020204" pitchFamily="34" charset="0"/>
              </a:rPr>
              <a:t>Chỉ  nh</a:t>
            </a:r>
            <a:r>
              <a:rPr lang="vi-VN" smtClean="0">
                <a:latin typeface="Calibri" panose="020F0502020204030204" pitchFamily="34" charset="0"/>
                <a:cs typeface="Arial" panose="020B0604020202020204" pitchFamily="34" charset="0"/>
              </a:rPr>
              <a:t>ớ </a:t>
            </a:r>
            <a:r>
              <a:rPr lang="en-US" smtClean="0">
                <a:latin typeface="Calibri" panose="020F0502020204030204" pitchFamily="34" charset="0"/>
                <a:cs typeface="Arial" panose="020B0604020202020204" pitchFamily="34" charset="0"/>
              </a:rPr>
              <a:t> năm sinh theo âm lịch : Dùng bảng chuyển đổi năm âm lịch</a:t>
            </a:r>
            <a:r>
              <a:rPr lang="en-US" b="1" smtClean="0">
                <a:solidFill>
                  <a:schemeClr val="bg2">
                    <a:lumMod val="50000"/>
                  </a:schemeClr>
                </a:solidFill>
                <a:latin typeface="Calibri" panose="020F0502020204030204" pitchFamily="34" charset="0"/>
                <a:cs typeface="Arial" panose="020B0604020202020204" pitchFamily="34" charset="0"/>
              </a:rPr>
              <a:t> (Phụ lục Sổ tay)</a:t>
            </a:r>
            <a:r>
              <a:rPr lang="en-US" smtClean="0">
                <a:latin typeface="Calibri" panose="020F0502020204030204" pitchFamily="34" charset="0"/>
                <a:cs typeface="Arial" panose="020B0604020202020204" pitchFamily="34" charset="0"/>
              </a:rPr>
              <a:t>.</a:t>
            </a:r>
          </a:p>
          <a:p>
            <a:pPr algn="just"/>
            <a:r>
              <a:rPr lang="en-US" smtClean="0">
                <a:latin typeface="Calibri" panose="020F0502020204030204" pitchFamily="34" charset="0"/>
                <a:cs typeface="Arial" panose="020B0604020202020204" pitchFamily="34" charset="0"/>
              </a:rPr>
              <a:t>Thăm dò không hiệu quả:                    Ghi/chọn 9998/KHÔNG XÁC ĐỊNH NĂM</a:t>
            </a:r>
            <a:endParaRPr lang="en-US" dirty="0">
              <a:latin typeface="Calibri" panose="020F0502020204030204" pitchFamily="34" charset="0"/>
              <a:cs typeface="Arial" panose="020B0604020202020204" pitchFamily="34" charset="0"/>
            </a:endParaRPr>
          </a:p>
        </p:txBody>
      </p:sp>
      <p:sp>
        <p:nvSpPr>
          <p:cNvPr id="2" name="Right Arrow 1"/>
          <p:cNvSpPr/>
          <p:nvPr/>
        </p:nvSpPr>
        <p:spPr>
          <a:xfrm>
            <a:off x="4608490" y="4224271"/>
            <a:ext cx="927279" cy="231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608490" y="5934832"/>
            <a:ext cx="927279" cy="231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093217" y="752529"/>
            <a:ext cx="10600265" cy="1755556"/>
          </a:xfrm>
          <a:prstGeom prst="rect">
            <a:avLst/>
          </a:prstGeom>
        </p:spPr>
      </p:pic>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7998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barn(inVertical)">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000"/>
                                        <p:tgtEl>
                                          <p:spTgt spid="8">
                                            <p:txEl>
                                              <p:pRg st="4" end="4"/>
                                            </p:txEl>
                                          </p:spTgt>
                                        </p:tgtEl>
                                      </p:cBhvr>
                                    </p:animEffect>
                                    <p:anim calcmode="lin" valueType="num">
                                      <p:cBhvr>
                                        <p:cTn id="3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down)">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2FA4F06A-B527-4A8C-9E25-DB411917AD2D}"/>
              </a:ext>
            </a:extLst>
          </p:cNvPr>
          <p:cNvSpPr txBox="1">
            <a:spLocks/>
          </p:cNvSpPr>
          <p:nvPr/>
        </p:nvSpPr>
        <p:spPr>
          <a:xfrm>
            <a:off x="912155" y="2367767"/>
            <a:ext cx="10720945" cy="34019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smtClean="0">
                <a:latin typeface="Calibri" panose="020F0502020204030204" pitchFamily="34" charset="0"/>
              </a:rPr>
              <a:t>- Hỏi cho những người không xác định được năm sinh tại Câu 4</a:t>
            </a:r>
          </a:p>
          <a:p>
            <a:pPr algn="just"/>
            <a:r>
              <a:rPr lang="en-US" sz="3200" smtClean="0">
                <a:latin typeface="Calibri" panose="020F0502020204030204" pitchFamily="34" charset="0"/>
              </a:rPr>
              <a:t>- Xác định chính xác tuổi theo d</a:t>
            </a:r>
            <a:r>
              <a:rPr lang="vi-VN" sz="3200" smtClean="0">
                <a:latin typeface="Calibri" panose="020F0502020204030204" pitchFamily="34" charset="0"/>
              </a:rPr>
              <a:t>ư</a:t>
            </a:r>
            <a:r>
              <a:rPr lang="en-US" sz="3200" smtClean="0">
                <a:latin typeface="Calibri" panose="020F0502020204030204" pitchFamily="34" charset="0"/>
              </a:rPr>
              <a:t>ơng lịch.</a:t>
            </a:r>
          </a:p>
          <a:p>
            <a:pPr algn="just"/>
            <a:r>
              <a:rPr lang="en-US" sz="3200" smtClean="0">
                <a:latin typeface="Calibri" panose="020F0502020204030204" pitchFamily="34" charset="0"/>
              </a:rPr>
              <a:t>- Tham khảo giấy tờ hoặc trao đổi với các thành viên của hộ</a:t>
            </a:r>
          </a:p>
          <a:p>
            <a:pPr algn="just"/>
            <a:r>
              <a:rPr lang="en-US" sz="3200" smtClean="0">
                <a:latin typeface="Calibri" panose="020F0502020204030204" pitchFamily="34" charset="0"/>
              </a:rPr>
              <a:t>- Thăm dò tuổi của ĐTĐT: qua tuổi của các thành viên trong gia đình hoặc ước l</a:t>
            </a:r>
            <a:r>
              <a:rPr lang="vi-VN" sz="3200" smtClean="0">
                <a:latin typeface="Calibri" panose="020F0502020204030204" pitchFamily="34" charset="0"/>
              </a:rPr>
              <a:t>ư</a:t>
            </a:r>
            <a:r>
              <a:rPr lang="en-US" sz="3200" smtClean="0">
                <a:latin typeface="Calibri" panose="020F0502020204030204" pitchFamily="34" charset="0"/>
              </a:rPr>
              <a:t>ợng qua quan sát ĐTĐT.</a:t>
            </a:r>
          </a:p>
          <a:p>
            <a:pPr algn="just"/>
            <a:r>
              <a:rPr lang="en-US" sz="3200" smtClean="0">
                <a:latin typeface="Calibri" panose="020F0502020204030204" pitchFamily="34" charset="0"/>
              </a:rPr>
              <a:t>- Không được để trống câu này</a:t>
            </a:r>
            <a:endParaRPr lang="en-US" sz="3200"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912155" y="982323"/>
            <a:ext cx="10524284" cy="835844"/>
          </a:xfrm>
          <a:prstGeom prst="rect">
            <a:avLst/>
          </a:prstGeom>
        </p:spPr>
      </p:pic>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8922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GIỚI THIỆU PHIẾU ĐIỀU TRA</a:t>
            </a: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95152" y="572086"/>
            <a:ext cx="10302949" cy="6370975"/>
          </a:xfrm>
          <a:prstGeom prst="rect">
            <a:avLst/>
          </a:prstGeom>
        </p:spPr>
        <p:txBody>
          <a:bodyPr wrap="square">
            <a:spAutoFit/>
          </a:bodyPr>
          <a:lstStyle/>
          <a:p>
            <a:pPr marL="463550" indent="-288925"/>
            <a:r>
              <a:rPr lang="en-US" sz="2400" b="1">
                <a:solidFill>
                  <a:srgbClr val="0070C0"/>
                </a:solidFill>
              </a:rPr>
              <a:t>Phiếu </a:t>
            </a:r>
            <a:r>
              <a:rPr lang="en-US" sz="2400" b="1" smtClean="0">
                <a:solidFill>
                  <a:srgbClr val="0070C0"/>
                </a:solidFill>
              </a:rPr>
              <a:t>dài: 63 câu</a:t>
            </a:r>
            <a:endParaRPr lang="en-US" sz="2400" b="1">
              <a:solidFill>
                <a:srgbClr val="0070C0"/>
              </a:solidFill>
            </a:endParaRPr>
          </a:p>
          <a:p>
            <a:pPr lvl="1"/>
            <a:r>
              <a:rPr lang="en-US" sz="2400" smtClean="0"/>
              <a:t>- Trang </a:t>
            </a:r>
            <a:r>
              <a:rPr lang="en-US" sz="2400"/>
              <a:t>bìa</a:t>
            </a:r>
          </a:p>
          <a:p>
            <a:pPr lvl="1"/>
            <a:r>
              <a:rPr lang="en-US" sz="2400" smtClean="0"/>
              <a:t>- Xác </a:t>
            </a:r>
            <a:r>
              <a:rPr lang="en-US" sz="2400"/>
              <a:t>định </a:t>
            </a:r>
            <a:r>
              <a:rPr lang="en-US" sz="2400" smtClean="0"/>
              <a:t>nhân khẩu thực tế thường trú (câu Q)</a:t>
            </a:r>
            <a:endParaRPr lang="en-US" sz="2400"/>
          </a:p>
          <a:p>
            <a:pPr lvl="1"/>
            <a:r>
              <a:rPr lang="en-US" sz="2400" smtClean="0"/>
              <a:t>- Phần </a:t>
            </a:r>
            <a:r>
              <a:rPr lang="en-US" sz="2400"/>
              <a:t>1: Thông tin về các thành viên trong hộ </a:t>
            </a:r>
            <a:r>
              <a:rPr lang="en-US" sz="2400" smtClean="0"/>
              <a:t>(35 </a:t>
            </a:r>
            <a:r>
              <a:rPr lang="en-US" sz="2400"/>
              <a:t>câu)</a:t>
            </a:r>
          </a:p>
          <a:p>
            <a:pPr lvl="1"/>
            <a:r>
              <a:rPr lang="en-US" sz="2400" smtClean="0"/>
              <a:t>- Phần 2,3: </a:t>
            </a:r>
            <a:r>
              <a:rPr lang="en-US" sz="2400"/>
              <a:t>Thông tin về người chết </a:t>
            </a:r>
            <a:r>
              <a:rPr lang="en-US" sz="2400" smtClean="0"/>
              <a:t>và sự kiện chết của </a:t>
            </a:r>
            <a:r>
              <a:rPr lang="en-US" sz="2400"/>
              <a:t>hộ </a:t>
            </a:r>
            <a:r>
              <a:rPr lang="en-US" sz="2400" smtClean="0"/>
              <a:t>(12 </a:t>
            </a:r>
            <a:r>
              <a:rPr lang="en-US" sz="2400"/>
              <a:t>câu)</a:t>
            </a:r>
          </a:p>
          <a:p>
            <a:pPr lvl="1"/>
            <a:r>
              <a:rPr lang="en-US" sz="2400" smtClean="0"/>
              <a:t>- Phần 4: </a:t>
            </a:r>
            <a:r>
              <a:rPr lang="en-US" sz="2400"/>
              <a:t>Thông tin về nhà ở (16 câu</a:t>
            </a:r>
            <a:r>
              <a:rPr lang="en-US" sz="2400" smtClean="0"/>
              <a:t>)</a:t>
            </a:r>
            <a:endParaRPr lang="en-US" sz="2400"/>
          </a:p>
          <a:p>
            <a:pPr marL="463550" indent="-288925"/>
            <a:r>
              <a:rPr lang="en-US" sz="2400" b="1" smtClean="0">
                <a:solidFill>
                  <a:srgbClr val="0070C0"/>
                </a:solidFill>
              </a:rPr>
              <a:t>Phiếu ngắn: 25 câu</a:t>
            </a:r>
            <a:endParaRPr lang="en-US" sz="2400" b="1">
              <a:solidFill>
                <a:srgbClr val="0070C0"/>
              </a:solidFill>
            </a:endParaRPr>
          </a:p>
          <a:p>
            <a:pPr lvl="1"/>
            <a:r>
              <a:rPr lang="en-US" sz="2400" smtClean="0"/>
              <a:t>- Trang </a:t>
            </a:r>
            <a:r>
              <a:rPr lang="en-US" sz="2400"/>
              <a:t>bìa</a:t>
            </a:r>
          </a:p>
          <a:p>
            <a:pPr lvl="1"/>
            <a:r>
              <a:rPr lang="en-US" sz="2400" smtClean="0"/>
              <a:t>- Xác </a:t>
            </a:r>
            <a:r>
              <a:rPr lang="en-US" sz="2400"/>
              <a:t>định nhân khẩu thực tế thường trú (câu Q</a:t>
            </a:r>
            <a:r>
              <a:rPr lang="en-US" sz="2400" smtClean="0"/>
              <a:t>)</a:t>
            </a:r>
          </a:p>
          <a:p>
            <a:pPr lvl="1"/>
            <a:r>
              <a:rPr lang="en-US" sz="2400" smtClean="0"/>
              <a:t>- Phần 1: Thông tin về các thành viên trong hộ (11 câu)</a:t>
            </a:r>
          </a:p>
          <a:p>
            <a:pPr lvl="1"/>
            <a:r>
              <a:rPr lang="en-US" sz="2400" smtClean="0"/>
              <a:t>- Phần </a:t>
            </a:r>
            <a:r>
              <a:rPr lang="en-US" sz="2400"/>
              <a:t>3: Thông tin về </a:t>
            </a:r>
            <a:r>
              <a:rPr lang="en-US" sz="2400" smtClean="0"/>
              <a:t>các sự kiện chết của hộ trong 5 năm qua (3 </a:t>
            </a:r>
            <a:r>
              <a:rPr lang="en-US" sz="2400"/>
              <a:t>câu</a:t>
            </a:r>
            <a:r>
              <a:rPr lang="en-US" sz="2400" smtClean="0"/>
              <a:t>)</a:t>
            </a:r>
          </a:p>
          <a:p>
            <a:pPr lvl="1"/>
            <a:r>
              <a:rPr lang="en-US" sz="2400" smtClean="0"/>
              <a:t>- Phần 4: Thông tin về nhà ở (11 câu)</a:t>
            </a:r>
            <a:endParaRPr lang="en-US" sz="2400" dirty="0"/>
          </a:p>
          <a:p>
            <a:pPr marL="174625" lvl="1"/>
            <a:r>
              <a:rPr lang="en-US" sz="2400" b="1">
                <a:solidFill>
                  <a:srgbClr val="0070C0"/>
                </a:solidFill>
              </a:rPr>
              <a:t>Phiếu người nước ngoài: </a:t>
            </a:r>
            <a:r>
              <a:rPr lang="en-US" sz="2400" b="1" smtClean="0">
                <a:solidFill>
                  <a:srgbClr val="0070C0"/>
                </a:solidFill>
              </a:rPr>
              <a:t>10 </a:t>
            </a:r>
            <a:r>
              <a:rPr lang="en-US" sz="2400" b="1">
                <a:solidFill>
                  <a:srgbClr val="0070C0"/>
                </a:solidFill>
              </a:rPr>
              <a:t>câu</a:t>
            </a:r>
          </a:p>
          <a:p>
            <a:pPr lvl="1"/>
            <a:r>
              <a:rPr lang="en-US" sz="2400"/>
              <a:t>- Trang bìa</a:t>
            </a:r>
          </a:p>
          <a:p>
            <a:pPr lvl="1"/>
            <a:r>
              <a:rPr lang="en-US" sz="2400" smtClean="0"/>
              <a:t>- Phần </a:t>
            </a:r>
            <a:r>
              <a:rPr lang="en-US" sz="2400"/>
              <a:t>1: Thông tin về các thành viên trong hộ </a:t>
            </a:r>
            <a:r>
              <a:rPr lang="en-US" sz="2400" smtClean="0"/>
              <a:t>(7 câu)</a:t>
            </a:r>
          </a:p>
          <a:p>
            <a:pPr lvl="1"/>
            <a:r>
              <a:rPr lang="en-US" sz="2400" smtClean="0"/>
              <a:t>-</a:t>
            </a:r>
            <a:r>
              <a:rPr lang="en-US" sz="2400" b="1" smtClean="0"/>
              <a:t> </a:t>
            </a:r>
            <a:r>
              <a:rPr lang="en-US" sz="2400"/>
              <a:t>Phần 4: Thông tin về nhà ở </a:t>
            </a:r>
            <a:r>
              <a:rPr lang="en-US" sz="2400" smtClean="0"/>
              <a:t>(</a:t>
            </a:r>
            <a:r>
              <a:rPr lang="en-US" sz="2400"/>
              <a:t>3</a:t>
            </a:r>
            <a:r>
              <a:rPr lang="en-US" sz="2400" smtClean="0"/>
              <a:t> </a:t>
            </a:r>
            <a:r>
              <a:rPr lang="en-US" sz="2400"/>
              <a:t>câu)</a:t>
            </a:r>
          </a:p>
          <a:p>
            <a:pPr lvl="1"/>
            <a:endParaRPr lang="en-US" sz="2400" b="1" smtClean="0"/>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83648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 calcmode="lin" valueType="num">
                                      <p:cBhvr additive="base">
                                        <p:cTn id="5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 calcmode="lin" valueType="num">
                                      <p:cBhvr additive="base">
                                        <p:cTn id="5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 calcmode="lin" valueType="num">
                                      <p:cBhvr additive="base">
                                        <p:cTn id="6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 calcmode="lin" valueType="num">
                                      <p:cBhvr additive="base">
                                        <p:cTn id="6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5" end="15"/>
                                            </p:txEl>
                                          </p:spTgt>
                                        </p:tgtEl>
                                        <p:attrNameLst>
                                          <p:attrName>style.visibility</p:attrName>
                                        </p:attrNameLst>
                                      </p:cBhvr>
                                      <p:to>
                                        <p:strVal val="visible"/>
                                      </p:to>
                                    </p:set>
                                    <p:anim calcmode="lin" valueType="num">
                                      <p:cBhvr additive="base">
                                        <p:cTn id="7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00766" y="3105835"/>
            <a:ext cx="9839459" cy="1077218"/>
          </a:xfrm>
          <a:prstGeom prst="rect">
            <a:avLst/>
          </a:prstGeom>
        </p:spPr>
        <p:txBody>
          <a:bodyPr wrap="square">
            <a:spAutoFit/>
          </a:bodyPr>
          <a:lstStyle/>
          <a:p>
            <a:pPr algn="just"/>
            <a:r>
              <a:rPr lang="en-US" sz="3200" b="1">
                <a:latin typeface="Calibri" panose="020F0502020204030204" pitchFamily="34" charset="0"/>
              </a:rPr>
              <a:t>Ghi tên dân tộc</a:t>
            </a:r>
            <a:r>
              <a:rPr lang="en-US" sz="3200">
                <a:latin typeface="Calibri" panose="020F0502020204030204" pitchFamily="34" charset="0"/>
              </a:rPr>
              <a:t> thường gọi tại địa phương – dân tộc nhánh (nếu có)</a:t>
            </a:r>
            <a:endParaRPr lang="en-US" sz="32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965915" y="781761"/>
            <a:ext cx="10457646" cy="1652346"/>
          </a:xfrm>
          <a:prstGeom prst="rect">
            <a:avLst/>
          </a:prstGeom>
        </p:spPr>
      </p:pic>
      <p:sp>
        <p:nvSpPr>
          <p:cNvPr id="4" name="TextBox 3"/>
          <p:cNvSpPr txBox="1"/>
          <p:nvPr/>
        </p:nvSpPr>
        <p:spPr>
          <a:xfrm>
            <a:off x="1300766" y="4481848"/>
            <a:ext cx="9839459" cy="1384995"/>
          </a:xfrm>
          <a:prstGeom prst="rect">
            <a:avLst/>
          </a:prstGeom>
          <a:noFill/>
        </p:spPr>
        <p:txBody>
          <a:bodyPr wrap="square" rtlCol="0">
            <a:spAutoFit/>
          </a:bodyPr>
          <a:lstStyle/>
          <a:p>
            <a:r>
              <a:rPr lang="en-US" sz="2800" b="1" smtClean="0"/>
              <a:t>Ví dụ: </a:t>
            </a:r>
          </a:p>
          <a:p>
            <a:r>
              <a:rPr lang="en-US" sz="2800" smtClean="0"/>
              <a:t>Một người khai là dân tộc </a:t>
            </a:r>
            <a:r>
              <a:rPr lang="vi-VN" sz="2800" b="1" smtClean="0"/>
              <a:t>Thổ</a:t>
            </a:r>
            <a:r>
              <a:rPr lang="en-US" sz="2800" smtClean="0"/>
              <a:t> là tên gọi khác của dân tộc </a:t>
            </a:r>
            <a:r>
              <a:rPr lang="en-US" sz="2800" b="1" smtClean="0"/>
              <a:t>Tày</a:t>
            </a:r>
          </a:p>
          <a:p>
            <a:r>
              <a:rPr lang="en-US" sz="2800" smtClean="0"/>
              <a:t>                                  ĐTV ghi </a:t>
            </a:r>
            <a:r>
              <a:rPr lang="en-US" sz="2800" b="1" smtClean="0"/>
              <a:t>Tày</a:t>
            </a:r>
            <a:r>
              <a:rPr lang="en-US" sz="2800" smtClean="0"/>
              <a:t> và chọn </a:t>
            </a:r>
            <a:r>
              <a:rPr lang="en-US" sz="2800" b="1" smtClean="0"/>
              <a:t>mã số 2 - Tày</a:t>
            </a:r>
            <a:endParaRPr lang="en-US" sz="2800" b="1"/>
          </a:p>
        </p:txBody>
      </p:sp>
      <p:sp>
        <p:nvSpPr>
          <p:cNvPr id="8" name="Right Arrow 7"/>
          <p:cNvSpPr/>
          <p:nvPr/>
        </p:nvSpPr>
        <p:spPr>
          <a:xfrm>
            <a:off x="1970468" y="5506075"/>
            <a:ext cx="2021983" cy="24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52005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7178" y="4520288"/>
            <a:ext cx="2212671" cy="1613548"/>
          </a:xfrm>
          <a:prstGeom prst="rect">
            <a:avLst/>
          </a:prstGeom>
        </p:spPr>
      </p:pic>
      <p:grpSp>
        <p:nvGrpSpPr>
          <p:cNvPr id="8" name="Group 7"/>
          <p:cNvGrpSpPr/>
          <p:nvPr/>
        </p:nvGrpSpPr>
        <p:grpSpPr>
          <a:xfrm>
            <a:off x="2707049" y="1187176"/>
            <a:ext cx="2891005" cy="1775542"/>
            <a:chOff x="361626" y="240203"/>
            <a:chExt cx="2891005" cy="1775542"/>
          </a:xfrm>
        </p:grpSpPr>
        <p:sp>
          <p:nvSpPr>
            <p:cNvPr id="9" name="Rounded Rectangle 8"/>
            <p:cNvSpPr/>
            <p:nvPr/>
          </p:nvSpPr>
          <p:spPr>
            <a:xfrm>
              <a:off x="361626" y="240203"/>
              <a:ext cx="2891005" cy="1775542"/>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497563" y="326878"/>
              <a:ext cx="2717655" cy="160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rPr>
                <a:t>C</a:t>
              </a:r>
              <a:r>
                <a:rPr lang="vi-VN" sz="2800" kern="1200" dirty="0" smtClean="0">
                  <a:solidFill>
                    <a:schemeClr val="tx1"/>
                  </a:solidFill>
                </a:rPr>
                <a:t>on đẻ hay con nuôi của hai vợ chồng </a:t>
              </a:r>
              <a:r>
                <a:rPr lang="vi-VN" sz="2800" b="1" kern="1200" dirty="0" smtClean="0">
                  <a:solidFill>
                    <a:schemeClr val="tx1"/>
                  </a:solidFill>
                </a:rPr>
                <a:t>không cùng </a:t>
              </a:r>
              <a:r>
                <a:rPr lang="vi-VN" sz="2800" kern="1200" dirty="0" smtClean="0">
                  <a:solidFill>
                    <a:schemeClr val="tx1"/>
                  </a:solidFill>
                </a:rPr>
                <a:t>dân tộc</a:t>
              </a:r>
              <a:endParaRPr lang="en-US" sz="2800" kern="1200" dirty="0">
                <a:solidFill>
                  <a:schemeClr val="tx1"/>
                </a:solidFill>
              </a:endParaRPr>
            </a:p>
          </p:txBody>
        </p:sp>
      </p:grpSp>
      <p:grpSp>
        <p:nvGrpSpPr>
          <p:cNvPr id="11" name="Group 10"/>
          <p:cNvGrpSpPr/>
          <p:nvPr/>
        </p:nvGrpSpPr>
        <p:grpSpPr>
          <a:xfrm>
            <a:off x="5844438" y="970102"/>
            <a:ext cx="6363204" cy="2209690"/>
            <a:chOff x="3609858" y="1688"/>
            <a:chExt cx="6473521" cy="2209690"/>
          </a:xfrm>
        </p:grpSpPr>
        <p:sp>
          <p:nvSpPr>
            <p:cNvPr id="12" name="Right Arrow 11"/>
            <p:cNvSpPr/>
            <p:nvPr/>
          </p:nvSpPr>
          <p:spPr>
            <a:xfrm>
              <a:off x="3609858" y="1688"/>
              <a:ext cx="6473521" cy="2209690"/>
            </a:xfrm>
            <a:prstGeom prst="rightArrow">
              <a:avLst>
                <a:gd name="adj1" fmla="val 75000"/>
                <a:gd name="adj2" fmla="val 50000"/>
              </a:avLst>
            </a:prstGeom>
            <a:solidFill>
              <a:schemeClr val="accent2">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ight Arrow 4"/>
            <p:cNvSpPr/>
            <p:nvPr/>
          </p:nvSpPr>
          <p:spPr>
            <a:xfrm>
              <a:off x="3720175" y="277899"/>
              <a:ext cx="5534570" cy="16572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0" lvl="1" algn="l" defTabSz="977900" rtl="0">
                <a:lnSpc>
                  <a:spcPct val="90000"/>
                </a:lnSpc>
                <a:spcBef>
                  <a:spcPct val="0"/>
                </a:spcBef>
                <a:spcAft>
                  <a:spcPct val="15000"/>
                </a:spcAft>
              </a:pPr>
              <a:r>
                <a:rPr lang="en-US" sz="2800" dirty="0"/>
                <a:t>D</a:t>
              </a:r>
              <a:r>
                <a:rPr lang="vi-VN" sz="2800" kern="1200" smtClean="0"/>
                <a:t>ân </a:t>
              </a:r>
              <a:r>
                <a:rPr lang="vi-VN" sz="2800" kern="1200" dirty="0" smtClean="0"/>
                <a:t>tộc của người con được xác định theo thoả thuận của bố mẹ. </a:t>
              </a:r>
              <a:r>
                <a:rPr lang="en-US" sz="2800" kern="1200" dirty="0" smtClean="0"/>
                <a:t>K</a:t>
              </a:r>
              <a:r>
                <a:rPr lang="vi-VN" sz="2800" kern="1200" dirty="0" smtClean="0"/>
                <a:t>hông thoả thuận được thì lấy theo dân tộc của người cha </a:t>
              </a:r>
              <a:endParaRPr lang="en-US" sz="2800" kern="1200" dirty="0"/>
            </a:p>
          </p:txBody>
        </p:sp>
      </p:grpSp>
      <p:pic>
        <p:nvPicPr>
          <p:cNvPr id="4" name="Picture 3"/>
          <p:cNvPicPr>
            <a:picLocks noChangeAspect="1"/>
          </p:cNvPicPr>
          <p:nvPr/>
        </p:nvPicPr>
        <p:blipFill>
          <a:blip r:embed="rId5"/>
          <a:stretch>
            <a:fillRect/>
          </a:stretch>
        </p:blipFill>
        <p:spPr>
          <a:xfrm>
            <a:off x="87674" y="542755"/>
            <a:ext cx="2212175" cy="1556502"/>
          </a:xfrm>
          <a:prstGeom prst="rect">
            <a:avLst/>
          </a:prstGeom>
        </p:spPr>
      </p:pic>
      <p:pic>
        <p:nvPicPr>
          <p:cNvPr id="15" name="Picture 14"/>
          <p:cNvPicPr>
            <a:picLocks noChangeAspect="1"/>
          </p:cNvPicPr>
          <p:nvPr/>
        </p:nvPicPr>
        <p:blipFill>
          <a:blip r:embed="rId6"/>
          <a:stretch>
            <a:fillRect/>
          </a:stretch>
        </p:blipFill>
        <p:spPr>
          <a:xfrm>
            <a:off x="87178" y="1764406"/>
            <a:ext cx="2212671" cy="1867436"/>
          </a:xfrm>
          <a:prstGeom prst="rect">
            <a:avLst/>
          </a:prstGeom>
        </p:spPr>
      </p:pic>
      <p:grpSp>
        <p:nvGrpSpPr>
          <p:cNvPr id="16" name="Group 15"/>
          <p:cNvGrpSpPr/>
          <p:nvPr/>
        </p:nvGrpSpPr>
        <p:grpSpPr>
          <a:xfrm>
            <a:off x="2582278" y="4520288"/>
            <a:ext cx="3140546" cy="1613548"/>
            <a:chOff x="57119" y="2418975"/>
            <a:chExt cx="3140546" cy="1803240"/>
          </a:xfrm>
        </p:grpSpPr>
        <p:sp>
          <p:nvSpPr>
            <p:cNvPr id="17" name="Rounded Rectangle 16"/>
            <p:cNvSpPr/>
            <p:nvPr/>
          </p:nvSpPr>
          <p:spPr>
            <a:xfrm>
              <a:off x="57119" y="2418975"/>
              <a:ext cx="2891005" cy="1803240"/>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423241" y="2481418"/>
              <a:ext cx="2774424" cy="1627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1"/>
                  </a:solidFill>
                </a:rPr>
                <a:t>D</a:t>
              </a:r>
              <a:r>
                <a:rPr lang="vi-VN" sz="2800" kern="1200" dirty="0" smtClean="0">
                  <a:solidFill>
                    <a:schemeClr val="tx1"/>
                  </a:solidFill>
                </a:rPr>
                <a:t>ân tộc theo chế độ mẫu hệ</a:t>
              </a:r>
              <a:endParaRPr lang="en-US" sz="2800" kern="1200" dirty="0">
                <a:solidFill>
                  <a:schemeClr val="tx1"/>
                </a:solidFill>
              </a:endParaRPr>
            </a:p>
          </p:txBody>
        </p:sp>
      </p:grpSp>
      <p:grpSp>
        <p:nvGrpSpPr>
          <p:cNvPr id="19" name="Group 18"/>
          <p:cNvGrpSpPr/>
          <p:nvPr/>
        </p:nvGrpSpPr>
        <p:grpSpPr>
          <a:xfrm>
            <a:off x="5839405" y="4427676"/>
            <a:ext cx="6352595" cy="1803240"/>
            <a:chOff x="3635685" y="2391703"/>
            <a:chExt cx="6481339" cy="1803240"/>
          </a:xfrm>
        </p:grpSpPr>
        <p:sp>
          <p:nvSpPr>
            <p:cNvPr id="20" name="Right Arrow 19"/>
            <p:cNvSpPr/>
            <p:nvPr/>
          </p:nvSpPr>
          <p:spPr>
            <a:xfrm>
              <a:off x="3635685" y="2391703"/>
              <a:ext cx="6481339" cy="1803240"/>
            </a:xfrm>
            <a:prstGeom prst="rightArrow">
              <a:avLst>
                <a:gd name="adj1" fmla="val 75000"/>
                <a:gd name="adj2" fmla="val 50000"/>
              </a:avLst>
            </a:prstGeom>
            <a:solidFill>
              <a:schemeClr val="accent2">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ight Arrow 4"/>
            <p:cNvSpPr/>
            <p:nvPr/>
          </p:nvSpPr>
          <p:spPr>
            <a:xfrm>
              <a:off x="3740101" y="2871628"/>
              <a:ext cx="5700708" cy="1102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t" anchorCtr="0">
              <a:noAutofit/>
            </a:bodyPr>
            <a:lstStyle/>
            <a:p>
              <a:pPr marL="0" lvl="1" algn="l" defTabSz="1244600">
                <a:lnSpc>
                  <a:spcPct val="90000"/>
                </a:lnSpc>
                <a:spcBef>
                  <a:spcPct val="0"/>
                </a:spcBef>
                <a:spcAft>
                  <a:spcPct val="15000"/>
                </a:spcAft>
              </a:pPr>
              <a:r>
                <a:rPr lang="en-US" sz="2800" kern="1200" smtClean="0"/>
                <a:t>D</a:t>
              </a:r>
              <a:r>
                <a:rPr lang="vi-VN" sz="2800" kern="1200" dirty="0" smtClean="0"/>
                <a:t>ân tộc của người con theo dân tộc của người mẹ.</a:t>
              </a:r>
              <a:endParaRPr lang="en-US" sz="2800" kern="1200" dirty="0"/>
            </a:p>
          </p:txBody>
        </p:sp>
      </p:grpSp>
      <p:sp>
        <p:nvSpPr>
          <p:cNvPr id="22" name="Right Arrow 21"/>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1815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34583" y="671903"/>
            <a:ext cx="2989870" cy="1702832"/>
            <a:chOff x="194899" y="13361"/>
            <a:chExt cx="2989870" cy="1702832"/>
          </a:xfrm>
        </p:grpSpPr>
        <p:sp>
          <p:nvSpPr>
            <p:cNvPr id="9" name="Rounded Rectangle 8"/>
            <p:cNvSpPr/>
            <p:nvPr/>
          </p:nvSpPr>
          <p:spPr>
            <a:xfrm>
              <a:off x="194899" y="13361"/>
              <a:ext cx="2989870" cy="1702832"/>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61149" y="136228"/>
              <a:ext cx="2823620" cy="1439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l" defTabSz="1377950" rtl="0">
                <a:lnSpc>
                  <a:spcPct val="90000"/>
                </a:lnSpc>
                <a:spcBef>
                  <a:spcPct val="0"/>
                </a:spcBef>
                <a:spcAft>
                  <a:spcPct val="35000"/>
                </a:spcAft>
              </a:pPr>
              <a:r>
                <a:rPr lang="en-US" sz="3100" b="1" kern="1200" dirty="0" smtClean="0">
                  <a:solidFill>
                    <a:schemeClr val="tx1"/>
                  </a:solidFill>
                </a:rPr>
                <a:t>Con </a:t>
              </a:r>
              <a:r>
                <a:rPr lang="en-US" sz="3100" b="1" kern="1200" dirty="0" err="1" smtClean="0">
                  <a:solidFill>
                    <a:schemeClr val="tx1"/>
                  </a:solidFill>
                </a:rPr>
                <a:t>ngoài</a:t>
              </a:r>
              <a:r>
                <a:rPr lang="en-US" sz="3100" b="1" kern="1200" dirty="0" smtClean="0">
                  <a:solidFill>
                    <a:schemeClr val="tx1"/>
                  </a:solidFill>
                </a:rPr>
                <a:t> </a:t>
              </a:r>
              <a:r>
                <a:rPr lang="en-US" sz="3100" b="1" kern="1200" err="1" smtClean="0">
                  <a:solidFill>
                    <a:schemeClr val="tx1"/>
                  </a:solidFill>
                </a:rPr>
                <a:t>giá</a:t>
              </a:r>
              <a:r>
                <a:rPr lang="en-US" sz="3100" b="1" kern="1200" smtClean="0">
                  <a:solidFill>
                    <a:schemeClr val="tx1"/>
                  </a:solidFill>
                </a:rPr>
                <a:t> thú</a:t>
              </a:r>
              <a:endParaRPr lang="en-US" sz="3100" b="1" kern="1200" dirty="0">
                <a:solidFill>
                  <a:schemeClr val="tx1"/>
                </a:solidFill>
              </a:endParaRPr>
            </a:p>
          </p:txBody>
        </p:sp>
      </p:grpSp>
      <p:grpSp>
        <p:nvGrpSpPr>
          <p:cNvPr id="11" name="Group 10"/>
          <p:cNvGrpSpPr/>
          <p:nvPr/>
        </p:nvGrpSpPr>
        <p:grpSpPr>
          <a:xfrm>
            <a:off x="4690457" y="499730"/>
            <a:ext cx="6654483" cy="2319547"/>
            <a:chOff x="3661708" y="1984"/>
            <a:chExt cx="6468687" cy="2319547"/>
          </a:xfrm>
        </p:grpSpPr>
        <p:sp>
          <p:nvSpPr>
            <p:cNvPr id="12" name="Right Arrow 11"/>
            <p:cNvSpPr/>
            <p:nvPr/>
          </p:nvSpPr>
          <p:spPr>
            <a:xfrm>
              <a:off x="3661708" y="1984"/>
              <a:ext cx="6468687" cy="2319547"/>
            </a:xfrm>
            <a:prstGeom prst="rightArrow">
              <a:avLst>
                <a:gd name="adj1" fmla="val 75000"/>
                <a:gd name="adj2" fmla="val 50000"/>
              </a:avLst>
            </a:prstGeom>
            <a:solidFill>
              <a:schemeClr val="accent2">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ight Arrow 4"/>
            <p:cNvSpPr/>
            <p:nvPr/>
          </p:nvSpPr>
          <p:spPr>
            <a:xfrm>
              <a:off x="3661708" y="291927"/>
              <a:ext cx="5598857" cy="1739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Con </a:t>
              </a:r>
              <a:r>
                <a:rPr lang="en-US" sz="2800" kern="1200" dirty="0" err="1" smtClean="0"/>
                <a:t>ghi</a:t>
              </a:r>
              <a:r>
                <a:rPr lang="en-US" sz="2800" kern="1200" dirty="0" smtClean="0"/>
                <a:t> </a:t>
              </a:r>
              <a:r>
                <a:rPr lang="en-US" sz="2800" kern="1200" dirty="0" err="1" smtClean="0"/>
                <a:t>theo</a:t>
              </a:r>
              <a:r>
                <a:rPr lang="en-US" sz="2800" kern="1200" dirty="0" smtClean="0"/>
                <a:t> </a:t>
              </a:r>
              <a:r>
                <a:rPr lang="en-US" sz="2800" kern="1200" dirty="0" err="1" smtClean="0"/>
                <a:t>dân</a:t>
              </a:r>
              <a:r>
                <a:rPr lang="en-US" sz="2800" kern="1200" dirty="0" smtClean="0"/>
                <a:t> </a:t>
              </a:r>
              <a:r>
                <a:rPr lang="en-US" sz="2800" kern="1200" dirty="0" err="1" smtClean="0"/>
                <a:t>tộc</a:t>
              </a:r>
              <a:r>
                <a:rPr lang="en-US" sz="2800" kern="1200" dirty="0" smtClean="0"/>
                <a:t> </a:t>
              </a:r>
              <a:r>
                <a:rPr lang="en-US" sz="2800" kern="1200" dirty="0" err="1" smtClean="0"/>
                <a:t>của</a:t>
              </a:r>
              <a:r>
                <a:rPr lang="en-US" sz="2800" kern="1200" dirty="0" smtClean="0"/>
                <a:t> </a:t>
              </a:r>
              <a:r>
                <a:rPr lang="en-US" sz="2800" kern="1200" dirty="0" err="1" smtClean="0"/>
                <a:t>mẹ</a:t>
              </a:r>
              <a:r>
                <a:rPr lang="en-US" sz="2800" kern="1200" dirty="0" smtClean="0"/>
                <a:t>. </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Cha </a:t>
              </a:r>
              <a:r>
                <a:rPr lang="en-US" sz="2800" kern="1200" dirty="0" err="1" smtClean="0"/>
                <a:t>chấp</a:t>
              </a:r>
              <a:r>
                <a:rPr lang="en-US" sz="2800" kern="1200" dirty="0" smtClean="0"/>
                <a:t> </a:t>
              </a:r>
              <a:r>
                <a:rPr lang="en-US" sz="2800" kern="1200" dirty="0" err="1" smtClean="0"/>
                <a:t>nhận</a:t>
              </a:r>
              <a:r>
                <a:rPr lang="en-US" sz="2800" kern="1200" dirty="0" smtClean="0"/>
                <a:t> </a:t>
              </a:r>
              <a:r>
                <a:rPr lang="en-US" sz="2800" kern="1200" dirty="0" err="1" smtClean="0"/>
                <a:t>ghi</a:t>
              </a:r>
              <a:r>
                <a:rPr lang="en-US" sz="2800" kern="1200" dirty="0" smtClean="0"/>
                <a:t> </a:t>
              </a:r>
              <a:r>
                <a:rPr lang="en-US" sz="2800" kern="1200" dirty="0" err="1" smtClean="0"/>
                <a:t>tên</a:t>
              </a:r>
              <a:r>
                <a:rPr lang="en-US" sz="2800" kern="1200" dirty="0" smtClean="0"/>
                <a:t> </a:t>
              </a:r>
              <a:r>
                <a:rPr lang="en-US" sz="2800" kern="1200" dirty="0" err="1" smtClean="0"/>
                <a:t>vào</a:t>
              </a:r>
              <a:r>
                <a:rPr lang="en-US" sz="2800" kern="1200" dirty="0" smtClean="0"/>
                <a:t> </a:t>
              </a:r>
              <a:r>
                <a:rPr lang="en-US" sz="2800" kern="1200" dirty="0" err="1" smtClean="0"/>
                <a:t>giấy</a:t>
              </a:r>
              <a:r>
                <a:rPr lang="en-US" sz="2800" kern="1200" dirty="0" smtClean="0"/>
                <a:t> </a:t>
              </a:r>
              <a:r>
                <a:rPr lang="en-US" sz="2800" kern="1200" dirty="0" err="1" smtClean="0"/>
                <a:t>khai</a:t>
              </a:r>
              <a:r>
                <a:rPr lang="en-US" sz="2800" kern="1200" dirty="0" smtClean="0"/>
                <a:t> </a:t>
              </a:r>
              <a:r>
                <a:rPr lang="en-US" sz="2800" kern="1200" dirty="0" err="1" smtClean="0"/>
                <a:t>sinh</a:t>
              </a:r>
              <a:r>
                <a:rPr lang="en-US" sz="2800" kern="1200" dirty="0" smtClean="0"/>
                <a:t> </a:t>
              </a:r>
              <a:r>
                <a:rPr lang="en-US" sz="2800" kern="1200" dirty="0" err="1" smtClean="0"/>
                <a:t>và</a:t>
              </a:r>
              <a:r>
                <a:rPr lang="en-US" sz="2800" kern="1200" dirty="0" smtClean="0"/>
                <a:t> </a:t>
              </a:r>
              <a:r>
                <a:rPr lang="en-US" sz="2800" kern="1200" dirty="0" err="1" smtClean="0"/>
                <a:t>mẹ</a:t>
              </a:r>
              <a:r>
                <a:rPr lang="en-US" sz="2800" kern="1200" dirty="0" smtClean="0"/>
                <a:t> </a:t>
              </a:r>
              <a:r>
                <a:rPr lang="en-US" sz="2800" kern="1200" dirty="0" err="1" smtClean="0"/>
                <a:t>đồng</a:t>
              </a:r>
              <a:r>
                <a:rPr lang="en-US" sz="2800" kern="1200" dirty="0" smtClean="0"/>
                <a:t> ý, </a:t>
              </a:r>
              <a:r>
                <a:rPr lang="en-US" sz="2800" kern="1200" dirty="0" err="1" smtClean="0"/>
                <a:t>ghi</a:t>
              </a:r>
              <a:r>
                <a:rPr lang="en-US" sz="2800" kern="1200" dirty="0" smtClean="0"/>
                <a:t> </a:t>
              </a:r>
              <a:r>
                <a:rPr lang="en-US" sz="2800" kern="1200" dirty="0" err="1" smtClean="0"/>
                <a:t>theo</a:t>
              </a:r>
              <a:r>
                <a:rPr lang="en-US" sz="2800" kern="1200" dirty="0" smtClean="0"/>
                <a:t> </a:t>
              </a:r>
              <a:r>
                <a:rPr lang="en-US" sz="2800" kern="1200" dirty="0" err="1" smtClean="0"/>
                <a:t>dân</a:t>
              </a:r>
              <a:r>
                <a:rPr lang="en-US" sz="2800" kern="1200" dirty="0" smtClean="0"/>
                <a:t> </a:t>
              </a:r>
              <a:r>
                <a:rPr lang="en-US" sz="2800" kern="1200" dirty="0" err="1" smtClean="0"/>
                <a:t>tộc</a:t>
              </a:r>
              <a:r>
                <a:rPr lang="en-US" sz="2800" kern="1200" dirty="0" smtClean="0"/>
                <a:t> </a:t>
              </a:r>
              <a:r>
                <a:rPr lang="en-US" sz="2800" kern="1200" dirty="0" err="1" smtClean="0"/>
                <a:t>của</a:t>
              </a:r>
              <a:r>
                <a:rPr lang="en-US" sz="2800" kern="1200" dirty="0" smtClean="0"/>
                <a:t> cha</a:t>
              </a:r>
              <a:endParaRPr lang="en-US" sz="2800" kern="1200" dirty="0"/>
            </a:p>
          </p:txBody>
        </p:sp>
      </p:grpSp>
      <p:grpSp>
        <p:nvGrpSpPr>
          <p:cNvPr id="14" name="Group 13"/>
          <p:cNvGrpSpPr/>
          <p:nvPr/>
        </p:nvGrpSpPr>
        <p:grpSpPr>
          <a:xfrm>
            <a:off x="834583" y="2672078"/>
            <a:ext cx="2951602" cy="1700528"/>
            <a:chOff x="172520" y="2130435"/>
            <a:chExt cx="2951602" cy="1702832"/>
          </a:xfrm>
        </p:grpSpPr>
        <p:sp>
          <p:nvSpPr>
            <p:cNvPr id="15" name="Rounded Rectangle 14"/>
            <p:cNvSpPr/>
            <p:nvPr/>
          </p:nvSpPr>
          <p:spPr>
            <a:xfrm>
              <a:off x="172520" y="2130435"/>
              <a:ext cx="2951602" cy="1702832"/>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338770" y="2324588"/>
              <a:ext cx="2785352" cy="1365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l" defTabSz="1377950" rtl="0">
                <a:lnSpc>
                  <a:spcPct val="90000"/>
                </a:lnSpc>
                <a:spcBef>
                  <a:spcPct val="0"/>
                </a:spcBef>
                <a:spcAft>
                  <a:spcPct val="35000"/>
                </a:spcAft>
              </a:pPr>
              <a:r>
                <a:rPr lang="en-US" sz="3100" b="1" kern="1200" dirty="0" err="1" smtClean="0">
                  <a:solidFill>
                    <a:schemeClr val="tx1"/>
                  </a:solidFill>
                </a:rPr>
                <a:t>Người</a:t>
              </a:r>
              <a:r>
                <a:rPr lang="en-US" sz="3100" b="1" kern="1200" dirty="0" smtClean="0">
                  <a:solidFill>
                    <a:schemeClr val="tx1"/>
                  </a:solidFill>
                </a:rPr>
                <a:t> </a:t>
              </a:r>
              <a:r>
                <a:rPr lang="en-US" sz="3100" b="1" kern="1200" dirty="0" err="1" smtClean="0">
                  <a:solidFill>
                    <a:schemeClr val="tx1"/>
                  </a:solidFill>
                </a:rPr>
                <a:t>nước</a:t>
              </a:r>
              <a:r>
                <a:rPr lang="en-US" sz="3100" b="1" kern="1200" dirty="0" smtClean="0">
                  <a:solidFill>
                    <a:schemeClr val="tx1"/>
                  </a:solidFill>
                </a:rPr>
                <a:t> </a:t>
              </a:r>
              <a:r>
                <a:rPr lang="en-US" sz="3100" b="1" kern="1200" dirty="0" err="1" smtClean="0">
                  <a:solidFill>
                    <a:schemeClr val="tx1"/>
                  </a:solidFill>
                </a:rPr>
                <a:t>ngoài</a:t>
              </a:r>
              <a:r>
                <a:rPr lang="en-US" sz="3100" b="1" kern="1200" dirty="0" smtClean="0">
                  <a:solidFill>
                    <a:schemeClr val="tx1"/>
                  </a:solidFill>
                </a:rPr>
                <a:t> </a:t>
              </a:r>
              <a:r>
                <a:rPr lang="en-US" sz="3100" b="1" kern="1200" dirty="0" err="1" smtClean="0">
                  <a:solidFill>
                    <a:schemeClr val="tx1"/>
                  </a:solidFill>
                </a:rPr>
                <a:t>đã</a:t>
              </a:r>
              <a:r>
                <a:rPr lang="en-US" sz="3100" b="1" kern="1200" dirty="0" smtClean="0">
                  <a:solidFill>
                    <a:schemeClr val="tx1"/>
                  </a:solidFill>
                </a:rPr>
                <a:t> </a:t>
              </a:r>
              <a:r>
                <a:rPr lang="en-US" sz="3100" b="1" kern="1200" dirty="0" err="1" smtClean="0">
                  <a:solidFill>
                    <a:schemeClr val="tx1"/>
                  </a:solidFill>
                </a:rPr>
                <a:t>nhập</a:t>
              </a:r>
              <a:r>
                <a:rPr lang="en-US" sz="3100" b="1" kern="1200" dirty="0" smtClean="0">
                  <a:solidFill>
                    <a:schemeClr val="tx1"/>
                  </a:solidFill>
                </a:rPr>
                <a:t> </a:t>
              </a:r>
              <a:r>
                <a:rPr lang="en-US" sz="3100" b="1" kern="1200" dirty="0" err="1" smtClean="0">
                  <a:solidFill>
                    <a:schemeClr val="tx1"/>
                  </a:solidFill>
                </a:rPr>
                <a:t>quốc</a:t>
              </a:r>
              <a:r>
                <a:rPr lang="en-US" sz="3100" b="1" kern="1200" dirty="0" smtClean="0">
                  <a:solidFill>
                    <a:schemeClr val="tx1"/>
                  </a:solidFill>
                </a:rPr>
                <a:t> </a:t>
              </a:r>
              <a:r>
                <a:rPr lang="en-US" sz="3100" b="1" kern="1200" dirty="0" err="1" smtClean="0">
                  <a:solidFill>
                    <a:schemeClr val="tx1"/>
                  </a:solidFill>
                </a:rPr>
                <a:t>tịch</a:t>
              </a:r>
              <a:r>
                <a:rPr lang="en-US" sz="3100" b="1" kern="1200" dirty="0" smtClean="0">
                  <a:solidFill>
                    <a:schemeClr val="tx1"/>
                  </a:solidFill>
                </a:rPr>
                <a:t> </a:t>
              </a:r>
              <a:r>
                <a:rPr lang="en-US" sz="3100" b="1" kern="1200" dirty="0" err="1" smtClean="0">
                  <a:solidFill>
                    <a:schemeClr val="tx1"/>
                  </a:solidFill>
                </a:rPr>
                <a:t>VN</a:t>
              </a:r>
              <a:endParaRPr lang="en-US" sz="3100" b="1" kern="1200" dirty="0">
                <a:solidFill>
                  <a:schemeClr val="tx1"/>
                </a:solidFill>
              </a:endParaRPr>
            </a:p>
          </p:txBody>
        </p:sp>
      </p:grpSp>
      <p:grpSp>
        <p:nvGrpSpPr>
          <p:cNvPr id="17" name="Group 16"/>
          <p:cNvGrpSpPr/>
          <p:nvPr/>
        </p:nvGrpSpPr>
        <p:grpSpPr>
          <a:xfrm>
            <a:off x="4690457" y="2793083"/>
            <a:ext cx="6359946" cy="1702832"/>
            <a:chOff x="3636247" y="2491815"/>
            <a:chExt cx="6481339" cy="1702832"/>
          </a:xfrm>
        </p:grpSpPr>
        <p:sp>
          <p:nvSpPr>
            <p:cNvPr id="18" name="Right Arrow 17"/>
            <p:cNvSpPr/>
            <p:nvPr/>
          </p:nvSpPr>
          <p:spPr>
            <a:xfrm>
              <a:off x="3636247" y="2491815"/>
              <a:ext cx="6481339" cy="1702832"/>
            </a:xfrm>
            <a:prstGeom prst="rightArrow">
              <a:avLst>
                <a:gd name="adj1" fmla="val 75000"/>
                <a:gd name="adj2" fmla="val 50000"/>
              </a:avLst>
            </a:prstGeom>
            <a:solidFill>
              <a:schemeClr val="accent2">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4"/>
            <p:cNvSpPr/>
            <p:nvPr/>
          </p:nvSpPr>
          <p:spPr>
            <a:xfrm>
              <a:off x="3636247" y="2704669"/>
              <a:ext cx="5842777" cy="12771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endParaRPr lang="en-US" sz="2400" kern="1200" dirty="0"/>
            </a:p>
            <a:p>
              <a:pPr marL="228600" lvl="1" indent="-228600" algn="l" defTabSz="1066800" rtl="0">
                <a:lnSpc>
                  <a:spcPct val="90000"/>
                </a:lnSpc>
                <a:spcBef>
                  <a:spcPct val="0"/>
                </a:spcBef>
                <a:spcAft>
                  <a:spcPct val="15000"/>
                </a:spcAft>
                <a:buChar char="••"/>
              </a:pPr>
              <a:r>
                <a:rPr lang="en-US" sz="2800" kern="1200" dirty="0" smtClean="0"/>
                <a:t>Dân </a:t>
              </a:r>
              <a:r>
                <a:rPr lang="en-US" sz="2800" kern="1200" dirty="0" err="1" smtClean="0"/>
                <a:t>tộc</a:t>
              </a:r>
              <a:r>
                <a:rPr lang="en-US" sz="2800" kern="1200" dirty="0" smtClean="0"/>
                <a:t> = </a:t>
              </a:r>
              <a:r>
                <a:rPr lang="en-US" sz="2800" kern="1200" dirty="0" err="1" smtClean="0"/>
                <a:t>quốc</a:t>
              </a:r>
              <a:r>
                <a:rPr lang="en-US" sz="2800" kern="1200" dirty="0" smtClean="0"/>
                <a:t> </a:t>
              </a:r>
              <a:r>
                <a:rPr lang="en-US" sz="2800" kern="1200" dirty="0" err="1" smtClean="0"/>
                <a:t>tịch</a:t>
              </a:r>
              <a:r>
                <a:rPr lang="en-US" sz="2800" kern="1200" dirty="0" smtClean="0"/>
                <a:t> </a:t>
              </a:r>
              <a:r>
                <a:rPr lang="en-US" sz="2800" kern="1200" dirty="0" err="1" smtClean="0"/>
                <a:t>gốc</a:t>
              </a:r>
              <a:endParaRPr lang="en-US" sz="2800" kern="1200" dirty="0"/>
            </a:p>
          </p:txBody>
        </p:sp>
      </p:grpSp>
      <p:grpSp>
        <p:nvGrpSpPr>
          <p:cNvPr id="20" name="Group 19"/>
          <p:cNvGrpSpPr/>
          <p:nvPr/>
        </p:nvGrpSpPr>
        <p:grpSpPr>
          <a:xfrm>
            <a:off x="834583" y="4660900"/>
            <a:ext cx="2951602" cy="1614936"/>
            <a:chOff x="255645" y="2267279"/>
            <a:chExt cx="2951602" cy="1614936"/>
          </a:xfrm>
        </p:grpSpPr>
        <p:sp>
          <p:nvSpPr>
            <p:cNvPr id="21" name="Rounded Rectangle 20"/>
            <p:cNvSpPr/>
            <p:nvPr/>
          </p:nvSpPr>
          <p:spPr>
            <a:xfrm>
              <a:off x="255645" y="2267279"/>
              <a:ext cx="2951602" cy="1614936"/>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338770" y="2392237"/>
              <a:ext cx="2785352" cy="14545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l" defTabSz="1377950" rtl="0">
                <a:lnSpc>
                  <a:spcPct val="90000"/>
                </a:lnSpc>
                <a:spcBef>
                  <a:spcPct val="0"/>
                </a:spcBef>
                <a:spcAft>
                  <a:spcPct val="35000"/>
                </a:spcAft>
              </a:pPr>
              <a:r>
                <a:rPr lang="en-US" sz="3100" b="1" kern="1200" dirty="0" err="1" smtClean="0">
                  <a:solidFill>
                    <a:schemeClr val="tx1"/>
                  </a:solidFill>
                </a:rPr>
                <a:t>Người</a:t>
              </a:r>
              <a:r>
                <a:rPr lang="en-US" sz="3100" b="1" kern="1200" dirty="0" smtClean="0">
                  <a:solidFill>
                    <a:schemeClr val="tx1"/>
                  </a:solidFill>
                </a:rPr>
                <a:t> </a:t>
              </a:r>
              <a:r>
                <a:rPr lang="en-US" sz="3100" b="1" kern="1200" dirty="0" err="1" smtClean="0">
                  <a:solidFill>
                    <a:schemeClr val="tx1"/>
                  </a:solidFill>
                </a:rPr>
                <a:t>nước</a:t>
              </a:r>
              <a:r>
                <a:rPr lang="en-US" sz="3100" b="1" kern="1200" dirty="0" smtClean="0">
                  <a:solidFill>
                    <a:schemeClr val="tx1"/>
                  </a:solidFill>
                </a:rPr>
                <a:t> </a:t>
              </a:r>
              <a:r>
                <a:rPr lang="en-US" sz="3100" b="1" kern="1200" err="1" smtClean="0">
                  <a:solidFill>
                    <a:schemeClr val="tx1"/>
                  </a:solidFill>
                </a:rPr>
                <a:t>ngoài</a:t>
              </a:r>
              <a:r>
                <a:rPr lang="en-US" sz="3100" b="1" kern="1200" smtClean="0">
                  <a:solidFill>
                    <a:schemeClr val="tx1"/>
                  </a:solidFill>
                </a:rPr>
                <a:t> </a:t>
              </a:r>
              <a:endParaRPr lang="en-US" sz="3100" b="1" kern="1200" dirty="0">
                <a:solidFill>
                  <a:schemeClr val="tx1"/>
                </a:solidFill>
              </a:endParaRPr>
            </a:p>
          </p:txBody>
        </p:sp>
      </p:grpSp>
      <p:grpSp>
        <p:nvGrpSpPr>
          <p:cNvPr id="23" name="Group 22"/>
          <p:cNvGrpSpPr/>
          <p:nvPr/>
        </p:nvGrpSpPr>
        <p:grpSpPr>
          <a:xfrm>
            <a:off x="4569063" y="4785858"/>
            <a:ext cx="6481339" cy="1702832"/>
            <a:chOff x="3636247" y="2491815"/>
            <a:chExt cx="6481339" cy="1702832"/>
          </a:xfrm>
        </p:grpSpPr>
        <p:sp>
          <p:nvSpPr>
            <p:cNvPr id="24" name="Right Arrow 23"/>
            <p:cNvSpPr/>
            <p:nvPr/>
          </p:nvSpPr>
          <p:spPr>
            <a:xfrm>
              <a:off x="3636247" y="2491815"/>
              <a:ext cx="6481339" cy="1702832"/>
            </a:xfrm>
            <a:prstGeom prst="rightArrow">
              <a:avLst>
                <a:gd name="adj1" fmla="val 75000"/>
                <a:gd name="adj2" fmla="val 50000"/>
              </a:avLst>
            </a:prstGeom>
            <a:solidFill>
              <a:schemeClr val="accent2">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ight Arrow 4"/>
            <p:cNvSpPr/>
            <p:nvPr/>
          </p:nvSpPr>
          <p:spPr>
            <a:xfrm>
              <a:off x="3636247" y="2704669"/>
              <a:ext cx="5842777" cy="12771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Char char="••"/>
              </a:pPr>
              <a:endParaRPr lang="en-US" sz="2400" kern="1200" dirty="0"/>
            </a:p>
            <a:p>
              <a:pPr marL="228600" lvl="1" indent="-228600" algn="l" defTabSz="1066800" rtl="0">
                <a:lnSpc>
                  <a:spcPct val="90000"/>
                </a:lnSpc>
                <a:spcBef>
                  <a:spcPct val="0"/>
                </a:spcBef>
                <a:spcAft>
                  <a:spcPct val="15000"/>
                </a:spcAft>
                <a:buChar char="••"/>
              </a:pPr>
              <a:r>
                <a:rPr lang="en-US" sz="2800" kern="1200" dirty="0" smtClean="0"/>
                <a:t>Dân </a:t>
              </a:r>
              <a:r>
                <a:rPr lang="en-US" sz="2800" kern="1200" err="1" smtClean="0"/>
                <a:t>tộc</a:t>
              </a:r>
              <a:r>
                <a:rPr lang="en-US" sz="2800" kern="1200" smtClean="0"/>
                <a:t> = Ghi tên nước và chọn mã “người nước ngoài” </a:t>
              </a:r>
              <a:endParaRPr lang="en-US" sz="2800" kern="1200" dirty="0"/>
            </a:p>
          </p:txBody>
        </p:sp>
      </p:grpSp>
      <p:sp>
        <p:nvSpPr>
          <p:cNvPr id="26" name="Right Arrow 2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0346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THÔNG TIN VỀ THÀNH VIÊN HỘ</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4564" y="2557800"/>
            <a:ext cx="5342873" cy="584775"/>
          </a:xfrm>
          <a:prstGeom prst="rect">
            <a:avLst/>
          </a:prstGeom>
        </p:spPr>
        <p:txBody>
          <a:bodyPr wrap="none">
            <a:spAutoFit/>
          </a:bodyPr>
          <a:lstStyle/>
          <a:p>
            <a:pPr algn="just"/>
            <a:r>
              <a:rPr lang="en-US" sz="3200">
                <a:latin typeface="Calibri" panose="020F0502020204030204" pitchFamily="34" charset="0"/>
              </a:rPr>
              <a:t>C</a:t>
            </a:r>
            <a:r>
              <a:rPr lang="en-US" sz="3200" smtClean="0">
                <a:latin typeface="Calibri" panose="020F0502020204030204" pitchFamily="34" charset="0"/>
              </a:rPr>
              <a:t>họn </a:t>
            </a:r>
            <a:r>
              <a:rPr lang="en-US" sz="3200">
                <a:latin typeface="Calibri" panose="020F0502020204030204" pitchFamily="34" charset="0"/>
              </a:rPr>
              <a:t>mã và tên tôn giáo có sẵn</a:t>
            </a:r>
            <a:endParaRPr lang="en-US" sz="3200" dirty="0">
              <a:latin typeface="Calibri" panose="020F0502020204030204" pitchFamily="34" charset="0"/>
            </a:endParaRPr>
          </a:p>
        </p:txBody>
      </p:sp>
      <p:sp>
        <p:nvSpPr>
          <p:cNvPr id="8" name="Content Placeholder 2">
            <a:extLst>
              <a:ext uri="{FF2B5EF4-FFF2-40B4-BE49-F238E27FC236}">
                <a16:creationId xmlns:a16="http://schemas.microsoft.com/office/drawing/2014/main" xmlns="" id="{2FA4F06A-B527-4A8C-9E25-DB411917AD2D}"/>
              </a:ext>
            </a:extLst>
          </p:cNvPr>
          <p:cNvSpPr txBox="1">
            <a:spLocks/>
          </p:cNvSpPr>
          <p:nvPr/>
        </p:nvSpPr>
        <p:spPr>
          <a:xfrm>
            <a:off x="1246031" y="3451538"/>
            <a:ext cx="9905999" cy="26916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000" b="1" smtClean="0">
                <a:solidFill>
                  <a:schemeClr val="accent6">
                    <a:lumMod val="50000"/>
                  </a:schemeClr>
                </a:solidFill>
                <a:latin typeface="Calibri" panose="020F0502020204030204" pitchFamily="34" charset="0"/>
              </a:rPr>
              <a:t>Lưu ý:</a:t>
            </a:r>
          </a:p>
          <a:p>
            <a:pPr algn="just"/>
            <a:r>
              <a:rPr lang="en-US" sz="3000" smtClean="0">
                <a:latin typeface="Calibri" panose="020F0502020204030204" pitchFamily="34" charset="0"/>
              </a:rPr>
              <a:t>- T</a:t>
            </a:r>
            <a:r>
              <a:rPr lang="vi-VN" sz="3000" smtClean="0">
                <a:latin typeface="Calibri" panose="020F0502020204030204" pitchFamily="34" charset="0"/>
              </a:rPr>
              <a:t>ôn </a:t>
            </a:r>
            <a:r>
              <a:rPr lang="en-US" sz="3000" smtClean="0">
                <a:latin typeface="Calibri" panose="020F0502020204030204" pitchFamily="34" charset="0"/>
              </a:rPr>
              <a:t>giáo </a:t>
            </a:r>
            <a:r>
              <a:rPr lang="vi-VN" sz="3000" smtClean="0">
                <a:latin typeface="Calibri" panose="020F0502020204030204" pitchFamily="34" charset="0"/>
              </a:rPr>
              <a:t>không thuộc “Danh mục tôn giáo Việt Nam”</a:t>
            </a:r>
            <a:r>
              <a:rPr lang="en-US" sz="3000" smtClean="0">
                <a:latin typeface="Calibri" panose="020F0502020204030204" pitchFamily="34" charset="0"/>
              </a:rPr>
              <a:t>: </a:t>
            </a:r>
          </a:p>
          <a:p>
            <a:pPr algn="just"/>
            <a:r>
              <a:rPr lang="en-US" sz="3000" smtClean="0">
                <a:latin typeface="Calibri" panose="020F0502020204030204" pitchFamily="34" charset="0"/>
              </a:rPr>
              <a:t>    = K</a:t>
            </a:r>
            <a:r>
              <a:rPr lang="vi-VN" sz="3000" smtClean="0">
                <a:latin typeface="Calibri" panose="020F0502020204030204" pitchFamily="34" charset="0"/>
              </a:rPr>
              <a:t>hông theo tôn giáo.</a:t>
            </a:r>
            <a:endParaRPr lang="en-US" sz="3000" smtClean="0">
              <a:latin typeface="Calibri" panose="020F0502020204030204" pitchFamily="34" charset="0"/>
            </a:endParaRPr>
          </a:p>
          <a:p>
            <a:pPr algn="just"/>
            <a:r>
              <a:rPr lang="en-US" sz="3000" smtClean="0">
                <a:latin typeface="Calibri" panose="020F0502020204030204" pitchFamily="34" charset="0"/>
              </a:rPr>
              <a:t>- K</a:t>
            </a:r>
            <a:r>
              <a:rPr lang="vi-VN" sz="3000" smtClean="0">
                <a:latin typeface="Calibri" panose="020F0502020204030204" pitchFamily="34" charset="0"/>
              </a:rPr>
              <a:t>hông chắc chắn có theo tôn giáo nào không </a:t>
            </a:r>
            <a:r>
              <a:rPr lang="vi-VN" sz="3000" b="1" smtClean="0">
                <a:latin typeface="Calibri" panose="020F0502020204030204" pitchFamily="34" charset="0"/>
              </a:rPr>
              <a:t>hoặc</a:t>
            </a:r>
            <a:r>
              <a:rPr lang="vi-VN" sz="3000" smtClean="0">
                <a:latin typeface="Calibri" panose="020F0502020204030204" pitchFamily="34" charset="0"/>
              </a:rPr>
              <a:t> trả lời là “Lương”</a:t>
            </a:r>
            <a:r>
              <a:rPr lang="en-US" sz="3000" smtClean="0">
                <a:latin typeface="Calibri" panose="020F0502020204030204" pitchFamily="34" charset="0"/>
              </a:rPr>
              <a:t> = </a:t>
            </a:r>
            <a:r>
              <a:rPr lang="vi-VN" sz="3000" smtClean="0">
                <a:latin typeface="Calibri" panose="020F0502020204030204" pitchFamily="34" charset="0"/>
              </a:rPr>
              <a:t>không theo tôn giáo.</a:t>
            </a:r>
            <a:endParaRPr lang="en-US" sz="30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1246031" y="838711"/>
            <a:ext cx="9905999" cy="1564607"/>
          </a:xfrm>
          <a:prstGeom prst="rect">
            <a:avLst/>
          </a:prstGeom>
        </p:spPr>
      </p:pic>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0754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120463" y="695459"/>
            <a:ext cx="10273446" cy="1468877"/>
          </a:xfrm>
          <a:prstGeom prst="rect">
            <a:avLst/>
          </a:prstGeom>
        </p:spPr>
      </p:pic>
      <p:sp>
        <p:nvSpPr>
          <p:cNvPr id="3" name="Rectangle 2"/>
          <p:cNvSpPr/>
          <p:nvPr/>
        </p:nvSpPr>
        <p:spPr>
          <a:xfrm>
            <a:off x="1120462" y="2594343"/>
            <a:ext cx="10174310" cy="1477328"/>
          </a:xfrm>
          <a:prstGeom prst="rect">
            <a:avLst/>
          </a:prstGeom>
        </p:spPr>
        <p:txBody>
          <a:bodyPr wrap="square">
            <a:spAutoFit/>
          </a:bodyPr>
          <a:lstStyle/>
          <a:p>
            <a:pPr algn="just"/>
            <a:r>
              <a:rPr lang="en-US" sz="3000" spc="-30">
                <a:solidFill>
                  <a:srgbClr val="000000"/>
                </a:solidFill>
                <a:latin typeface="Calibri" panose="020F0502020204030204" pitchFamily="34" charset="0"/>
                <a:ea typeface="Times New Roman" panose="02020603050405020304" pitchFamily="18" charset="0"/>
              </a:rPr>
              <a:t>Nếu ĐTĐT trả lời quốc tịch </a:t>
            </a:r>
            <a:r>
              <a:rPr lang="en-US" sz="3000" spc="-10">
                <a:solidFill>
                  <a:srgbClr val="000000"/>
                </a:solidFill>
                <a:latin typeface="Calibri" panose="020F0502020204030204" pitchFamily="34" charset="0"/>
                <a:ea typeface="Times New Roman" panose="02020603050405020304" pitchFamily="18" charset="0"/>
              </a:rPr>
              <a:t>nước ngoài, chọn mã </a:t>
            </a:r>
            <a:r>
              <a:rPr lang="vi-VN" sz="3000" spc="-10">
                <a:solidFill>
                  <a:srgbClr val="000000"/>
                </a:solidFill>
                <a:latin typeface="Calibri" panose="020F0502020204030204" pitchFamily="34" charset="0"/>
                <a:ea typeface="Times New Roman" panose="02020603050405020304" pitchFamily="18" charset="0"/>
              </a:rPr>
              <a:t>"</a:t>
            </a:r>
            <a:r>
              <a:rPr lang="en-US" sz="3000" spc="-10">
                <a:solidFill>
                  <a:srgbClr val="000000"/>
                </a:solidFill>
                <a:latin typeface="Calibri" panose="020F0502020204030204" pitchFamily="34" charset="0"/>
                <a:ea typeface="Times New Roman" panose="02020603050405020304" pitchFamily="18" charset="0"/>
              </a:rPr>
              <a:t>2</a:t>
            </a:r>
            <a:r>
              <a:rPr lang="vi-VN" sz="3000" spc="-10">
                <a:solidFill>
                  <a:srgbClr val="000000"/>
                </a:solidFill>
                <a:latin typeface="Calibri" panose="020F0502020204030204" pitchFamily="34" charset="0"/>
                <a:ea typeface="Times New Roman" panose="02020603050405020304" pitchFamily="18" charset="0"/>
              </a:rPr>
              <a:t>" </a:t>
            </a:r>
            <a:r>
              <a:rPr lang="en-US" sz="3000" spc="-10">
                <a:solidFill>
                  <a:srgbClr val="000000"/>
                </a:solidFill>
                <a:latin typeface="Calibri" panose="020F0502020204030204" pitchFamily="34" charset="0"/>
                <a:ea typeface="Times New Roman" panose="02020603050405020304" pitchFamily="18" charset="0"/>
              </a:rPr>
              <a:t>đồng thời hỏi quốc tịch của ĐTĐT để chọn tên và mã nước tương ứng, mã nước dựa trên “Danh sách tên và mã nước” tại Phụ lục VI.</a:t>
            </a:r>
            <a:endParaRPr lang="en-US" sz="3000">
              <a:latin typeface="Calibri" panose="020F0502020204030204" pitchFamily="34" charset="0"/>
            </a:endParaRPr>
          </a:p>
        </p:txBody>
      </p:sp>
      <p:sp>
        <p:nvSpPr>
          <p:cNvPr id="4" name="Rectangle 3"/>
          <p:cNvSpPr/>
          <p:nvPr/>
        </p:nvSpPr>
        <p:spPr>
          <a:xfrm>
            <a:off x="1120462" y="4501678"/>
            <a:ext cx="9809807" cy="1477328"/>
          </a:xfrm>
          <a:prstGeom prst="rect">
            <a:avLst/>
          </a:prstGeom>
        </p:spPr>
        <p:txBody>
          <a:bodyPr wrap="square">
            <a:spAutoFit/>
          </a:bodyPr>
          <a:lstStyle/>
          <a:p>
            <a:pPr algn="just"/>
            <a:r>
              <a:rPr lang="en-US" sz="3000">
                <a:solidFill>
                  <a:srgbClr val="000000"/>
                </a:solidFill>
                <a:latin typeface="Calibri" panose="020F0502020204030204" pitchFamily="34" charset="0"/>
                <a:ea typeface="Times New Roman" panose="02020603050405020304" pitchFamily="18" charset="0"/>
              </a:rPr>
              <a:t>Trường hợp ĐTĐT có từ 02 quốc tịch trở lên: ĐTV hỏi ĐTĐT hiện đang sống Việt Nam (hoặc nhập cảnh vào Việt Nam) bằng quốc tịch nào để chọn quốc tịch đó.</a:t>
            </a:r>
            <a:endParaRPr lang="en-US" sz="3000">
              <a:latin typeface="Calibri" panose="020F0502020204030204" pitchFamily="34"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1979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91673" y="721217"/>
            <a:ext cx="10238704" cy="1815921"/>
          </a:xfrm>
          <a:prstGeom prst="rect">
            <a:avLst/>
          </a:prstGeom>
        </p:spPr>
      </p:pic>
      <p:sp>
        <p:nvSpPr>
          <p:cNvPr id="3" name="Rectangle 2"/>
          <p:cNvSpPr/>
          <p:nvPr/>
        </p:nvSpPr>
        <p:spPr>
          <a:xfrm>
            <a:off x="1949351" y="3134097"/>
            <a:ext cx="8765871" cy="1077218"/>
          </a:xfrm>
          <a:prstGeom prst="rect">
            <a:avLst/>
          </a:prstGeom>
        </p:spPr>
        <p:txBody>
          <a:bodyPr wrap="square">
            <a:spAutoFit/>
          </a:bodyPr>
          <a:lstStyle/>
          <a:p>
            <a:pPr algn="just"/>
            <a:r>
              <a:rPr lang="en-US" sz="3200" spc="-10" smtClean="0">
                <a:solidFill>
                  <a:srgbClr val="000000"/>
                </a:solidFill>
                <a:latin typeface="Calibri" panose="020F0502020204030204" pitchFamily="34" charset="0"/>
                <a:ea typeface="Times New Roman" panose="02020603050405020304" pitchFamily="18" charset="0"/>
              </a:rPr>
              <a:t>ĐTV dựa vào </a:t>
            </a:r>
            <a:r>
              <a:rPr lang="en-US" sz="3200" spc="-10">
                <a:solidFill>
                  <a:srgbClr val="000000"/>
                </a:solidFill>
                <a:latin typeface="Calibri" panose="020F0502020204030204" pitchFamily="34" charset="0"/>
                <a:ea typeface="Times New Roman" panose="02020603050405020304" pitchFamily="18" charset="0"/>
              </a:rPr>
              <a:t>“Danh sách tên và mã nước” tại Phụ lục </a:t>
            </a:r>
            <a:r>
              <a:rPr lang="en-US" sz="3200" spc="-10" smtClean="0">
                <a:solidFill>
                  <a:srgbClr val="000000"/>
                </a:solidFill>
                <a:latin typeface="Calibri" panose="020F0502020204030204" pitchFamily="34" charset="0"/>
                <a:ea typeface="Times New Roman" panose="02020603050405020304" pitchFamily="18" charset="0"/>
              </a:rPr>
              <a:t>VI Sổ tay để chọn tên và mã nước</a:t>
            </a:r>
            <a:endParaRPr lang="en-US" sz="3200">
              <a:latin typeface="Calibri" panose="020F0502020204030204" pitchFamily="34"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000441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(thông tin chung</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2FA4F06A-B527-4A8C-9E25-DB411917AD2D}"/>
              </a:ext>
            </a:extLst>
          </p:cNvPr>
          <p:cNvSpPr txBox="1">
            <a:spLocks/>
          </p:cNvSpPr>
          <p:nvPr/>
        </p:nvSpPr>
        <p:spPr>
          <a:xfrm>
            <a:off x="1143001" y="2565407"/>
            <a:ext cx="9905998" cy="18760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3200" smtClean="0">
                <a:latin typeface="Calibri" panose="020F0502020204030204" pitchFamily="34" charset="0"/>
              </a:rPr>
              <a:t>Trường hợp trẻ em đã được gia đình đi đăng ký khai sinh nhưng đang trong thời gian đợi lấy giấy đăng ký khai sinh thì vẫn được tính là đã đăng ký khai sinh.</a:t>
            </a:r>
            <a:endParaRPr lang="en-US" sz="3200"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927279" y="708338"/>
            <a:ext cx="10612191" cy="1330445"/>
          </a:xfrm>
          <a:prstGeom prst="rect">
            <a:avLst/>
          </a:prstGeom>
        </p:spPr>
      </p:pic>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517004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a:t>
            </a:r>
            <a:r>
              <a:rPr lang="en-US" sz="2400" b="1" smtClean="0">
                <a:solidFill>
                  <a:srgbClr val="C00000"/>
                </a:solidFill>
                <a:latin typeface="Bahnschrift" panose="020B0502040204020203" pitchFamily="34" charset="0"/>
              </a:rPr>
              <a:t>(Di cư 1 năm)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70063" y="3722607"/>
            <a:ext cx="9972497" cy="704525"/>
            <a:chOff x="0" y="32403"/>
            <a:chExt cx="9972497" cy="1235520"/>
          </a:xfrm>
        </p:grpSpPr>
        <p:sp>
          <p:nvSpPr>
            <p:cNvPr id="9" name="Rounded Rectangle 8"/>
            <p:cNvSpPr/>
            <p:nvPr/>
          </p:nvSpPr>
          <p:spPr>
            <a:xfrm>
              <a:off x="0" y="32403"/>
              <a:ext cx="9972497" cy="123552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60313" y="92716"/>
              <a:ext cx="9851871" cy="1114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000" kern="1200" dirty="0" err="1" smtClean="0">
                  <a:solidFill>
                    <a:schemeClr val="tx1"/>
                  </a:solidFill>
                  <a:latin typeface="Calibri" panose="020F0502020204030204" pitchFamily="34" charset="0"/>
                </a:rPr>
                <a:t>Cách</a:t>
              </a:r>
              <a:r>
                <a:rPr lang="en-US" sz="3000" kern="1200" dirty="0" smtClean="0">
                  <a:solidFill>
                    <a:schemeClr val="tx1"/>
                  </a:solidFill>
                  <a:latin typeface="Calibri" panose="020F0502020204030204" pitchFamily="34" charset="0"/>
                </a:rPr>
                <a:t> </a:t>
              </a:r>
              <a:r>
                <a:rPr lang="en-US" sz="3000" kern="1200" err="1" smtClean="0">
                  <a:solidFill>
                    <a:schemeClr val="tx1"/>
                  </a:solidFill>
                  <a:latin typeface="Calibri" panose="020F0502020204030204" pitchFamily="34" charset="0"/>
                </a:rPr>
                <a:t>đây</a:t>
              </a:r>
              <a:r>
                <a:rPr lang="en-US" sz="3000" kern="1200" smtClean="0">
                  <a:solidFill>
                    <a:schemeClr val="tx1"/>
                  </a:solidFill>
                  <a:latin typeface="Calibri" panose="020F0502020204030204" pitchFamily="34" charset="0"/>
                </a:rPr>
                <a:t> 1 </a:t>
              </a:r>
              <a:r>
                <a:rPr lang="en-US" sz="3000" kern="1200" dirty="0" err="1" smtClean="0">
                  <a:solidFill>
                    <a:schemeClr val="tx1"/>
                  </a:solidFill>
                  <a:latin typeface="Calibri" panose="020F0502020204030204" pitchFamily="34" charset="0"/>
                </a:rPr>
                <a:t>năm</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đi</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nước</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ngoài</a:t>
              </a:r>
              <a:r>
                <a:rPr lang="en-US" sz="3000" kern="1200" dirty="0" smtClean="0">
                  <a:solidFill>
                    <a:schemeClr val="tx1"/>
                  </a:solidFill>
                  <a:latin typeface="Calibri" panose="020F0502020204030204" pitchFamily="34" charset="0"/>
                </a:rPr>
                <a:t> &amp; </a:t>
              </a:r>
              <a:r>
                <a:rPr lang="en-US" sz="3000" kern="1200" dirty="0" err="1" smtClean="0">
                  <a:solidFill>
                    <a:schemeClr val="tx1"/>
                  </a:solidFill>
                  <a:latin typeface="Calibri" panose="020F0502020204030204" pitchFamily="34" charset="0"/>
                </a:rPr>
                <a:t>quá</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thời</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hạn</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cho</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phép</a:t>
              </a:r>
              <a:r>
                <a:rPr lang="en-US" sz="3000" kern="1200" dirty="0" smtClean="0">
                  <a:solidFill>
                    <a:schemeClr val="tx1"/>
                  </a:solidFill>
                  <a:latin typeface="Calibri" panose="020F0502020204030204" pitchFamily="34" charset="0"/>
                </a:rPr>
                <a:t>/</a:t>
              </a:r>
              <a:r>
                <a:rPr lang="en-US" sz="3000" kern="1200" dirty="0" err="1" smtClean="0">
                  <a:solidFill>
                    <a:schemeClr val="tx1"/>
                  </a:solidFill>
                  <a:latin typeface="Calibri" panose="020F0502020204030204" pitchFamily="34" charset="0"/>
                </a:rPr>
                <a:t>định</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cư</a:t>
              </a:r>
              <a:r>
                <a:rPr lang="en-US" sz="3000" kern="1200" dirty="0" smtClean="0">
                  <a:solidFill>
                    <a:schemeClr val="tx1"/>
                  </a:solidFill>
                  <a:latin typeface="Calibri" panose="020F0502020204030204" pitchFamily="34" charset="0"/>
                </a:rPr>
                <a:t> ở </a:t>
              </a:r>
              <a:r>
                <a:rPr lang="en-US" sz="3000" kern="1200" dirty="0" err="1" smtClean="0">
                  <a:solidFill>
                    <a:schemeClr val="tx1"/>
                  </a:solidFill>
                  <a:latin typeface="Calibri" panose="020F0502020204030204" pitchFamily="34" charset="0"/>
                </a:rPr>
                <a:t>nươc</a:t>
              </a:r>
              <a:r>
                <a:rPr lang="en-US" sz="3000" kern="1200" dirty="0" smtClean="0">
                  <a:solidFill>
                    <a:schemeClr val="tx1"/>
                  </a:solidFill>
                  <a:latin typeface="Calibri" panose="020F0502020204030204" pitchFamily="34" charset="0"/>
                </a:rPr>
                <a:t> </a:t>
              </a:r>
              <a:r>
                <a:rPr lang="en-US" sz="3000" kern="1200" dirty="0" err="1" smtClean="0">
                  <a:solidFill>
                    <a:schemeClr val="tx1"/>
                  </a:solidFill>
                  <a:latin typeface="Calibri" panose="020F0502020204030204" pitchFamily="34" charset="0"/>
                </a:rPr>
                <a:t>ngoài</a:t>
              </a:r>
              <a:endParaRPr lang="en-US" sz="3000" kern="1200" dirty="0">
                <a:solidFill>
                  <a:schemeClr val="tx1"/>
                </a:solidFill>
                <a:latin typeface="Calibri" panose="020F0502020204030204" pitchFamily="34" charset="0"/>
              </a:endParaRPr>
            </a:p>
          </p:txBody>
        </p:sp>
      </p:grpSp>
      <p:sp>
        <p:nvSpPr>
          <p:cNvPr id="2" name="Right Arrow 1"/>
          <p:cNvSpPr/>
          <p:nvPr/>
        </p:nvSpPr>
        <p:spPr>
          <a:xfrm>
            <a:off x="3262848" y="4528254"/>
            <a:ext cx="1860796"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43426" y="4488492"/>
            <a:ext cx="3026535" cy="523220"/>
          </a:xfrm>
          <a:prstGeom prst="rect">
            <a:avLst/>
          </a:prstGeom>
          <a:noFill/>
        </p:spPr>
        <p:txBody>
          <a:bodyPr wrap="square" rtlCol="0">
            <a:spAutoFit/>
          </a:bodyPr>
          <a:lstStyle/>
          <a:p>
            <a:r>
              <a:rPr lang="en-US" sz="2800" smtClean="0"/>
              <a:t>Ở nước ngoài</a:t>
            </a:r>
            <a:endParaRPr lang="en-US" sz="2800"/>
          </a:p>
        </p:txBody>
      </p:sp>
      <p:grpSp>
        <p:nvGrpSpPr>
          <p:cNvPr id="11" name="Group 10"/>
          <p:cNvGrpSpPr/>
          <p:nvPr/>
        </p:nvGrpSpPr>
        <p:grpSpPr>
          <a:xfrm>
            <a:off x="1170063" y="5112834"/>
            <a:ext cx="9972497" cy="814739"/>
            <a:chOff x="-1" y="1858157"/>
            <a:chExt cx="9972497" cy="1666032"/>
          </a:xfrm>
        </p:grpSpPr>
        <p:sp>
          <p:nvSpPr>
            <p:cNvPr id="12" name="Rounded Rectangle 11"/>
            <p:cNvSpPr/>
            <p:nvPr/>
          </p:nvSpPr>
          <p:spPr>
            <a:xfrm>
              <a:off x="-1" y="2288669"/>
              <a:ext cx="9972497" cy="123552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60313" y="1858157"/>
              <a:ext cx="9851871" cy="1114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2800" kern="1200" dirty="0" err="1" smtClean="0">
                  <a:solidFill>
                    <a:schemeClr val="tx1"/>
                  </a:solidFill>
                </a:rPr>
                <a:t>Cách</a:t>
              </a:r>
              <a:r>
                <a:rPr lang="en-US" sz="2800" kern="1200" dirty="0" smtClean="0">
                  <a:solidFill>
                    <a:schemeClr val="tx1"/>
                  </a:solidFill>
                </a:rPr>
                <a:t> </a:t>
              </a:r>
              <a:r>
                <a:rPr lang="en-US" sz="2800" kern="1200" err="1" smtClean="0">
                  <a:solidFill>
                    <a:schemeClr val="tx1"/>
                  </a:solidFill>
                </a:rPr>
                <a:t>đây</a:t>
              </a:r>
              <a:r>
                <a:rPr lang="en-US" sz="2800" kern="1200" smtClean="0">
                  <a:solidFill>
                    <a:schemeClr val="tx1"/>
                  </a:solidFill>
                </a:rPr>
                <a:t> 1 </a:t>
              </a:r>
              <a:r>
                <a:rPr lang="en-US" sz="2800" kern="1200" dirty="0" err="1" smtClean="0">
                  <a:solidFill>
                    <a:schemeClr val="tx1"/>
                  </a:solidFill>
                </a:rPr>
                <a:t>năm</a:t>
              </a:r>
              <a:r>
                <a:rPr lang="en-US" sz="2800" kern="1200" dirty="0" smtClean="0">
                  <a:solidFill>
                    <a:schemeClr val="tx1"/>
                  </a:solidFill>
                </a:rPr>
                <a:t> ở </a:t>
              </a:r>
              <a:r>
                <a:rPr lang="en-US" sz="2800" kern="1200" dirty="0" err="1" smtClean="0">
                  <a:solidFill>
                    <a:schemeClr val="tx1"/>
                  </a:solidFill>
                </a:rPr>
                <a:t>nước</a:t>
              </a:r>
              <a:r>
                <a:rPr lang="en-US" sz="2800" kern="1200" dirty="0" smtClean="0">
                  <a:solidFill>
                    <a:schemeClr val="tx1"/>
                  </a:solidFill>
                </a:rPr>
                <a:t> </a:t>
              </a:r>
              <a:r>
                <a:rPr lang="en-US" sz="2800" kern="1200" dirty="0" err="1" smtClean="0">
                  <a:solidFill>
                    <a:schemeClr val="tx1"/>
                  </a:solidFill>
                </a:rPr>
                <a:t>ngoài</a:t>
              </a:r>
              <a:r>
                <a:rPr lang="en-US" sz="2800" kern="1200" dirty="0" smtClean="0">
                  <a:solidFill>
                    <a:schemeClr val="tx1"/>
                  </a:solidFill>
                </a:rPr>
                <a:t> &amp; </a:t>
              </a:r>
              <a:r>
                <a:rPr lang="en-US" sz="2800" kern="1200" dirty="0" err="1" smtClean="0">
                  <a:solidFill>
                    <a:schemeClr val="tx1"/>
                  </a:solidFill>
                </a:rPr>
                <a:t>trong</a:t>
              </a:r>
              <a:r>
                <a:rPr lang="en-US" sz="2800" kern="1200" dirty="0" smtClean="0">
                  <a:solidFill>
                    <a:schemeClr val="tx1"/>
                  </a:solidFill>
                </a:rPr>
                <a:t> </a:t>
              </a:r>
              <a:r>
                <a:rPr lang="en-US" sz="2800" kern="1200" dirty="0" err="1" smtClean="0">
                  <a:solidFill>
                    <a:schemeClr val="tx1"/>
                  </a:solidFill>
                </a:rPr>
                <a:t>thời</a:t>
              </a:r>
              <a:r>
                <a:rPr lang="en-US" sz="2800" kern="1200" dirty="0" smtClean="0">
                  <a:solidFill>
                    <a:schemeClr val="tx1"/>
                  </a:solidFill>
                </a:rPr>
                <a:t> </a:t>
              </a:r>
              <a:r>
                <a:rPr lang="en-US" sz="2800" kern="1200" dirty="0" err="1" smtClean="0">
                  <a:solidFill>
                    <a:schemeClr val="tx1"/>
                  </a:solidFill>
                </a:rPr>
                <a:t>hạn</a:t>
              </a:r>
              <a:r>
                <a:rPr lang="en-US" sz="2800" kern="1200" dirty="0" smtClean="0">
                  <a:solidFill>
                    <a:schemeClr val="tx1"/>
                  </a:solidFill>
                </a:rPr>
                <a:t> </a:t>
              </a:r>
              <a:r>
                <a:rPr lang="en-US" sz="2800" kern="1200" dirty="0" err="1" smtClean="0">
                  <a:solidFill>
                    <a:schemeClr val="tx1"/>
                  </a:solidFill>
                </a:rPr>
                <a:t>cho</a:t>
              </a:r>
              <a:r>
                <a:rPr lang="en-US" sz="2800" kern="1200" dirty="0" smtClean="0">
                  <a:solidFill>
                    <a:schemeClr val="tx1"/>
                  </a:solidFill>
                </a:rPr>
                <a:t> </a:t>
              </a:r>
              <a:r>
                <a:rPr lang="en-US" sz="2800" kern="1200" dirty="0" err="1" smtClean="0">
                  <a:solidFill>
                    <a:schemeClr val="tx1"/>
                  </a:solidFill>
                </a:rPr>
                <a:t>phép</a:t>
              </a:r>
              <a:endParaRPr lang="en-US" sz="2800" kern="1200" dirty="0">
                <a:solidFill>
                  <a:schemeClr val="tx1"/>
                </a:solidFill>
              </a:endParaRPr>
            </a:p>
          </p:txBody>
        </p:sp>
      </p:grpSp>
      <p:sp>
        <p:nvSpPr>
          <p:cNvPr id="14" name="Right Arrow 13"/>
          <p:cNvSpPr/>
          <p:nvPr/>
        </p:nvSpPr>
        <p:spPr>
          <a:xfrm>
            <a:off x="3260700" y="5882022"/>
            <a:ext cx="1862944"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43426" y="5800716"/>
            <a:ext cx="3669281" cy="523220"/>
          </a:xfrm>
          <a:prstGeom prst="rect">
            <a:avLst/>
          </a:prstGeom>
          <a:noFill/>
        </p:spPr>
        <p:txBody>
          <a:bodyPr wrap="square" rtlCol="0">
            <a:spAutoFit/>
          </a:bodyPr>
          <a:lstStyle/>
          <a:p>
            <a:r>
              <a:rPr lang="en-US" sz="2800" smtClean="0"/>
              <a:t>Cùng xã/phường</a:t>
            </a:r>
            <a:endParaRPr lang="en-US" sz="2800"/>
          </a:p>
        </p:txBody>
      </p:sp>
      <p:pic>
        <p:nvPicPr>
          <p:cNvPr id="17" name="Picture 16"/>
          <p:cNvPicPr>
            <a:picLocks noChangeAspect="1"/>
          </p:cNvPicPr>
          <p:nvPr/>
        </p:nvPicPr>
        <p:blipFill>
          <a:blip r:embed="rId4"/>
          <a:stretch>
            <a:fillRect/>
          </a:stretch>
        </p:blipFill>
        <p:spPr>
          <a:xfrm>
            <a:off x="1230376" y="572677"/>
            <a:ext cx="10141669" cy="3010320"/>
          </a:xfrm>
          <a:prstGeom prst="rect">
            <a:avLst/>
          </a:prstGeom>
        </p:spPr>
      </p:pic>
      <p:sp>
        <p:nvSpPr>
          <p:cNvPr id="16" name="Right Arrow 1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45750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4"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a:t>
            </a:r>
            <a:r>
              <a:rPr lang="en-US" sz="2400" b="1" smtClean="0">
                <a:solidFill>
                  <a:srgbClr val="C00000"/>
                </a:solidFill>
                <a:latin typeface="Bahnschrift" panose="020B0502040204020203" pitchFamily="34" charset="0"/>
              </a:rPr>
              <a:t>(Di cư 1 năm)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1715911" y="1524786"/>
            <a:ext cx="3826933" cy="15352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solidFill>
                  <a:schemeClr val="tx1"/>
                </a:solidFill>
              </a:rPr>
              <a:t>Nơi</a:t>
            </a:r>
            <a:r>
              <a:rPr lang="en-US" sz="2800" b="1" dirty="0">
                <a:solidFill>
                  <a:schemeClr val="tx1"/>
                </a:solidFill>
              </a:rPr>
              <a:t> </a:t>
            </a:r>
            <a:r>
              <a:rPr lang="en-US" sz="2800" b="1" dirty="0" err="1">
                <a:solidFill>
                  <a:schemeClr val="tx1"/>
                </a:solidFill>
              </a:rPr>
              <a:t>TTTT</a:t>
            </a:r>
            <a:r>
              <a:rPr lang="en-US" sz="2800" b="1" dirty="0">
                <a:solidFill>
                  <a:schemeClr val="tx1"/>
                </a:solidFill>
              </a:rPr>
              <a:t> </a:t>
            </a:r>
            <a:r>
              <a:rPr lang="en-US" sz="2800" b="1" err="1">
                <a:solidFill>
                  <a:schemeClr val="tx1"/>
                </a:solidFill>
              </a:rPr>
              <a:t>vào</a:t>
            </a:r>
            <a:r>
              <a:rPr lang="en-US" sz="2800" b="1">
                <a:solidFill>
                  <a:schemeClr val="tx1"/>
                </a:solidFill>
              </a:rPr>
              <a:t> </a:t>
            </a:r>
            <a:r>
              <a:rPr lang="en-US" sz="2800" b="1" smtClean="0">
                <a:solidFill>
                  <a:schemeClr val="tx1"/>
                </a:solidFill>
              </a:rPr>
              <a:t>1/4/2023 </a:t>
            </a:r>
            <a:r>
              <a:rPr lang="en-US" sz="2800" b="1" dirty="0" err="1">
                <a:solidFill>
                  <a:schemeClr val="tx1"/>
                </a:solidFill>
              </a:rPr>
              <a:t>hiện</a:t>
            </a:r>
            <a:r>
              <a:rPr lang="en-US" sz="2800" b="1" dirty="0">
                <a:solidFill>
                  <a:schemeClr val="tx1"/>
                </a:solidFill>
              </a:rPr>
              <a:t> </a:t>
            </a:r>
            <a:r>
              <a:rPr lang="en-US" sz="2800" b="1" dirty="0" err="1">
                <a:solidFill>
                  <a:schemeClr val="tx1"/>
                </a:solidFill>
              </a:rPr>
              <a:t>đã</a:t>
            </a:r>
            <a:r>
              <a:rPr lang="en-US" sz="2800" b="1" dirty="0">
                <a:solidFill>
                  <a:schemeClr val="tx1"/>
                </a:solidFill>
              </a:rPr>
              <a:t> </a:t>
            </a:r>
            <a:r>
              <a:rPr lang="en-US" sz="2800" b="1" dirty="0" err="1">
                <a:solidFill>
                  <a:schemeClr val="tx1"/>
                </a:solidFill>
              </a:rPr>
              <a:t>đổi</a:t>
            </a:r>
            <a:r>
              <a:rPr lang="en-US" sz="2800" b="1" dirty="0">
                <a:solidFill>
                  <a:schemeClr val="tx1"/>
                </a:solidFill>
              </a:rPr>
              <a:t> </a:t>
            </a:r>
            <a:r>
              <a:rPr lang="en-US" sz="2800" b="1" dirty="0" err="1" smtClean="0">
                <a:solidFill>
                  <a:schemeClr val="tx1"/>
                </a:solidFill>
              </a:rPr>
              <a:t>tên</a:t>
            </a:r>
            <a:endParaRPr lang="en-US" sz="2800" dirty="0">
              <a:solidFill>
                <a:schemeClr val="tx1"/>
              </a:solidFill>
            </a:endParaRPr>
          </a:p>
        </p:txBody>
      </p:sp>
      <p:sp>
        <p:nvSpPr>
          <p:cNvPr id="9" name="Right Arrow 8"/>
          <p:cNvSpPr/>
          <p:nvPr/>
        </p:nvSpPr>
        <p:spPr>
          <a:xfrm>
            <a:off x="5757647" y="2050114"/>
            <a:ext cx="1746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19393" y="1524786"/>
            <a:ext cx="2988117" cy="15352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solidFill>
                  <a:schemeClr val="tx1"/>
                </a:solidFill>
              </a:rPr>
              <a:t>Ghi</a:t>
            </a:r>
            <a:r>
              <a:rPr lang="en-US" sz="2800" b="1" dirty="0" smtClean="0">
                <a:solidFill>
                  <a:schemeClr val="tx1"/>
                </a:solidFill>
              </a:rPr>
              <a:t> </a:t>
            </a:r>
            <a:r>
              <a:rPr lang="en-US" sz="2800" b="1" dirty="0" err="1">
                <a:solidFill>
                  <a:schemeClr val="tx1"/>
                </a:solidFill>
              </a:rPr>
              <a:t>tên</a:t>
            </a:r>
            <a:r>
              <a:rPr lang="en-US" sz="2800" b="1" dirty="0">
                <a:solidFill>
                  <a:schemeClr val="tx1"/>
                </a:solidFill>
              </a:rPr>
              <a:t> </a:t>
            </a:r>
            <a:r>
              <a:rPr lang="en-US" sz="2800" b="1" dirty="0" err="1">
                <a:solidFill>
                  <a:schemeClr val="tx1"/>
                </a:solidFill>
              </a:rPr>
              <a:t>đơn</a:t>
            </a:r>
            <a:r>
              <a:rPr lang="en-US" sz="2800" b="1" dirty="0">
                <a:solidFill>
                  <a:schemeClr val="tx1"/>
                </a:solidFill>
              </a:rPr>
              <a:t> </a:t>
            </a:r>
            <a:r>
              <a:rPr lang="en-US" sz="2800" b="1" dirty="0" err="1">
                <a:solidFill>
                  <a:schemeClr val="tx1"/>
                </a:solidFill>
              </a:rPr>
              <a:t>vị</a:t>
            </a:r>
            <a:r>
              <a:rPr lang="en-US" sz="2800" b="1" dirty="0">
                <a:solidFill>
                  <a:schemeClr val="tx1"/>
                </a:solidFill>
              </a:rPr>
              <a:t> </a:t>
            </a:r>
            <a:r>
              <a:rPr lang="en-US" sz="2800" b="1" dirty="0" err="1">
                <a:solidFill>
                  <a:schemeClr val="tx1"/>
                </a:solidFill>
              </a:rPr>
              <a:t>hành</a:t>
            </a:r>
            <a:r>
              <a:rPr lang="en-US" sz="2800" b="1" dirty="0">
                <a:solidFill>
                  <a:schemeClr val="tx1"/>
                </a:solidFill>
              </a:rPr>
              <a:t> </a:t>
            </a:r>
            <a:r>
              <a:rPr lang="en-US" sz="2800" b="1" dirty="0" err="1">
                <a:solidFill>
                  <a:schemeClr val="tx1"/>
                </a:solidFill>
              </a:rPr>
              <a:t>chính</a:t>
            </a:r>
            <a:r>
              <a:rPr lang="en-US" sz="2800" b="1" dirty="0">
                <a:solidFill>
                  <a:schemeClr val="tx1"/>
                </a:solidFill>
              </a:rPr>
              <a:t> </a:t>
            </a:r>
            <a:r>
              <a:rPr lang="en-US" sz="2800" b="1" dirty="0" err="1">
                <a:solidFill>
                  <a:schemeClr val="tx1"/>
                </a:solidFill>
              </a:rPr>
              <a:t>mới</a:t>
            </a:r>
            <a:endParaRPr lang="en-US" sz="2800" b="1" dirty="0">
              <a:solidFill>
                <a:schemeClr val="tx1"/>
              </a:solidFill>
            </a:endParaRPr>
          </a:p>
        </p:txBody>
      </p:sp>
      <p:sp>
        <p:nvSpPr>
          <p:cNvPr id="11" name="Oval 10"/>
          <p:cNvSpPr/>
          <p:nvPr/>
        </p:nvSpPr>
        <p:spPr>
          <a:xfrm>
            <a:off x="1684866" y="3701117"/>
            <a:ext cx="3889022" cy="228755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smtClean="0">
                <a:solidFill>
                  <a:schemeClr val="tx1"/>
                </a:solidFill>
                <a:latin typeface="Arial" panose="020B0604020202020204" pitchFamily="34" charset="0"/>
                <a:cs typeface="Arial" panose="020B0604020202020204" pitchFamily="34" charset="0"/>
              </a:rPr>
              <a:t>K</a:t>
            </a:r>
            <a:r>
              <a:rPr lang="vi-VN" sz="2400" b="1" smtClean="0">
                <a:solidFill>
                  <a:schemeClr val="tx1"/>
                </a:solidFill>
              </a:rPr>
              <a:t>hông </a:t>
            </a:r>
            <a:r>
              <a:rPr lang="vi-VN" sz="2400" b="1" dirty="0">
                <a:solidFill>
                  <a:schemeClr val="tx1"/>
                </a:solidFill>
              </a:rPr>
              <a:t>biết tên mới của đơn vị hành chính </a:t>
            </a:r>
            <a:r>
              <a:rPr lang="en-US" sz="2400" b="1" dirty="0" err="1">
                <a:solidFill>
                  <a:schemeClr val="tx1"/>
                </a:solidFill>
              </a:rPr>
              <a:t>mới</a:t>
            </a:r>
            <a:endParaRPr lang="en-US" sz="2400" dirty="0">
              <a:solidFill>
                <a:schemeClr val="tx1"/>
              </a:solidFill>
            </a:endParaRPr>
          </a:p>
        </p:txBody>
      </p:sp>
      <p:sp>
        <p:nvSpPr>
          <p:cNvPr id="12" name="Right Arrow 11"/>
          <p:cNvSpPr/>
          <p:nvPr/>
        </p:nvSpPr>
        <p:spPr>
          <a:xfrm>
            <a:off x="5757647" y="4602580"/>
            <a:ext cx="1746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719392" y="3701116"/>
            <a:ext cx="2988117" cy="22875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a:solidFill>
                  <a:schemeClr val="tx1"/>
                </a:solidFill>
              </a:rPr>
              <a:t>ĐTV hỏi những người khác trong hộ hoặc tìm nguồn thông tin khác để xác định và ghi thông tin</a:t>
            </a:r>
            <a:endParaRPr lang="en-US" sz="2400" b="1" dirty="0">
              <a:solidFill>
                <a:schemeClr val="tx1"/>
              </a:solidFill>
            </a:endParaRPr>
          </a:p>
        </p:txBody>
      </p:sp>
      <p:sp>
        <p:nvSpPr>
          <p:cNvPr id="14" name="Right Arrow 13"/>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41342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a:t>
            </a:r>
            <a:r>
              <a:rPr lang="en-US" sz="2400" b="1" smtClean="0">
                <a:solidFill>
                  <a:srgbClr val="C00000"/>
                </a:solidFill>
                <a:latin typeface="Bahnschrift" panose="020B0502040204020203" pitchFamily="34" charset="0"/>
              </a:rPr>
              <a:t>(Di cư 1 năm)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159099" y="849203"/>
            <a:ext cx="9981126" cy="1268078"/>
          </a:xfrm>
          <a:prstGeom prst="rect">
            <a:avLst/>
          </a:prstGeom>
        </p:spPr>
      </p:pic>
      <p:sp>
        <p:nvSpPr>
          <p:cNvPr id="3" name="Rectangle 2"/>
          <p:cNvSpPr/>
          <p:nvPr/>
        </p:nvSpPr>
        <p:spPr>
          <a:xfrm>
            <a:off x="1451715" y="2828836"/>
            <a:ext cx="9437426" cy="2062103"/>
          </a:xfrm>
          <a:prstGeom prst="rect">
            <a:avLst/>
          </a:prstGeom>
        </p:spPr>
        <p:txBody>
          <a:bodyPr wrap="square">
            <a:spAutoFit/>
          </a:bodyPr>
          <a:lstStyle/>
          <a:p>
            <a:pPr algn="just"/>
            <a:r>
              <a:rPr lang="nb-NO" sz="3200">
                <a:solidFill>
                  <a:srgbClr val="000000"/>
                </a:solidFill>
                <a:latin typeface="Calibri" panose="020F0502020204030204" pitchFamily="34" charset="0"/>
                <a:ea typeface="Times New Roman" panose="02020603050405020304" pitchFamily="18" charset="0"/>
              </a:rPr>
              <a:t>“Phường”, “thị trấn” hay “xã” phải được xác định tại thời điểm 01/4/2023. Những nơi tại thời điểm 01/4/2023 là xã, nay đã được công nhận là phường hoặc thị trấn thì vẫn được xác định là mã "2" (Xã). </a:t>
            </a:r>
            <a:endParaRPr lang="en-US" sz="3200">
              <a:latin typeface="Calibri" panose="020F0502020204030204" pitchFamily="34"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64111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MỘT SỐ KHÁI 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9070" y="1951633"/>
            <a:ext cx="10437360" cy="3046988"/>
          </a:xfrm>
          <a:prstGeom prst="rect">
            <a:avLst/>
          </a:prstGeom>
        </p:spPr>
        <p:txBody>
          <a:bodyPr wrap="square">
            <a:spAutoFit/>
          </a:bodyPr>
          <a:lstStyle/>
          <a:p>
            <a:pPr algn="just"/>
            <a:r>
              <a:rPr lang="vi-VN" sz="3200" smtClean="0">
                <a:solidFill>
                  <a:srgbClr val="000000"/>
                </a:solidFill>
                <a:latin typeface="Calibri" panose="020F0502020204030204" pitchFamily="34" charset="0"/>
                <a:ea typeface="Times New Roman" panose="02020603050405020304" pitchFamily="18" charset="0"/>
              </a:rPr>
              <a:t>Hộ </a:t>
            </a:r>
            <a:r>
              <a:rPr lang="vi-VN" sz="3200">
                <a:solidFill>
                  <a:srgbClr val="000000"/>
                </a:solidFill>
                <a:latin typeface="Calibri" panose="020F0502020204030204" pitchFamily="34" charset="0"/>
                <a:ea typeface="Times New Roman" panose="02020603050405020304" pitchFamily="18" charset="0"/>
              </a:rPr>
              <a:t>bao gồm một người ăn riêng, ở riêng hoặc một nhóm người ăn chung và ở chung</a:t>
            </a:r>
            <a:r>
              <a:rPr lang="en-US" sz="3200">
                <a:solidFill>
                  <a:srgbClr val="000000"/>
                </a:solidFill>
                <a:latin typeface="Calibri" panose="020F0502020204030204" pitchFamily="34" charset="0"/>
                <a:ea typeface="Times New Roman" panose="02020603050405020304" pitchFamily="18" charset="0"/>
              </a:rPr>
              <a:t> và</a:t>
            </a:r>
            <a:r>
              <a:rPr lang="vi-VN" sz="3200">
                <a:solidFill>
                  <a:srgbClr val="000000"/>
                </a:solidFill>
                <a:latin typeface="Calibri" panose="020F0502020204030204" pitchFamily="34" charset="0"/>
                <a:ea typeface="Times New Roman" panose="02020603050405020304" pitchFamily="18" charset="0"/>
              </a:rPr>
              <a:t> có thể có hay không có quỹ thu chi chung; có hoặc không có mối quan hệ ruột thịt, hôn nhân hay nuôi </a:t>
            </a:r>
            <a:r>
              <a:rPr lang="vi-VN" sz="3200" smtClean="0">
                <a:solidFill>
                  <a:srgbClr val="000000"/>
                </a:solidFill>
                <a:latin typeface="Calibri" panose="020F0502020204030204" pitchFamily="34" charset="0"/>
                <a:ea typeface="Times New Roman" panose="02020603050405020304" pitchFamily="18" charset="0"/>
              </a:rPr>
              <a:t>dưỡng</a:t>
            </a:r>
            <a:r>
              <a:rPr lang="en-US" sz="3200" smtClean="0">
                <a:solidFill>
                  <a:srgbClr val="000000"/>
                </a:solidFill>
                <a:latin typeface="Calibri" panose="020F0502020204030204" pitchFamily="34" charset="0"/>
                <a:ea typeface="Times New Roman" panose="02020603050405020304" pitchFamily="18" charset="0"/>
              </a:rPr>
              <a:t>.</a:t>
            </a:r>
          </a:p>
          <a:p>
            <a:pPr marL="457200" indent="-457200" algn="just">
              <a:buFont typeface="Wingdings" panose="05000000000000000000" pitchFamily="2" charset="2"/>
              <a:buChar char="v"/>
            </a:pPr>
            <a:endParaRPr lang="en-US" sz="3200" smtClean="0">
              <a:solidFill>
                <a:srgbClr val="000000"/>
              </a:solidFill>
              <a:latin typeface="Calibri" panose="020F0502020204030204" pitchFamily="34" charset="0"/>
              <a:ea typeface="Times New Roman" panose="02020603050405020304" pitchFamily="18" charset="0"/>
            </a:endParaRPr>
          </a:p>
          <a:p>
            <a:pPr algn="just"/>
            <a:endParaRPr lang="en-US" sz="3200">
              <a:solidFill>
                <a:srgbClr val="000000"/>
              </a:solidFill>
              <a:latin typeface="Calibri" panose="020F0502020204030204" pitchFamily="34" charset="0"/>
              <a:ea typeface="Times New Roman" panose="02020603050405020304" pitchFamily="18" charset="0"/>
            </a:endParaRPr>
          </a:p>
        </p:txBody>
      </p:sp>
      <p:sp>
        <p:nvSpPr>
          <p:cNvPr id="3" name="TextBox 2"/>
          <p:cNvSpPr txBox="1"/>
          <p:nvPr/>
        </p:nvSpPr>
        <p:spPr>
          <a:xfrm>
            <a:off x="1329070" y="1233377"/>
            <a:ext cx="1307804" cy="584775"/>
          </a:xfrm>
          <a:prstGeom prst="rect">
            <a:avLst/>
          </a:prstGeom>
          <a:noFill/>
        </p:spPr>
        <p:txBody>
          <a:bodyPr wrap="square" rtlCol="0">
            <a:spAutoFit/>
          </a:bodyPr>
          <a:lstStyle/>
          <a:p>
            <a:r>
              <a:rPr lang="en-US" sz="3200" b="1">
                <a:solidFill>
                  <a:srgbClr val="0070C0"/>
                </a:solidFill>
                <a:latin typeface="Calibri" panose="020F0502020204030204" pitchFamily="34" charset="0"/>
                <a:ea typeface="Times New Roman" panose="02020603050405020304" pitchFamily="18" charset="0"/>
              </a:rPr>
              <a:t>1. Hộ</a:t>
            </a: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231987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a:t>
            </a:r>
            <a:r>
              <a:rPr lang="en-US" sz="2400" b="1" smtClean="0">
                <a:solidFill>
                  <a:srgbClr val="C00000"/>
                </a:solidFill>
                <a:latin typeface="Bahnschrift" panose="020B0502040204020203" pitchFamily="34" charset="0"/>
              </a:rPr>
              <a:t>(Di cư 5 năm)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75008" y="733944"/>
            <a:ext cx="9878096" cy="3667637"/>
          </a:xfrm>
          <a:prstGeom prst="rect">
            <a:avLst/>
          </a:prstGeom>
        </p:spPr>
      </p:pic>
      <p:sp>
        <p:nvSpPr>
          <p:cNvPr id="3" name="TextBox 2"/>
          <p:cNvSpPr txBox="1"/>
          <p:nvPr/>
        </p:nvSpPr>
        <p:spPr>
          <a:xfrm>
            <a:off x="1275008" y="4795284"/>
            <a:ext cx="10406130" cy="584775"/>
          </a:xfrm>
          <a:prstGeom prst="rect">
            <a:avLst/>
          </a:prstGeom>
          <a:noFill/>
        </p:spPr>
        <p:txBody>
          <a:bodyPr wrap="square" rtlCol="0">
            <a:spAutoFit/>
          </a:bodyPr>
          <a:lstStyle/>
          <a:p>
            <a:r>
              <a:rPr lang="en-US" sz="3200" smtClean="0"/>
              <a:t>Tương tự câu 11 nhưng thời gian xác định cách đây 5 năm</a:t>
            </a:r>
            <a:endParaRPr lang="en-US" sz="3200"/>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797081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a:t>
            </a:r>
            <a:r>
              <a:rPr lang="en-US" sz="2400" b="1" smtClean="0">
                <a:solidFill>
                  <a:srgbClr val="C00000"/>
                </a:solidFill>
                <a:latin typeface="Bahnschrift" panose="020B0502040204020203" pitchFamily="34" charset="0"/>
              </a:rPr>
              <a:t>(Di cư 5 năm)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78794" y="592522"/>
            <a:ext cx="10399158" cy="2094556"/>
          </a:xfrm>
          <a:prstGeom prst="rect">
            <a:avLst/>
          </a:prstGeom>
        </p:spPr>
      </p:pic>
      <p:sp>
        <p:nvSpPr>
          <p:cNvPr id="3" name="Rectangle 2"/>
          <p:cNvSpPr/>
          <p:nvPr/>
        </p:nvSpPr>
        <p:spPr>
          <a:xfrm>
            <a:off x="875762" y="2795237"/>
            <a:ext cx="10637949" cy="1569660"/>
          </a:xfrm>
          <a:prstGeom prst="rect">
            <a:avLst/>
          </a:prstGeom>
        </p:spPr>
        <p:txBody>
          <a:bodyPr wrap="square">
            <a:spAutoFit/>
          </a:bodyPr>
          <a:lstStyle/>
          <a:p>
            <a:pPr algn="just"/>
            <a:r>
              <a:rPr lang="nb-NO" sz="2400" smtClean="0">
                <a:solidFill>
                  <a:srgbClr val="000000"/>
                </a:solidFill>
                <a:latin typeface="Calibri" panose="020F0502020204030204" pitchFamily="34" charset="0"/>
                <a:ea typeface="Times New Roman" panose="02020603050405020304" pitchFamily="18" charset="0"/>
              </a:rPr>
              <a:t>Trường </a:t>
            </a:r>
            <a:r>
              <a:rPr lang="nb-NO" sz="2400">
                <a:solidFill>
                  <a:srgbClr val="000000"/>
                </a:solidFill>
                <a:latin typeface="Calibri" panose="020F0502020204030204" pitchFamily="34" charset="0"/>
                <a:ea typeface="Times New Roman" panose="02020603050405020304" pitchFamily="18" charset="0"/>
              </a:rPr>
              <a:t>hợp 01 người phải chuyển nơi ở vì lý do bắt đầu công việc mới và cả gia đình đi theo, ĐTV ghi nhận lý do chuyển đến nơi ở hiện tại của người đó là mã </a:t>
            </a:r>
            <a:r>
              <a:rPr lang="nb-NO" sz="2400" smtClean="0">
                <a:solidFill>
                  <a:srgbClr val="000000"/>
                </a:solidFill>
                <a:latin typeface="Calibri" panose="020F0502020204030204" pitchFamily="34" charset="0"/>
                <a:ea typeface="Times New Roman" panose="02020603050405020304" pitchFamily="18" charset="0"/>
              </a:rPr>
              <a:t> </a:t>
            </a:r>
            <a:r>
              <a:rPr lang="nb-NO" sz="2400">
                <a:solidFill>
                  <a:srgbClr val="000000"/>
                </a:solidFill>
                <a:latin typeface="Calibri" panose="020F0502020204030204" pitchFamily="34" charset="0"/>
                <a:ea typeface="Times New Roman" panose="02020603050405020304" pitchFamily="18" charset="0"/>
              </a:rPr>
              <a:t>“Tìm việc/bắt đầu công việc mới”, các thành viên khác trong hộ ghi mã </a:t>
            </a:r>
            <a:r>
              <a:rPr lang="nb-NO" sz="2400" smtClean="0">
                <a:solidFill>
                  <a:srgbClr val="000000"/>
                </a:solidFill>
                <a:latin typeface="Calibri" panose="020F0502020204030204" pitchFamily="34" charset="0"/>
                <a:ea typeface="Times New Roman" panose="02020603050405020304" pitchFamily="18" charset="0"/>
              </a:rPr>
              <a:t> </a:t>
            </a:r>
            <a:r>
              <a:rPr lang="nb-NO" sz="2400">
                <a:solidFill>
                  <a:srgbClr val="000000"/>
                </a:solidFill>
                <a:latin typeface="Calibri" panose="020F0502020204030204" pitchFamily="34" charset="0"/>
                <a:ea typeface="Times New Roman" panose="02020603050405020304" pitchFamily="18" charset="0"/>
              </a:rPr>
              <a:t>“Theo gia </a:t>
            </a:r>
            <a:r>
              <a:rPr lang="nb-NO" sz="2400" smtClean="0">
                <a:solidFill>
                  <a:srgbClr val="000000"/>
                </a:solidFill>
                <a:latin typeface="Calibri" panose="020F0502020204030204" pitchFamily="34" charset="0"/>
                <a:ea typeface="Times New Roman" panose="02020603050405020304" pitchFamily="18" charset="0"/>
              </a:rPr>
              <a:t>đình/Chuyển </a:t>
            </a:r>
            <a:r>
              <a:rPr lang="nb-NO" sz="2400">
                <a:solidFill>
                  <a:srgbClr val="000000"/>
                </a:solidFill>
                <a:latin typeface="Calibri" panose="020F0502020204030204" pitchFamily="34" charset="0"/>
                <a:ea typeface="Times New Roman" panose="02020603050405020304" pitchFamily="18" charset="0"/>
              </a:rPr>
              <a:t>nhà”.</a:t>
            </a:r>
            <a:endParaRPr lang="en-US" sz="2400">
              <a:latin typeface="Calibri" panose="020F0502020204030204" pitchFamily="34" charset="0"/>
            </a:endParaRPr>
          </a:p>
        </p:txBody>
      </p:sp>
      <p:grpSp>
        <p:nvGrpSpPr>
          <p:cNvPr id="8" name="Group 7"/>
          <p:cNvGrpSpPr/>
          <p:nvPr/>
        </p:nvGrpSpPr>
        <p:grpSpPr>
          <a:xfrm>
            <a:off x="3391448" y="4103330"/>
            <a:ext cx="3384543" cy="809889"/>
            <a:chOff x="1538078" y="13680"/>
            <a:chExt cx="3384543" cy="1151832"/>
          </a:xfrm>
        </p:grpSpPr>
        <p:sp>
          <p:nvSpPr>
            <p:cNvPr id="15" name="Oval 14"/>
            <p:cNvSpPr/>
            <p:nvPr/>
          </p:nvSpPr>
          <p:spPr>
            <a:xfrm>
              <a:off x="1538078" y="13680"/>
              <a:ext cx="3384543" cy="115183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txBox="1"/>
            <p:nvPr/>
          </p:nvSpPr>
          <p:spPr>
            <a:xfrm>
              <a:off x="2033733" y="182362"/>
              <a:ext cx="2393233" cy="814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err="1" smtClean="0">
                  <a:latin typeface="Calibri" panose="020F0502020204030204" pitchFamily="34" charset="0"/>
                </a:rPr>
                <a:t>Chuyển</a:t>
              </a:r>
              <a:r>
                <a:rPr lang="en-US" sz="2400" kern="1200" dirty="0" smtClean="0">
                  <a:latin typeface="Calibri" panose="020F0502020204030204" pitchFamily="34" charset="0"/>
                </a:rPr>
                <a:t> </a:t>
              </a:r>
              <a:r>
                <a:rPr lang="en-US" sz="2400" kern="1200" dirty="0" err="1" smtClean="0">
                  <a:latin typeface="Calibri" panose="020F0502020204030204" pitchFamily="34" charset="0"/>
                </a:rPr>
                <a:t>cả</a:t>
              </a:r>
              <a:r>
                <a:rPr lang="en-US" sz="2400" kern="1200" dirty="0" smtClean="0">
                  <a:latin typeface="Calibri" panose="020F0502020204030204" pitchFamily="34" charset="0"/>
                </a:rPr>
                <a:t> </a:t>
              </a:r>
              <a:r>
                <a:rPr lang="en-US" sz="2400" kern="1200" dirty="0" err="1" smtClean="0">
                  <a:latin typeface="Calibri" panose="020F0502020204030204" pitchFamily="34" charset="0"/>
                </a:rPr>
                <a:t>hộ</a:t>
              </a:r>
              <a:endParaRPr lang="en-US" sz="2400" kern="1200" dirty="0">
                <a:latin typeface="Calibri" panose="020F0502020204030204" pitchFamily="34" charset="0"/>
              </a:endParaRPr>
            </a:p>
          </p:txBody>
        </p:sp>
      </p:grpSp>
      <p:grpSp>
        <p:nvGrpSpPr>
          <p:cNvPr id="9" name="Group 8"/>
          <p:cNvGrpSpPr/>
          <p:nvPr/>
        </p:nvGrpSpPr>
        <p:grpSpPr>
          <a:xfrm>
            <a:off x="3360941" y="5031825"/>
            <a:ext cx="3384543" cy="1480306"/>
            <a:chOff x="2442862" y="1689438"/>
            <a:chExt cx="2513216" cy="1622754"/>
          </a:xfrm>
        </p:grpSpPr>
        <p:sp>
          <p:nvSpPr>
            <p:cNvPr id="13" name="Oval 12"/>
            <p:cNvSpPr/>
            <p:nvPr/>
          </p:nvSpPr>
          <p:spPr>
            <a:xfrm>
              <a:off x="2442863" y="1689438"/>
              <a:ext cx="2513215" cy="16227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6"/>
            <p:cNvSpPr txBox="1"/>
            <p:nvPr/>
          </p:nvSpPr>
          <p:spPr>
            <a:xfrm>
              <a:off x="2442862" y="1948047"/>
              <a:ext cx="2513216" cy="1364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400" kern="1200" dirty="0" err="1" smtClean="0">
                  <a:latin typeface="Calibri" panose="020F0502020204030204" pitchFamily="34" charset="0"/>
                </a:rPr>
                <a:t>Công</a:t>
              </a:r>
              <a:r>
                <a:rPr lang="en-US" sz="2400" kern="1200" dirty="0" smtClean="0">
                  <a:latin typeface="Calibri" panose="020F0502020204030204" pitchFamily="34" charset="0"/>
                </a:rPr>
                <a:t> </a:t>
              </a:r>
              <a:r>
                <a:rPr lang="en-US" sz="2400" kern="1200" dirty="0" err="1" smtClean="0">
                  <a:latin typeface="Calibri" panose="020F0502020204030204" pitchFamily="34" charset="0"/>
                </a:rPr>
                <a:t>tác</a:t>
              </a:r>
              <a:r>
                <a:rPr lang="en-US" sz="2400" kern="1200" dirty="0" smtClean="0">
                  <a:latin typeface="Calibri" panose="020F0502020204030204" pitchFamily="34" charset="0"/>
                </a:rPr>
                <a:t> </a:t>
              </a:r>
              <a:r>
                <a:rPr lang="en-US" sz="2400" kern="1200" dirty="0" err="1" smtClean="0">
                  <a:latin typeface="Calibri" panose="020F0502020204030204" pitchFamily="34" charset="0"/>
                </a:rPr>
                <a:t>xa</a:t>
              </a:r>
              <a:r>
                <a:rPr lang="en-US" sz="2400" kern="1200" dirty="0" smtClean="0">
                  <a:latin typeface="Calibri" panose="020F0502020204030204" pitchFamily="34" charset="0"/>
                </a:rPr>
                <a:t> </a:t>
              </a:r>
              <a:r>
                <a:rPr lang="en-US" sz="2400" kern="1200" dirty="0" err="1" smtClean="0">
                  <a:latin typeface="Calibri" panose="020F0502020204030204" pitchFamily="34" charset="0"/>
                </a:rPr>
                <a:t>gia</a:t>
              </a:r>
              <a:r>
                <a:rPr lang="en-US" sz="2400" kern="1200" dirty="0" smtClean="0">
                  <a:latin typeface="Calibri" panose="020F0502020204030204" pitchFamily="34" charset="0"/>
                </a:rPr>
                <a:t> </a:t>
              </a:r>
              <a:r>
                <a:rPr lang="en-US" sz="2400" kern="1200" dirty="0" err="1" smtClean="0">
                  <a:latin typeface="Calibri" panose="020F0502020204030204" pitchFamily="34" charset="0"/>
                </a:rPr>
                <a:t>đình</a:t>
              </a:r>
              <a:r>
                <a:rPr lang="en-US" sz="2400" kern="1200" dirty="0" smtClean="0">
                  <a:latin typeface="Calibri" panose="020F0502020204030204" pitchFamily="34" charset="0"/>
                </a:rPr>
                <a:t>, </a:t>
              </a:r>
              <a:r>
                <a:rPr lang="en-US" sz="2400" kern="1200" dirty="0" err="1" smtClean="0">
                  <a:latin typeface="Calibri" panose="020F0502020204030204" pitchFamily="34" charset="0"/>
                </a:rPr>
                <a:t>về</a:t>
              </a:r>
              <a:r>
                <a:rPr lang="en-US" sz="2400" kern="1200" dirty="0" smtClean="0">
                  <a:latin typeface="Calibri" panose="020F0502020204030204" pitchFamily="34" charset="0"/>
                </a:rPr>
                <a:t> </a:t>
              </a:r>
              <a:r>
                <a:rPr lang="en-US" sz="2400" kern="1200" dirty="0" err="1" smtClean="0">
                  <a:latin typeface="Calibri" panose="020F0502020204030204" pitchFamily="34" charset="0"/>
                </a:rPr>
                <a:t>hưu</a:t>
              </a:r>
              <a:r>
                <a:rPr lang="en-US" sz="2400" kern="1200" dirty="0" smtClean="0">
                  <a:latin typeface="Calibri" panose="020F0502020204030204" pitchFamily="34" charset="0"/>
                </a:rPr>
                <a:t> </a:t>
              </a:r>
              <a:r>
                <a:rPr lang="en-US" sz="2400" kern="1200" dirty="0" err="1" smtClean="0">
                  <a:latin typeface="Calibri" panose="020F0502020204030204" pitchFamily="34" charset="0"/>
                </a:rPr>
                <a:t>chuyển</a:t>
              </a:r>
              <a:r>
                <a:rPr lang="en-US" sz="2400" kern="1200" dirty="0" smtClean="0">
                  <a:latin typeface="Calibri" panose="020F0502020204030204" pitchFamily="34" charset="0"/>
                </a:rPr>
                <a:t> </a:t>
              </a:r>
              <a:r>
                <a:rPr lang="en-US" sz="2400" kern="1200" dirty="0" err="1" smtClean="0">
                  <a:latin typeface="Calibri" panose="020F0502020204030204" pitchFamily="34" charset="0"/>
                </a:rPr>
                <a:t>về</a:t>
              </a:r>
              <a:r>
                <a:rPr lang="en-US" sz="2400" kern="1200" dirty="0" smtClean="0">
                  <a:latin typeface="Calibri" panose="020F0502020204030204" pitchFamily="34" charset="0"/>
                </a:rPr>
                <a:t> </a:t>
              </a:r>
              <a:r>
                <a:rPr lang="en-US" sz="2400" kern="1200" dirty="0" err="1" smtClean="0">
                  <a:latin typeface="Calibri" panose="020F0502020204030204" pitchFamily="34" charset="0"/>
                </a:rPr>
                <a:t>sống</a:t>
              </a:r>
              <a:r>
                <a:rPr lang="en-US" sz="2400" kern="1200" dirty="0" smtClean="0">
                  <a:latin typeface="Calibri" panose="020F0502020204030204" pitchFamily="34" charset="0"/>
                </a:rPr>
                <a:t> </a:t>
              </a:r>
              <a:r>
                <a:rPr lang="en-US" sz="2400" kern="1200" dirty="0" err="1" smtClean="0">
                  <a:latin typeface="Calibri" panose="020F0502020204030204" pitchFamily="34" charset="0"/>
                </a:rPr>
                <a:t>cùng</a:t>
              </a:r>
              <a:r>
                <a:rPr lang="en-US" sz="2400" kern="1200" dirty="0" smtClean="0">
                  <a:latin typeface="Calibri" panose="020F0502020204030204" pitchFamily="34" charset="0"/>
                </a:rPr>
                <a:t> </a:t>
              </a:r>
              <a:r>
                <a:rPr lang="en-US" sz="2400" kern="1200" dirty="0" err="1" smtClean="0">
                  <a:latin typeface="Calibri" panose="020F0502020204030204" pitchFamily="34" charset="0"/>
                </a:rPr>
                <a:t>hộ</a:t>
              </a:r>
              <a:r>
                <a:rPr lang="en-US" sz="2400" kern="1200" dirty="0" smtClean="0">
                  <a:latin typeface="Calibri" panose="020F0502020204030204" pitchFamily="34" charset="0"/>
                </a:rPr>
                <a:t> </a:t>
              </a:r>
              <a:endParaRPr lang="en-US" sz="2400" kern="1200" dirty="0">
                <a:latin typeface="Calibri" panose="020F0502020204030204" pitchFamily="34" charset="0"/>
              </a:endParaRPr>
            </a:p>
          </p:txBody>
        </p:sp>
      </p:grpSp>
      <p:grpSp>
        <p:nvGrpSpPr>
          <p:cNvPr id="10" name="Group 9"/>
          <p:cNvGrpSpPr/>
          <p:nvPr/>
        </p:nvGrpSpPr>
        <p:grpSpPr>
          <a:xfrm>
            <a:off x="8586975" y="4537936"/>
            <a:ext cx="2790977" cy="1036417"/>
            <a:chOff x="5415168" y="1158191"/>
            <a:chExt cx="2790977" cy="1036417"/>
          </a:xfrm>
        </p:grpSpPr>
        <p:sp>
          <p:nvSpPr>
            <p:cNvPr id="11" name="Oval 10"/>
            <p:cNvSpPr/>
            <p:nvPr/>
          </p:nvSpPr>
          <p:spPr>
            <a:xfrm>
              <a:off x="5415168" y="1158191"/>
              <a:ext cx="2790977" cy="103641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8"/>
            <p:cNvSpPr txBox="1"/>
            <p:nvPr/>
          </p:nvSpPr>
          <p:spPr>
            <a:xfrm>
              <a:off x="5823897" y="1309971"/>
              <a:ext cx="1973519" cy="732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400" kern="1200" dirty="0" smtClean="0">
                  <a:latin typeface="Calibri" panose="020F0502020204030204" pitchFamily="34" charset="0"/>
                </a:rPr>
                <a:t>Theo </a:t>
              </a:r>
              <a:r>
                <a:rPr lang="en-US" sz="2400" kern="1200" err="1" smtClean="0">
                  <a:latin typeface="Calibri" panose="020F0502020204030204" pitchFamily="34" charset="0"/>
                </a:rPr>
                <a:t>gia</a:t>
              </a:r>
              <a:r>
                <a:rPr lang="en-US" sz="2400" kern="1200" smtClean="0">
                  <a:latin typeface="Calibri" panose="020F0502020204030204" pitchFamily="34" charset="0"/>
                </a:rPr>
                <a:t> đình</a:t>
              </a:r>
              <a:r>
                <a:rPr lang="en-US" sz="2400" dirty="0">
                  <a:latin typeface="Calibri" panose="020F0502020204030204" pitchFamily="34" charset="0"/>
                </a:rPr>
                <a:t>/</a:t>
              </a:r>
              <a:r>
                <a:rPr lang="en-US" sz="2400" kern="1200" smtClean="0">
                  <a:latin typeface="Calibri" panose="020F0502020204030204" pitchFamily="34" charset="0"/>
                </a:rPr>
                <a:t> </a:t>
              </a:r>
              <a:r>
                <a:rPr lang="en-US" sz="2400" kern="1200" dirty="0" err="1" smtClean="0">
                  <a:latin typeface="Calibri" panose="020F0502020204030204" pitchFamily="34" charset="0"/>
                </a:rPr>
                <a:t>chuyển</a:t>
              </a:r>
              <a:r>
                <a:rPr lang="en-US" sz="2400" kern="1200" dirty="0" smtClean="0">
                  <a:latin typeface="Calibri" panose="020F0502020204030204" pitchFamily="34" charset="0"/>
                </a:rPr>
                <a:t> </a:t>
              </a:r>
              <a:r>
                <a:rPr lang="en-US" sz="2400" kern="1200" dirty="0" err="1" smtClean="0">
                  <a:latin typeface="Calibri" panose="020F0502020204030204" pitchFamily="34" charset="0"/>
                </a:rPr>
                <a:t>nhà</a:t>
              </a:r>
              <a:endParaRPr lang="en-US" sz="2400" kern="1200" dirty="0">
                <a:latin typeface="Calibri" panose="020F0502020204030204" pitchFamily="34" charset="0"/>
              </a:endParaRPr>
            </a:p>
          </p:txBody>
        </p:sp>
      </p:grpSp>
      <p:sp>
        <p:nvSpPr>
          <p:cNvPr id="17" name="Plus 16"/>
          <p:cNvSpPr/>
          <p:nvPr/>
        </p:nvSpPr>
        <p:spPr>
          <a:xfrm>
            <a:off x="4979431" y="4887033"/>
            <a:ext cx="208575" cy="1691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597922" y="4891808"/>
            <a:ext cx="1766051" cy="270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5699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252" y="2502589"/>
            <a:ext cx="9379789" cy="947977"/>
          </a:xfrm>
        </p:spPr>
        <p:txBody>
          <a:bodyPr/>
          <a:lstStyle/>
          <a:p>
            <a:r>
              <a:rPr lang="en-US" b="1" smtClean="0">
                <a:solidFill>
                  <a:srgbClr val="0070C0"/>
                </a:solidFill>
                <a:latin typeface="Times New Roman" panose="02020603050405020304" pitchFamily="18" charset="0"/>
                <a:cs typeface="Times New Roman" panose="02020603050405020304" pitchFamily="18" charset="0"/>
              </a:rPr>
              <a:t>TRÂN TRỌNG CẢM ƠN !</a:t>
            </a:r>
            <a:endParaRPr lang="en-US" b="1">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ĐIỀU TRA DÂN SỐ VÀ NHÀ Ở GIỮA KỲ NĂM 2024</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220600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a:t>
            </a:r>
            <a:r>
              <a:rPr lang="en-US" sz="2400" b="1" smtClean="0">
                <a:solidFill>
                  <a:srgbClr val="C00000"/>
                </a:solidFill>
                <a:latin typeface="Bahnschrift" panose="020B0502040204020203" pitchFamily="34" charset="0"/>
              </a:rPr>
              <a:t>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017431" y="499731"/>
            <a:ext cx="10818011" cy="60073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14000"/>
              </a:lnSpc>
              <a:spcAft>
                <a:spcPts val="600"/>
              </a:spcAft>
            </a:pPr>
            <a:r>
              <a:rPr lang="en-US" sz="2800" b="1" u="sng" smtClean="0">
                <a:latin typeface="Calibri" panose="020F0502020204030204" pitchFamily="34" charset="0"/>
                <a:cs typeface="Times New Roman" panose="02020603050405020304" pitchFamily="18" charset="0"/>
              </a:rPr>
              <a:t>Lưu ý:</a:t>
            </a:r>
          </a:p>
          <a:p>
            <a:pPr algn="just"/>
            <a:r>
              <a:rPr lang="en-US" sz="2500" smtClean="0">
                <a:latin typeface="Calibri" panose="020F0502020204030204" pitchFamily="34" charset="0"/>
                <a:cs typeface="Times New Roman" panose="02020603050405020304" pitchFamily="18" charset="0"/>
              </a:rPr>
              <a:t>(1) </a:t>
            </a:r>
            <a:r>
              <a:rPr lang="vi-VN" sz="2500" smtClean="0">
                <a:latin typeface="Calibri" panose="020F0502020204030204" pitchFamily="34" charset="0"/>
                <a:cs typeface="Times New Roman" panose="02020603050405020304" pitchFamily="18" charset="0"/>
              </a:rPr>
              <a:t>Một </a:t>
            </a:r>
            <a:r>
              <a:rPr lang="vi-VN" sz="2500">
                <a:latin typeface="Calibri" panose="020F0502020204030204" pitchFamily="34" charset="0"/>
                <a:cs typeface="Times New Roman" panose="02020603050405020304" pitchFamily="18" charset="0"/>
              </a:rPr>
              <a:t>người tuy ở chung trong ngôi nhà/căn hộ/nơi ở với 01 hộ nhưng lại nấu ăn riêng hoặc ăn ở nơi khác thì không được coi là thành viên hộ, mà phải tách ra thành 01 hộ riêng. </a:t>
            </a:r>
            <a:endParaRPr lang="en-US" sz="2500">
              <a:latin typeface="Calibri" panose="020F0502020204030204" pitchFamily="34" charset="0"/>
              <a:cs typeface="Times New Roman" panose="02020603050405020304" pitchFamily="18" charset="0"/>
            </a:endParaRPr>
          </a:p>
          <a:p>
            <a:pPr algn="just"/>
            <a:r>
              <a:rPr lang="en-US" sz="2500" smtClean="0">
                <a:latin typeface="Calibri" panose="020F0502020204030204" pitchFamily="34" charset="0"/>
                <a:cs typeface="Times New Roman" panose="02020603050405020304" pitchFamily="18" charset="0"/>
              </a:rPr>
              <a:t>(2)</a:t>
            </a:r>
            <a:r>
              <a:rPr lang="vi-VN" sz="2500" smtClean="0">
                <a:latin typeface="Calibri" panose="020F0502020204030204" pitchFamily="34" charset="0"/>
                <a:cs typeface="Times New Roman" panose="02020603050405020304" pitchFamily="18" charset="0"/>
              </a:rPr>
              <a:t> </a:t>
            </a:r>
            <a:r>
              <a:rPr lang="vi-VN" sz="2500">
                <a:latin typeface="Calibri" panose="020F0502020204030204" pitchFamily="34" charset="0"/>
                <a:cs typeface="Times New Roman" panose="02020603050405020304" pitchFamily="18" charset="0"/>
              </a:rPr>
              <a:t>Đối với những người ở chung trong 01 phòng trọ nhưng ăn riêng thì quy ước mỗi phòng trọ là 01 hộ. </a:t>
            </a:r>
            <a:r>
              <a:rPr lang="vi-VN" sz="2500" b="1" i="1">
                <a:latin typeface="Calibri" panose="020F0502020204030204" pitchFamily="34" charset="0"/>
                <a:cs typeface="Times New Roman" panose="02020603050405020304" pitchFamily="18" charset="0"/>
              </a:rPr>
              <a:t>Ví dụ: Có 03 công nhân ở chung phòng trọ nhưng ăn riêng thì vẫn tính họ là 01 hộ. </a:t>
            </a:r>
            <a:endParaRPr lang="en-US" sz="2500" b="1" i="1">
              <a:latin typeface="Calibri" panose="020F0502020204030204" pitchFamily="34" charset="0"/>
              <a:cs typeface="Times New Roman" panose="02020603050405020304" pitchFamily="18" charset="0"/>
            </a:endParaRPr>
          </a:p>
          <a:p>
            <a:pPr algn="just"/>
            <a:r>
              <a:rPr lang="en-US" sz="2500" smtClean="0">
                <a:latin typeface="Calibri" panose="020F0502020204030204" pitchFamily="34" charset="0"/>
                <a:cs typeface="Times New Roman" panose="02020603050405020304" pitchFamily="18" charset="0"/>
              </a:rPr>
              <a:t>(3)</a:t>
            </a:r>
            <a:r>
              <a:rPr lang="vi-VN" sz="2500" smtClean="0">
                <a:latin typeface="Calibri" panose="020F0502020204030204" pitchFamily="34" charset="0"/>
                <a:cs typeface="Times New Roman" panose="02020603050405020304" pitchFamily="18" charset="0"/>
              </a:rPr>
              <a:t> </a:t>
            </a:r>
            <a:r>
              <a:rPr lang="vi-VN" sz="2500">
                <a:latin typeface="Calibri" panose="020F0502020204030204" pitchFamily="34" charset="0"/>
                <a:cs typeface="Times New Roman" panose="02020603050405020304" pitchFamily="18" charset="0"/>
              </a:rPr>
              <a:t>Một nhóm người tuy ăn chung nhưng lại ngủ riêng ở các ngôi nhà/căn hộ/nơi ở khác nhau, thì nhóm này tạo thành các hộ khác </a:t>
            </a:r>
            <a:r>
              <a:rPr lang="vi-VN" sz="2500" smtClean="0">
                <a:latin typeface="Calibri" panose="020F0502020204030204" pitchFamily="34" charset="0"/>
                <a:cs typeface="Times New Roman" panose="02020603050405020304" pitchFamily="18" charset="0"/>
              </a:rPr>
              <a:t>nhau. </a:t>
            </a:r>
            <a:r>
              <a:rPr lang="vi-VN" sz="2500" b="1" i="1">
                <a:latin typeface="Calibri" panose="020F0502020204030204" pitchFamily="34" charset="0"/>
                <a:cs typeface="Times New Roman" panose="02020603050405020304" pitchFamily="18" charset="0"/>
              </a:rPr>
              <a:t>Ví dụ: Một nhóm gồm 02 người góp tiền nấu cơm ăn chung vào buổi trưa hoặc buổi chiều tối nhưng đến tối ai về nhà người đó ngủ thì tính là 02 hộ khác nhau. </a:t>
            </a:r>
            <a:endParaRPr lang="en-US" sz="2500" b="1" i="1">
              <a:latin typeface="Calibri" panose="020F0502020204030204" pitchFamily="34" charset="0"/>
              <a:cs typeface="Times New Roman" panose="02020603050405020304" pitchFamily="18" charset="0"/>
            </a:endParaRPr>
          </a:p>
          <a:p>
            <a:pPr algn="just"/>
            <a:r>
              <a:rPr lang="en-US" sz="2500" smtClean="0">
                <a:latin typeface="Calibri" panose="020F0502020204030204" pitchFamily="34" charset="0"/>
                <a:cs typeface="Times New Roman" panose="02020603050405020304" pitchFamily="18" charset="0"/>
              </a:rPr>
              <a:t>(4) </a:t>
            </a:r>
            <a:r>
              <a:rPr lang="vi-VN" sz="2500" smtClean="0">
                <a:latin typeface="Calibri" panose="020F0502020204030204" pitchFamily="34" charset="0"/>
                <a:cs typeface="Times New Roman" panose="02020603050405020304" pitchFamily="18" charset="0"/>
              </a:rPr>
              <a:t>Trường </a:t>
            </a:r>
            <a:r>
              <a:rPr lang="vi-VN" sz="2500">
                <a:latin typeface="Calibri" panose="020F0502020204030204" pitchFamily="34" charset="0"/>
                <a:cs typeface="Times New Roman" panose="02020603050405020304" pitchFamily="18" charset="0"/>
              </a:rPr>
              <a:t>hợp đặc biệt, khi các trẻ em (hoặc người già) đang phụ thuộc kinh tế vào bố, mẹ (hoặc con) nhưng lại ngủ ở (các) ngôi nhà/căn hộ/nơi ở gần đó (hộ có nhiều nơi ở) thì quy ước coi số trẻ em (hoặc người già) này là thành viên hộ của bố, mẹ (hoặc con) và được điều tra chung vào 01 hộ.</a:t>
            </a:r>
            <a:endParaRPr lang="en-US" sz="2500">
              <a:latin typeface="Calibri" panose="020F0502020204030204" pitchFamily="34" charset="0"/>
              <a:cs typeface="Times New Roman" panose="02020603050405020304" pitchFamily="18" charset="0"/>
            </a:endParaRPr>
          </a:p>
        </p:txBody>
      </p:sp>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42399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NIỆM</a:t>
            </a: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65273" y="1598784"/>
            <a:ext cx="9877648" cy="5386090"/>
          </a:xfrm>
          <a:prstGeom prst="rect">
            <a:avLst/>
          </a:prstGeom>
        </p:spPr>
        <p:txBody>
          <a:bodyPr wrap="square">
            <a:spAutoFit/>
          </a:bodyPr>
          <a:lstStyle/>
          <a:p>
            <a:pPr algn="just"/>
            <a:r>
              <a:rPr lang="en-US" sz="3000" smtClean="0">
                <a:latin typeface="Calibri" panose="020F0502020204030204" pitchFamily="34" charset="0"/>
              </a:rPr>
              <a:t>	Nhân </a:t>
            </a:r>
            <a:r>
              <a:rPr lang="en-US" sz="3000">
                <a:latin typeface="Calibri" panose="020F0502020204030204" pitchFamily="34" charset="0"/>
              </a:rPr>
              <a:t>khẩu thực tế thường trú tại hộ </a:t>
            </a:r>
            <a:r>
              <a:rPr lang="en-US" sz="3000" smtClean="0">
                <a:latin typeface="Calibri" panose="020F0502020204030204" pitchFamily="34" charset="0"/>
              </a:rPr>
              <a:t>(</a:t>
            </a:r>
            <a:r>
              <a:rPr lang="vi-VN" sz="3000" smtClean="0">
                <a:solidFill>
                  <a:srgbClr val="000000"/>
                </a:solidFill>
                <a:latin typeface="Calibri" panose="020F0502020204030204" pitchFamily="34" charset="0"/>
                <a:ea typeface="Times New Roman" panose="02020603050405020304" pitchFamily="18" charset="0"/>
              </a:rPr>
              <a:t>NKTTTT</a:t>
            </a:r>
            <a:r>
              <a:rPr lang="en-US" sz="3000" smtClean="0">
                <a:solidFill>
                  <a:srgbClr val="000000"/>
                </a:solidFill>
                <a:latin typeface="Calibri" panose="020F0502020204030204" pitchFamily="34" charset="0"/>
                <a:ea typeface="Times New Roman" panose="02020603050405020304" pitchFamily="18" charset="0"/>
              </a:rPr>
              <a:t>)</a:t>
            </a:r>
            <a:r>
              <a:rPr lang="vi-VN" sz="3000" smtClean="0">
                <a:solidFill>
                  <a:srgbClr val="000000"/>
                </a:solidFill>
                <a:latin typeface="Calibri" panose="020F0502020204030204" pitchFamily="34" charset="0"/>
                <a:ea typeface="Times New Roman" panose="02020603050405020304" pitchFamily="18" charset="0"/>
              </a:rPr>
              <a:t> </a:t>
            </a:r>
            <a:r>
              <a:rPr lang="vi-VN" sz="3000">
                <a:solidFill>
                  <a:srgbClr val="000000"/>
                </a:solidFill>
                <a:latin typeface="Calibri" panose="020F0502020204030204" pitchFamily="34" charset="0"/>
                <a:ea typeface="Times New Roman" panose="02020603050405020304" pitchFamily="18" charset="0"/>
              </a:rPr>
              <a:t>là những người thực tế thường xuyên ăn ở tại hộ tính đến thời điểm điều tra đã được từ 06 tháng trở lên</a:t>
            </a:r>
            <a:r>
              <a:rPr lang="en-US" sz="3000">
                <a:solidFill>
                  <a:srgbClr val="000000"/>
                </a:solidFill>
                <a:latin typeface="Calibri" panose="020F0502020204030204" pitchFamily="34" charset="0"/>
                <a:ea typeface="Times New Roman" panose="02020603050405020304" pitchFamily="18" charset="0"/>
              </a:rPr>
              <a:t>; </a:t>
            </a:r>
            <a:r>
              <a:rPr lang="vi-VN" sz="3000">
                <a:solidFill>
                  <a:srgbClr val="000000"/>
                </a:solidFill>
                <a:latin typeface="Calibri" panose="020F0502020204030204" pitchFamily="34" charset="0"/>
                <a:ea typeface="Times New Roman" panose="02020603050405020304" pitchFamily="18" charset="0"/>
              </a:rPr>
              <a:t>những người mới chuyển đến dưới 06 tháng nhưng xác định sẽ ăn, ở ổn định tại hộ</a:t>
            </a:r>
            <a:r>
              <a:rPr lang="en-US" sz="3000">
                <a:solidFill>
                  <a:srgbClr val="000000"/>
                </a:solidFill>
                <a:latin typeface="Calibri" panose="020F0502020204030204" pitchFamily="34" charset="0"/>
                <a:ea typeface="Times New Roman" panose="02020603050405020304" pitchFamily="18" charset="0"/>
              </a:rPr>
              <a:t>;</a:t>
            </a:r>
            <a:r>
              <a:rPr lang="vi-VN" sz="3000">
                <a:solidFill>
                  <a:srgbClr val="000000"/>
                </a:solidFill>
                <a:latin typeface="Calibri" panose="020F0502020204030204" pitchFamily="34" charset="0"/>
                <a:ea typeface="Times New Roman" panose="02020603050405020304" pitchFamily="18" charset="0"/>
              </a:rPr>
              <a:t> trẻ em mới sinh trước thời điểm điều tra và những người tạm vắng, </a:t>
            </a:r>
            <a:r>
              <a:rPr lang="vi-VN" sz="3000" u="sng">
                <a:solidFill>
                  <a:srgbClr val="000000"/>
                </a:solidFill>
                <a:latin typeface="Calibri" panose="020F0502020204030204" pitchFamily="34" charset="0"/>
                <a:ea typeface="Times New Roman" panose="02020603050405020304" pitchFamily="18" charset="0"/>
              </a:rPr>
              <a:t>không phân biệt họ có hay không có hộ khẩu thường </a:t>
            </a:r>
            <a:r>
              <a:rPr lang="vi-VN" sz="3000" u="sng" smtClean="0">
                <a:solidFill>
                  <a:srgbClr val="000000"/>
                </a:solidFill>
                <a:latin typeface="Calibri" panose="020F0502020204030204" pitchFamily="34" charset="0"/>
                <a:ea typeface="Times New Roman" panose="02020603050405020304" pitchFamily="18" charset="0"/>
              </a:rPr>
              <a:t>trú</a:t>
            </a:r>
            <a:endParaRPr lang="en-US" sz="3000" u="sng" smtClean="0">
              <a:solidFill>
                <a:srgbClr val="000000"/>
              </a:solidFill>
              <a:latin typeface="Calibri" panose="020F0502020204030204" pitchFamily="34" charset="0"/>
              <a:ea typeface="Times New Roman" panose="02020603050405020304" pitchFamily="18" charset="0"/>
            </a:endParaRPr>
          </a:p>
          <a:p>
            <a:pPr algn="just"/>
            <a:endParaRPr lang="en-US" sz="1200" b="1" i="1" smtClean="0"/>
          </a:p>
          <a:p>
            <a:pPr algn="just"/>
            <a:r>
              <a:rPr lang="en-US" sz="3000" b="1" i="1" smtClean="0"/>
              <a:t>Lưu ý: </a:t>
            </a:r>
            <a:r>
              <a:rPr lang="vi-VN" sz="3000" b="1" i="1" smtClean="0">
                <a:latin typeface="Calibri" panose="020F0502020204030204" pitchFamily="34" charset="0"/>
                <a:cs typeface="Calibri" panose="020F0502020204030204" pitchFamily="34" charset="0"/>
              </a:rPr>
              <a:t>NKTTTT </a:t>
            </a:r>
            <a:r>
              <a:rPr lang="vi-VN" sz="3000" b="1" i="1">
                <a:latin typeface="Calibri" panose="020F0502020204030204" pitchFamily="34" charset="0"/>
                <a:cs typeface="Calibri" panose="020F0502020204030204" pitchFamily="34" charset="0"/>
              </a:rPr>
              <a:t>tại hộ bao gồm cả những người làm trong ngành quân đội, công an </a:t>
            </a:r>
            <a:r>
              <a:rPr lang="en-US" sz="3000" b="1" i="1"/>
              <a:t>và những người có quốc tịch nước ngoài thường xuyên ăn ở tại hộ.</a:t>
            </a:r>
          </a:p>
          <a:p>
            <a:pPr algn="just"/>
            <a:endParaRPr lang="en-US" sz="3200" u="sng">
              <a:latin typeface="Calibri" panose="020F0502020204030204" pitchFamily="34" charset="0"/>
            </a:endParaRPr>
          </a:p>
        </p:txBody>
      </p:sp>
      <p:sp>
        <p:nvSpPr>
          <p:cNvPr id="3" name="TextBox 2"/>
          <p:cNvSpPr txBox="1"/>
          <p:nvPr/>
        </p:nvSpPr>
        <p:spPr>
          <a:xfrm>
            <a:off x="1265273" y="978195"/>
            <a:ext cx="7209026" cy="584775"/>
          </a:xfrm>
          <a:prstGeom prst="rect">
            <a:avLst/>
          </a:prstGeom>
          <a:noFill/>
        </p:spPr>
        <p:txBody>
          <a:bodyPr wrap="square" rtlCol="0">
            <a:spAutoFit/>
          </a:bodyPr>
          <a:lstStyle/>
          <a:p>
            <a:r>
              <a:rPr lang="en-US" sz="3200" b="1" smtClean="0">
                <a:solidFill>
                  <a:srgbClr val="0070C0"/>
                </a:solidFill>
                <a:latin typeface="Calibri" panose="020F0502020204030204" pitchFamily="34" charset="0"/>
              </a:rPr>
              <a:t>2. Nhân khẩu thực tế thường trú tại hộ</a:t>
            </a:r>
            <a:endParaRPr lang="en-US" sz="3200" b="1">
              <a:solidFill>
                <a:srgbClr val="0070C0"/>
              </a:solidFill>
              <a:latin typeface="Calibri" panose="020F0502020204030204" pitchFamily="34"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9060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MỘT SỐ KHÁI 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989983" y="961621"/>
            <a:ext cx="10753854" cy="55455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sz="2800" b="1" smtClean="0">
                <a:cs typeface="Times New Roman" panose="02020603050405020304" pitchFamily="18" charset="0"/>
              </a:rPr>
              <a:t>2.1. </a:t>
            </a:r>
            <a:r>
              <a:rPr lang="vi-VN" sz="2800" b="1">
                <a:latin typeface="Calibri" panose="020F0502020204030204" pitchFamily="34" charset="0"/>
                <a:cs typeface="Calibri" panose="020F0502020204030204" pitchFamily="34" charset="0"/>
              </a:rPr>
              <a:t>Những trường hợp sau đây được xác định là NKTTTT tại hộ:</a:t>
            </a:r>
            <a:endParaRPr lang="en-US" sz="280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v"/>
            </a:pPr>
            <a:r>
              <a:rPr lang="vi-VN" sz="2800" smtClean="0">
                <a:latin typeface="Calibri" panose="020F0502020204030204" pitchFamily="34" charset="0"/>
                <a:cs typeface="Times New Roman" panose="02020603050405020304" pitchFamily="18" charset="0"/>
              </a:rPr>
              <a:t>Những người thường xuyên ăn ở tại hộ, tính đến thời điểm </a:t>
            </a:r>
            <a:r>
              <a:rPr lang="en-US" sz="2800" smtClean="0">
                <a:latin typeface="Calibri" panose="020F0502020204030204" pitchFamily="34" charset="0"/>
                <a:cs typeface="Times New Roman" panose="02020603050405020304" pitchFamily="18" charset="0"/>
              </a:rPr>
              <a:t>điều tra </a:t>
            </a:r>
            <a:r>
              <a:rPr lang="vi-VN" sz="2800" smtClean="0">
                <a:latin typeface="Calibri" panose="020F0502020204030204" pitchFamily="34" charset="0"/>
                <a:cs typeface="Times New Roman" panose="02020603050405020304" pitchFamily="18" charset="0"/>
              </a:rPr>
              <a:t>đã được 6 tháng trở lên, không phân biệt họ có hay không có hộ khẩu thường trú</a:t>
            </a:r>
            <a:r>
              <a:rPr lang="en-US" sz="2800" smtClean="0">
                <a:latin typeface="Calibri" panose="020F0502020204030204" pitchFamily="34" charset="0"/>
                <a:cs typeface="Times New Roman" panose="02020603050405020304" pitchFamily="18" charset="0"/>
              </a:rPr>
              <a:t>;</a:t>
            </a:r>
          </a:p>
          <a:p>
            <a:pPr marL="457200" indent="-457200" algn="just">
              <a:buFont typeface="Wingdings" panose="05000000000000000000" pitchFamily="2" charset="2"/>
              <a:buChar char="v"/>
            </a:pPr>
            <a:r>
              <a:rPr lang="vi-VN" sz="2800" smtClean="0">
                <a:latin typeface="Calibri" panose="020F0502020204030204" pitchFamily="34" charset="0"/>
                <a:cs typeface="Times New Roman" panose="02020603050405020304" pitchFamily="18" charset="0"/>
              </a:rPr>
              <a:t>Những người tuy đã có giấy tờ di chuyển (giấy gọi nhập ngũ, giấy chiêu sinh, quyết định tuyển dụng, thuyên chuyển công tác,...) nhưng đến thời điểm </a:t>
            </a:r>
            <a:r>
              <a:rPr lang="en-US" sz="2800" smtClean="0">
                <a:latin typeface="Calibri" panose="020F0502020204030204" pitchFamily="34" charset="0"/>
                <a:cs typeface="Times New Roman" panose="02020603050405020304" pitchFamily="18" charset="0"/>
              </a:rPr>
              <a:t>điều tra </a:t>
            </a:r>
            <a:r>
              <a:rPr lang="vi-VN" sz="2800" smtClean="0">
                <a:latin typeface="Calibri" panose="020F0502020204030204" pitchFamily="34" charset="0"/>
                <a:cs typeface="Times New Roman" panose="02020603050405020304" pitchFamily="18" charset="0"/>
              </a:rPr>
              <a:t>họ vẫn chưa rời khỏi hộ để đến nơi ở mới</a:t>
            </a:r>
            <a:r>
              <a:rPr lang="en-US" sz="2800" smtClean="0">
                <a:latin typeface="Calibri" panose="020F0502020204030204" pitchFamily="34" charset="0"/>
                <a:cs typeface="Times New Roman" panose="02020603050405020304" pitchFamily="18" charset="0"/>
              </a:rPr>
              <a:t>.</a:t>
            </a:r>
          </a:p>
          <a:p>
            <a:pPr algn="just"/>
            <a:r>
              <a:rPr lang="en-US" sz="2800" b="1" u="sng" smtClean="0">
                <a:latin typeface="Calibri" panose="020F0502020204030204" pitchFamily="34" charset="0"/>
                <a:cs typeface="Times New Roman" panose="02020603050405020304" pitchFamily="18" charset="0"/>
              </a:rPr>
              <a:t>Lưu ý:</a:t>
            </a:r>
            <a:r>
              <a:rPr lang="en-US" sz="2800" smtClean="0">
                <a:latin typeface="Calibri" panose="020F0502020204030204" pitchFamily="34" charset="0"/>
                <a:cs typeface="Times New Roman" panose="02020603050405020304" pitchFamily="18" charset="0"/>
              </a:rPr>
              <a:t> </a:t>
            </a:r>
            <a:r>
              <a:rPr lang="vi-VN" sz="2800" b="1" i="1" smtClean="0">
                <a:latin typeface="Calibri" panose="020F0502020204030204" pitchFamily="34" charset="0"/>
                <a:cs typeface="Times New Roman" panose="02020603050405020304" pitchFamily="18" charset="0"/>
              </a:rPr>
              <a:t>Một </a:t>
            </a:r>
            <a:r>
              <a:rPr lang="vi-VN" sz="2800" b="1" i="1">
                <a:latin typeface="Calibri" panose="020F0502020204030204" pitchFamily="34" charset="0"/>
                <a:cs typeface="Times New Roman" panose="02020603050405020304" pitchFamily="18" charset="0"/>
              </a:rPr>
              <a:t>số trường hợp đã sống tại hộ từ 06 tháng trở lên tính đến thời điểm điều tra nhưng không được tính là NKTTTT tại hộ, bao gồm: </a:t>
            </a:r>
            <a:endParaRPr lang="en-US" sz="2800" b="1" i="1" smtClean="0">
              <a:latin typeface="Calibri" panose="020F0502020204030204" pitchFamily="34" charset="0"/>
              <a:cs typeface="Times New Roman" panose="02020603050405020304" pitchFamily="18" charset="0"/>
            </a:endParaRPr>
          </a:p>
          <a:p>
            <a:pPr algn="just"/>
            <a:r>
              <a:rPr lang="en-US" sz="2800" b="1" i="1" smtClean="0">
                <a:latin typeface="Calibri" panose="020F0502020204030204" pitchFamily="34" charset="0"/>
                <a:cs typeface="Times New Roman" panose="02020603050405020304" pitchFamily="18" charset="0"/>
              </a:rPr>
              <a:t>	</a:t>
            </a:r>
            <a:r>
              <a:rPr lang="vi-VN" sz="2800" b="1" i="1" smtClean="0">
                <a:latin typeface="Calibri" panose="020F0502020204030204" pitchFamily="34" charset="0"/>
                <a:cs typeface="Times New Roman" panose="02020603050405020304" pitchFamily="18" charset="0"/>
              </a:rPr>
              <a:t>- </a:t>
            </a:r>
            <a:r>
              <a:rPr lang="vi-VN" sz="2800" b="1" i="1">
                <a:latin typeface="Calibri" panose="020F0502020204030204" pitchFamily="34" charset="0"/>
                <a:cs typeface="Times New Roman" panose="02020603050405020304" pitchFamily="18" charset="0"/>
              </a:rPr>
              <a:t>Học sinh phổ thông đến trọ học/ở nhờ; </a:t>
            </a:r>
            <a:endParaRPr lang="en-US" sz="2800" b="1" i="1" smtClean="0">
              <a:latin typeface="Calibri" panose="020F0502020204030204" pitchFamily="34" charset="0"/>
              <a:cs typeface="Times New Roman" panose="02020603050405020304" pitchFamily="18" charset="0"/>
            </a:endParaRPr>
          </a:p>
          <a:p>
            <a:pPr algn="just"/>
            <a:r>
              <a:rPr lang="en-US" sz="2800" b="1" i="1" smtClean="0">
                <a:latin typeface="Calibri" panose="020F0502020204030204" pitchFamily="34" charset="0"/>
                <a:cs typeface="Times New Roman" panose="02020603050405020304" pitchFamily="18" charset="0"/>
              </a:rPr>
              <a:t>	</a:t>
            </a:r>
            <a:r>
              <a:rPr lang="vi-VN" sz="2800" b="1" i="1" smtClean="0">
                <a:latin typeface="Calibri" panose="020F0502020204030204" pitchFamily="34" charset="0"/>
                <a:cs typeface="Times New Roman" panose="02020603050405020304" pitchFamily="18" charset="0"/>
              </a:rPr>
              <a:t>- </a:t>
            </a:r>
            <a:r>
              <a:rPr lang="vi-VN" sz="2800" b="1" i="1">
                <a:latin typeface="Calibri" panose="020F0502020204030204" pitchFamily="34" charset="0"/>
                <a:cs typeface="Times New Roman" panose="02020603050405020304" pitchFamily="18" charset="0"/>
              </a:rPr>
              <a:t>Những người đến thăm, đến chơi; đến nghỉ hè, nghỉ lễ; đến chữa bệnh; đến vì mục đích công tác, đào tạo ngắn hạn dưới 01 năm.</a:t>
            </a:r>
            <a:endParaRPr lang="en-US" sz="2800" b="1" i="1" dirty="0">
              <a:latin typeface="Calibri" panose="020F0502020204030204" pitchFamily="34" charset="0"/>
              <a:cs typeface="Times New Roman" panose="02020603050405020304" pitchFamily="18" charset="0"/>
            </a:endParaRPr>
          </a:p>
        </p:txBody>
      </p:sp>
      <p:sp>
        <p:nvSpPr>
          <p:cNvPr id="9" name="Right Arrow 8"/>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4966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a:t>
            </a:r>
            <a:r>
              <a:rPr lang="en-US" sz="2400" b="1" smtClean="0">
                <a:solidFill>
                  <a:srgbClr val="C00000"/>
                </a:solidFill>
                <a:latin typeface="Bahnschrift" panose="020B0502040204020203" pitchFamily="34" charset="0"/>
              </a:rPr>
              <a:t>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219" y="586669"/>
            <a:ext cx="10994065" cy="6537174"/>
          </a:xfrm>
          <a:prstGeom prst="rect">
            <a:avLst/>
          </a:prstGeom>
        </p:spPr>
        <p:txBody>
          <a:bodyPr wrap="square">
            <a:spAutoFit/>
          </a:bodyPr>
          <a:lstStyle/>
          <a:p>
            <a:pPr indent="457200" algn="just">
              <a:lnSpc>
                <a:spcPct val="90000"/>
              </a:lnSpc>
              <a:spcBef>
                <a:spcPts val="900"/>
              </a:spcBef>
              <a:spcAft>
                <a:spcPts val="0"/>
              </a:spcAft>
            </a:pPr>
            <a:r>
              <a:rPr lang="en-US" sz="2700" b="1" smtClean="0">
                <a:solidFill>
                  <a:srgbClr val="000000"/>
                </a:solidFill>
                <a:latin typeface="Calibri" panose="020F0502020204030204" pitchFamily="34" charset="0"/>
                <a:ea typeface="Times New Roman" panose="02020603050405020304" pitchFamily="18" charset="0"/>
              </a:rPr>
              <a:t>2.3.</a:t>
            </a:r>
            <a:r>
              <a:rPr lang="vi-VN" sz="2700" b="1" smtClean="0">
                <a:solidFill>
                  <a:srgbClr val="000000"/>
                </a:solidFill>
                <a:latin typeface="Calibri" panose="020F0502020204030204" pitchFamily="34" charset="0"/>
                <a:ea typeface="Times New Roman" panose="02020603050405020304" pitchFamily="18" charset="0"/>
              </a:rPr>
              <a:t> </a:t>
            </a:r>
            <a:r>
              <a:rPr lang="vi-VN" sz="2700" b="1">
                <a:solidFill>
                  <a:srgbClr val="000000"/>
                </a:solidFill>
                <a:latin typeface="Calibri" panose="020F0502020204030204" pitchFamily="34" charset="0"/>
                <a:ea typeface="Times New Roman" panose="02020603050405020304" pitchFamily="18" charset="0"/>
              </a:rPr>
              <a:t>Những người lâu nay vẫn thường xuyên ăn, ở tại hộ nhưng tại thời điểm điều tra họ tạm </a:t>
            </a:r>
            <a:r>
              <a:rPr lang="vi-VN" sz="2700" b="1" smtClean="0">
                <a:solidFill>
                  <a:srgbClr val="000000"/>
                </a:solidFill>
                <a:latin typeface="Calibri" panose="020F0502020204030204" pitchFamily="34" charset="0"/>
                <a:ea typeface="Times New Roman" panose="02020603050405020304" pitchFamily="18" charset="0"/>
              </a:rPr>
              <a:t>vắng</a:t>
            </a:r>
            <a:r>
              <a:rPr lang="en-US" sz="2700" b="1" smtClean="0">
                <a:solidFill>
                  <a:srgbClr val="000000"/>
                </a:solidFill>
                <a:latin typeface="Calibri" panose="020F0502020204030204" pitchFamily="34" charset="0"/>
                <a:ea typeface="Times New Roman" panose="02020603050405020304" pitchFamily="18" charset="0"/>
              </a:rPr>
              <a:t> </a:t>
            </a:r>
            <a:r>
              <a:rPr lang="vi-VN" sz="2700" b="1">
                <a:latin typeface="Calibri" panose="020F0502020204030204" pitchFamily="34" charset="0"/>
                <a:cs typeface="Calibri" panose="020F0502020204030204" pitchFamily="34" charset="0"/>
              </a:rPr>
              <a:t>được xác định là NKTTTT tại hộ</a:t>
            </a:r>
            <a:r>
              <a:rPr lang="vi-VN" sz="2700" b="1" smtClean="0">
                <a:solidFill>
                  <a:srgbClr val="000000"/>
                </a:solidFill>
                <a:latin typeface="Calibri" panose="020F0502020204030204" pitchFamily="34" charset="0"/>
                <a:ea typeface="Times New Roman" panose="02020603050405020304" pitchFamily="18" charset="0"/>
              </a:rPr>
              <a:t>,</a:t>
            </a:r>
            <a:r>
              <a:rPr lang="en-US" sz="2700" b="1" smtClean="0">
                <a:solidFill>
                  <a:srgbClr val="000000"/>
                </a:solidFill>
                <a:latin typeface="Calibri" panose="020F0502020204030204" pitchFamily="34" charset="0"/>
                <a:ea typeface="Times New Roman" panose="02020603050405020304" pitchFamily="18" charset="0"/>
              </a:rPr>
              <a:t> </a:t>
            </a:r>
            <a:r>
              <a:rPr lang="en-US" sz="2700" smtClean="0">
                <a:solidFill>
                  <a:srgbClr val="000000"/>
                </a:solidFill>
                <a:latin typeface="Calibri" panose="020F0502020204030204" pitchFamily="34" charset="0"/>
                <a:ea typeface="Times New Roman" panose="02020603050405020304" pitchFamily="18" charset="0"/>
              </a:rPr>
              <a:t>bao</a:t>
            </a:r>
            <a:r>
              <a:rPr lang="vi-VN" sz="2700" smtClean="0">
                <a:solidFill>
                  <a:srgbClr val="000000"/>
                </a:solidFill>
                <a:latin typeface="Calibri" panose="020F0502020204030204" pitchFamily="34" charset="0"/>
                <a:ea typeface="Times New Roman" panose="02020603050405020304" pitchFamily="18" charset="0"/>
              </a:rPr>
              <a:t> gồm</a:t>
            </a:r>
            <a:r>
              <a:rPr lang="vi-VN" sz="2700">
                <a:solidFill>
                  <a:srgbClr val="000000"/>
                </a:solidFill>
                <a:latin typeface="Calibri" panose="020F0502020204030204" pitchFamily="34" charset="0"/>
                <a:ea typeface="Times New Roman" panose="02020603050405020304" pitchFamily="18" charset="0"/>
              </a:rPr>
              <a:t>:</a:t>
            </a:r>
            <a:endParaRPr lang="en-US" sz="2700">
              <a:latin typeface="Calibri" panose="020F0502020204030204" pitchFamily="34" charset="0"/>
              <a:ea typeface="Times New Roman" panose="02020603050405020304" pitchFamily="18" charset="0"/>
            </a:endParaRPr>
          </a:p>
          <a:p>
            <a:pPr marL="457200" indent="-457200" algn="just">
              <a:lnSpc>
                <a:spcPct val="90000"/>
              </a:lnSpc>
              <a:spcBef>
                <a:spcPts val="900"/>
              </a:spcBef>
              <a:spcAft>
                <a:spcPts val="0"/>
              </a:spcAft>
              <a:buFont typeface="Wingdings" panose="05000000000000000000" pitchFamily="2" charset="2"/>
              <a:buChar char="v"/>
            </a:pPr>
            <a:r>
              <a:rPr lang="vi-VN" sz="2700" smtClean="0">
                <a:solidFill>
                  <a:srgbClr val="000000"/>
                </a:solidFill>
                <a:latin typeface="Calibri" panose="020F0502020204030204" pitchFamily="34" charset="0"/>
                <a:ea typeface="Times New Roman" panose="02020603050405020304" pitchFamily="18" charset="0"/>
              </a:rPr>
              <a:t>Những </a:t>
            </a:r>
            <a:r>
              <a:rPr lang="vi-VN" sz="2700">
                <a:solidFill>
                  <a:srgbClr val="000000"/>
                </a:solidFill>
                <a:latin typeface="Calibri" panose="020F0502020204030204" pitchFamily="34" charset="0"/>
                <a:ea typeface="Times New Roman" panose="02020603050405020304" pitchFamily="18" charset="0"/>
              </a:rPr>
              <a:t>người rời hộ đi làm ăn nơi khác chưa được 06 tháng tính đến thời điểm điều tra và không có quyết định tuyển dụng hoặc hợp đồng lao động</a:t>
            </a:r>
            <a:r>
              <a:rPr lang="en-US" sz="2700">
                <a:solidFill>
                  <a:srgbClr val="000000"/>
                </a:solidFill>
                <a:latin typeface="Calibri" panose="020F0502020204030204" pitchFamily="34" charset="0"/>
                <a:ea typeface="Times New Roman" panose="02020603050405020304" pitchFamily="18" charset="0"/>
              </a:rPr>
              <a:t> hoặc không có ý định ở lại lâu dài tại nơi hiện đang đi làm ăn</a:t>
            </a:r>
            <a:r>
              <a:rPr lang="vi-VN" sz="2700">
                <a:solidFill>
                  <a:srgbClr val="000000"/>
                </a:solidFill>
                <a:latin typeface="Calibri" panose="020F0502020204030204" pitchFamily="34" charset="0"/>
                <a:ea typeface="Times New Roman" panose="02020603050405020304" pitchFamily="18" charset="0"/>
              </a:rPr>
              <a:t>;</a:t>
            </a:r>
            <a:endParaRPr lang="en-US" sz="2700">
              <a:latin typeface="Calibri" panose="020F0502020204030204" pitchFamily="34" charset="0"/>
              <a:ea typeface="Times New Roman" panose="02020603050405020304" pitchFamily="18" charset="0"/>
            </a:endParaRPr>
          </a:p>
          <a:p>
            <a:pPr marL="457200" indent="-457200" algn="just">
              <a:lnSpc>
                <a:spcPct val="90000"/>
              </a:lnSpc>
              <a:spcBef>
                <a:spcPts val="900"/>
              </a:spcBef>
              <a:spcAft>
                <a:spcPts val="0"/>
              </a:spcAft>
              <a:buFont typeface="Wingdings" panose="05000000000000000000" pitchFamily="2" charset="2"/>
              <a:buChar char="v"/>
            </a:pPr>
            <a:r>
              <a:rPr lang="vi-VN" sz="2700" smtClean="0">
                <a:solidFill>
                  <a:srgbClr val="0070C0"/>
                </a:solidFill>
                <a:latin typeface="Calibri" panose="020F0502020204030204" pitchFamily="34" charset="0"/>
                <a:ea typeface="Times New Roman" panose="02020603050405020304" pitchFamily="18" charset="0"/>
              </a:rPr>
              <a:t>Những </a:t>
            </a:r>
            <a:r>
              <a:rPr lang="vi-VN" sz="2700">
                <a:solidFill>
                  <a:srgbClr val="0070C0"/>
                </a:solidFill>
                <a:latin typeface="Calibri" panose="020F0502020204030204" pitchFamily="34" charset="0"/>
                <a:ea typeface="Times New Roman" panose="02020603050405020304" pitchFamily="18" charset="0"/>
              </a:rPr>
              <a:t>người đang chữa bệnh nội trú trong các bệnh viện, cơ sở điều dưỡng (trừ những người đang điều trị tập trung ở các trung tâm nuôi dưỡng người tâm thần, trại phong, trại cai nghiện,...);</a:t>
            </a:r>
            <a:endParaRPr lang="en-US" sz="2700">
              <a:solidFill>
                <a:srgbClr val="0070C0"/>
              </a:solidFill>
              <a:latin typeface="Calibri" panose="020F0502020204030204" pitchFamily="34" charset="0"/>
              <a:ea typeface="Times New Roman" panose="02020603050405020304" pitchFamily="18" charset="0"/>
            </a:endParaRPr>
          </a:p>
          <a:p>
            <a:pPr marL="457200" indent="-457200" algn="just">
              <a:lnSpc>
                <a:spcPct val="90000"/>
              </a:lnSpc>
              <a:spcBef>
                <a:spcPts val="900"/>
              </a:spcBef>
              <a:spcAft>
                <a:spcPts val="0"/>
              </a:spcAft>
              <a:buFont typeface="Wingdings" panose="05000000000000000000" pitchFamily="2" charset="2"/>
              <a:buChar char="v"/>
            </a:pPr>
            <a:r>
              <a:rPr lang="vi-VN" sz="2700" spc="-20" smtClean="0">
                <a:solidFill>
                  <a:schemeClr val="accent2"/>
                </a:solidFill>
                <a:latin typeface="Calibri" panose="020F0502020204030204" pitchFamily="34" charset="0"/>
                <a:ea typeface="Times New Roman" panose="02020603050405020304" pitchFamily="18" charset="0"/>
              </a:rPr>
              <a:t>Những </a:t>
            </a:r>
            <a:r>
              <a:rPr lang="vi-VN" sz="2700" spc="-20">
                <a:solidFill>
                  <a:schemeClr val="accent2"/>
                </a:solidFill>
                <a:latin typeface="Calibri" panose="020F0502020204030204" pitchFamily="34" charset="0"/>
                <a:ea typeface="Times New Roman" panose="02020603050405020304" pitchFamily="18" charset="0"/>
              </a:rPr>
              <a:t>người đang đi chơi/thăm người thân, bạn bè; đi nghỉ hè, nghỉ lễ, du</a:t>
            </a:r>
            <a:r>
              <a:rPr lang="vi-VN" sz="2700">
                <a:solidFill>
                  <a:schemeClr val="accent2"/>
                </a:solidFill>
                <a:latin typeface="Calibri" panose="020F0502020204030204" pitchFamily="34" charset="0"/>
                <a:ea typeface="Times New Roman" panose="02020603050405020304" pitchFamily="18" charset="0"/>
              </a:rPr>
              <a:t> lịch; đi chữa bệnh hoặc đi công tác, đào tạo ngắn hạn trong nước dưới 01 năm</a:t>
            </a:r>
            <a:r>
              <a:rPr lang="vi-VN" sz="2700" smtClean="0">
                <a:solidFill>
                  <a:schemeClr val="accent2"/>
                </a:solidFill>
                <a:latin typeface="Calibri" panose="020F0502020204030204" pitchFamily="34" charset="0"/>
                <a:ea typeface="Times New Roman" panose="02020603050405020304" pitchFamily="18" charset="0"/>
              </a:rPr>
              <a:t>;</a:t>
            </a:r>
            <a:endParaRPr lang="en-US" sz="2700" smtClean="0">
              <a:solidFill>
                <a:schemeClr val="accent2"/>
              </a:solidFill>
              <a:latin typeface="Calibri" panose="020F0502020204030204" pitchFamily="34" charset="0"/>
              <a:ea typeface="Times New Roman" panose="02020603050405020304" pitchFamily="18" charset="0"/>
            </a:endParaRPr>
          </a:p>
          <a:p>
            <a:pPr marL="457200" indent="-457200" algn="just">
              <a:lnSpc>
                <a:spcPct val="90000"/>
              </a:lnSpc>
              <a:spcBef>
                <a:spcPts val="900"/>
              </a:spcBef>
              <a:spcAft>
                <a:spcPts val="0"/>
              </a:spcAft>
              <a:buFont typeface="Wingdings" panose="05000000000000000000" pitchFamily="2" charset="2"/>
              <a:buChar char="v"/>
            </a:pPr>
            <a:r>
              <a:rPr lang="vi-VN" sz="2700">
                <a:solidFill>
                  <a:srgbClr val="00B050"/>
                </a:solidFill>
                <a:latin typeface="Calibri" panose="020F0502020204030204" pitchFamily="34" charset="0"/>
                <a:ea typeface="Times New Roman" panose="02020603050405020304" pitchFamily="18" charset="0"/>
              </a:rPr>
              <a:t>Học sinh phổ thông đi trọ học/ở nhờ tại các hộ dân cư khác;</a:t>
            </a:r>
            <a:endParaRPr lang="en-US" sz="2700">
              <a:solidFill>
                <a:srgbClr val="00B050"/>
              </a:solidFill>
              <a:latin typeface="Calibri" panose="020F0502020204030204" pitchFamily="34" charset="0"/>
              <a:ea typeface="Times New Roman" panose="02020603050405020304" pitchFamily="18" charset="0"/>
            </a:endParaRPr>
          </a:p>
          <a:p>
            <a:pPr marL="457200" indent="-457200" algn="just">
              <a:lnSpc>
                <a:spcPct val="90000"/>
              </a:lnSpc>
              <a:spcBef>
                <a:spcPts val="900"/>
              </a:spcBef>
              <a:spcAft>
                <a:spcPts val="0"/>
              </a:spcAft>
              <a:buFont typeface="Wingdings" panose="05000000000000000000" pitchFamily="2" charset="2"/>
              <a:buChar char="v"/>
            </a:pPr>
            <a:r>
              <a:rPr lang="vi-VN" sz="2700">
                <a:solidFill>
                  <a:srgbClr val="0070C0"/>
                </a:solidFill>
                <a:latin typeface="Calibri" panose="020F0502020204030204" pitchFamily="34" charset="0"/>
                <a:ea typeface="Times New Roman" panose="02020603050405020304" pitchFamily="18" charset="0"/>
              </a:rPr>
              <a:t>Những người đi buôn chuyến, tàu viễn dương, đánh bắt hải sản;</a:t>
            </a:r>
            <a:endParaRPr lang="en-US" sz="2700">
              <a:solidFill>
                <a:srgbClr val="0070C0"/>
              </a:solidFill>
              <a:latin typeface="Calibri" panose="020F0502020204030204" pitchFamily="34" charset="0"/>
              <a:ea typeface="Times New Roman" panose="02020603050405020304" pitchFamily="18" charset="0"/>
            </a:endParaRPr>
          </a:p>
          <a:p>
            <a:pPr indent="457200" algn="just">
              <a:lnSpc>
                <a:spcPct val="90000"/>
              </a:lnSpc>
              <a:spcBef>
                <a:spcPts val="900"/>
              </a:spcBef>
              <a:spcAft>
                <a:spcPts val="0"/>
              </a:spcAft>
            </a:pPr>
            <a:endParaRPr lang="en-US" sz="2800">
              <a:solidFill>
                <a:srgbClr val="000000"/>
              </a:solidFill>
              <a:latin typeface="Calibri" panose="020F0502020204030204" pitchFamily="34" charset="0"/>
              <a:ea typeface="Times New Roman" panose="02020603050405020304" pitchFamily="18" charset="0"/>
            </a:endParaRPr>
          </a:p>
          <a:p>
            <a:pPr indent="457200" algn="just">
              <a:lnSpc>
                <a:spcPct val="90000"/>
              </a:lnSpc>
              <a:spcBef>
                <a:spcPts val="900"/>
              </a:spcBef>
              <a:spcAft>
                <a:spcPts val="0"/>
              </a:spcAft>
            </a:pPr>
            <a:endParaRPr lang="en-US" sz="2800">
              <a:latin typeface="Calibri" panose="020F0502020204030204" pitchFamily="34" charset="0"/>
              <a:ea typeface="Times New Roman" panose="02020603050405020304" pitchFamily="18"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303447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MỘT SỐ KHÁI </a:t>
            </a:r>
            <a:r>
              <a:rPr lang="en-US" sz="2400" b="1" smtClean="0">
                <a:solidFill>
                  <a:srgbClr val="C00000"/>
                </a:solidFill>
                <a:latin typeface="Bahnschrift" panose="020B0502040204020203" pitchFamily="34" charset="0"/>
              </a:rPr>
              <a:t>NIỆM</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2733" y="717850"/>
            <a:ext cx="11166225" cy="7525137"/>
          </a:xfrm>
          <a:prstGeom prst="rect">
            <a:avLst/>
          </a:prstGeom>
        </p:spPr>
        <p:txBody>
          <a:bodyPr wrap="square">
            <a:spAutoFit/>
          </a:bodyPr>
          <a:lstStyle/>
          <a:p>
            <a:pPr marL="457200" indent="-457200" algn="just">
              <a:lnSpc>
                <a:spcPct val="90000"/>
              </a:lnSpc>
              <a:spcBef>
                <a:spcPts val="900"/>
              </a:spcBef>
              <a:spcAft>
                <a:spcPts val="0"/>
              </a:spcAft>
              <a:buFont typeface="Wingdings" panose="05000000000000000000" pitchFamily="2" charset="2"/>
              <a:buChar char="v"/>
            </a:pPr>
            <a:r>
              <a:rPr lang="vi-VN" sz="2800" smtClean="0">
                <a:solidFill>
                  <a:srgbClr val="FF0000"/>
                </a:solidFill>
                <a:latin typeface="Calibri" panose="020F0502020204030204" pitchFamily="34" charset="0"/>
                <a:ea typeface="Times New Roman" panose="02020603050405020304" pitchFamily="18" charset="0"/>
              </a:rPr>
              <a:t>Những </a:t>
            </a:r>
            <a:r>
              <a:rPr lang="vi-VN" sz="2800">
                <a:solidFill>
                  <a:srgbClr val="FF0000"/>
                </a:solidFill>
                <a:latin typeface="Calibri" panose="020F0502020204030204" pitchFamily="34" charset="0"/>
                <a:ea typeface="Times New Roman" panose="02020603050405020304" pitchFamily="18" charset="0"/>
              </a:rPr>
              <a:t>người được cơ quan có thẩm quyền cho phép đi làm việc, công tác, học tập, chữa bệnh, du lịch ở nước ngoài, tính đến thời điểm điều tra họ vẫn còn ở nước ngoài trong thời hạn được cấp phép;</a:t>
            </a:r>
            <a:endParaRPr lang="en-US" sz="2800">
              <a:solidFill>
                <a:srgbClr val="FF0000"/>
              </a:solidFill>
              <a:latin typeface="Calibri" panose="020F0502020204030204" pitchFamily="34" charset="0"/>
              <a:ea typeface="Times New Roman" panose="02020603050405020304" pitchFamily="18" charset="0"/>
            </a:endParaRPr>
          </a:p>
          <a:p>
            <a:pPr marL="457200" indent="-457200" algn="just">
              <a:lnSpc>
                <a:spcPct val="90000"/>
              </a:lnSpc>
              <a:spcBef>
                <a:spcPts val="900"/>
              </a:spcBef>
              <a:buFont typeface="Wingdings" panose="05000000000000000000" pitchFamily="2" charset="2"/>
              <a:buChar char="v"/>
            </a:pPr>
            <a:r>
              <a:rPr lang="en-US" sz="2800" smtClean="0">
                <a:solidFill>
                  <a:srgbClr val="0070C0"/>
                </a:solidFill>
                <a:latin typeface="Calibri" panose="020F0502020204030204" pitchFamily="34" charset="0"/>
                <a:ea typeface="Times New Roman" panose="02020603050405020304" pitchFamily="18" charset="0"/>
              </a:rPr>
              <a:t>N</a:t>
            </a:r>
            <a:r>
              <a:rPr lang="vi-VN" sz="2800" smtClean="0">
                <a:solidFill>
                  <a:srgbClr val="0070C0"/>
                </a:solidFill>
                <a:latin typeface="Calibri" panose="020F0502020204030204" pitchFamily="34" charset="0"/>
                <a:ea typeface="Times New Roman" panose="02020603050405020304" pitchFamily="18" charset="0"/>
              </a:rPr>
              <a:t>hững </a:t>
            </a:r>
            <a:r>
              <a:rPr lang="vi-VN" sz="2800">
                <a:solidFill>
                  <a:srgbClr val="0070C0"/>
                </a:solidFill>
                <a:latin typeface="Calibri" panose="020F0502020204030204" pitchFamily="34" charset="0"/>
                <a:ea typeface="Times New Roman" panose="02020603050405020304" pitchFamily="18" charset="0"/>
              </a:rPr>
              <a:t>người đang bị ngành công an, quân đội tạm giữ, tức là những người bị cơ quan có thẩm quyền bắt giữ trong thời gian 03 ngày và được gia hạn tạm giữ tối đa không quá 02 lần, mỗi lần 03 ngày. Theo luật định, tổng số ngày tạm giữ một người không được quá 09 ngày. Quá thời hạn đó gọi là tạm giam (đã bị Viện Kiểm sát ra lệnh bắt tạm giam</a:t>
            </a:r>
            <a:r>
              <a:rPr lang="vi-VN" sz="2800" smtClean="0">
                <a:solidFill>
                  <a:srgbClr val="0070C0"/>
                </a:solidFill>
                <a:latin typeface="Calibri" panose="020F0502020204030204" pitchFamily="34" charset="0"/>
                <a:ea typeface="Times New Roman" panose="02020603050405020304" pitchFamily="18" charset="0"/>
              </a:rPr>
              <a:t>).</a:t>
            </a:r>
            <a:endParaRPr lang="en-US" sz="2800" smtClean="0">
              <a:solidFill>
                <a:srgbClr val="0070C0"/>
              </a:solidFill>
              <a:latin typeface="Calibri" panose="020F0502020204030204" pitchFamily="34" charset="0"/>
              <a:ea typeface="Times New Roman" panose="02020603050405020304" pitchFamily="18" charset="0"/>
            </a:endParaRPr>
          </a:p>
          <a:p>
            <a:pPr indent="457200" algn="just">
              <a:lnSpc>
                <a:spcPct val="90000"/>
              </a:lnSpc>
              <a:spcBef>
                <a:spcPts val="900"/>
              </a:spcBef>
              <a:spcAft>
                <a:spcPts val="0"/>
              </a:spcAft>
            </a:pPr>
            <a:endParaRPr lang="en-US" sz="1050" b="1" u="sng" smtClean="0">
              <a:solidFill>
                <a:srgbClr val="000000"/>
              </a:solidFill>
              <a:latin typeface="Calibri" panose="020F0502020204030204" pitchFamily="34" charset="0"/>
              <a:ea typeface="Times New Roman" panose="02020603050405020304" pitchFamily="18" charset="0"/>
            </a:endParaRPr>
          </a:p>
          <a:p>
            <a:pPr indent="457200" algn="just">
              <a:lnSpc>
                <a:spcPct val="90000"/>
              </a:lnSpc>
              <a:spcBef>
                <a:spcPts val="900"/>
              </a:spcBef>
              <a:spcAft>
                <a:spcPts val="0"/>
              </a:spcAft>
            </a:pPr>
            <a:r>
              <a:rPr lang="vi-VN" sz="2800" b="1" u="sng" smtClean="0">
                <a:solidFill>
                  <a:srgbClr val="000000"/>
                </a:solidFill>
                <a:latin typeface="Calibri" panose="020F0502020204030204" pitchFamily="34" charset="0"/>
                <a:ea typeface="Times New Roman" panose="02020603050405020304" pitchFamily="18" charset="0"/>
              </a:rPr>
              <a:t>Lưu </a:t>
            </a:r>
            <a:r>
              <a:rPr lang="vi-VN" sz="2800" b="1" u="sng">
                <a:solidFill>
                  <a:srgbClr val="000000"/>
                </a:solidFill>
                <a:latin typeface="Calibri" panose="020F0502020204030204" pitchFamily="34" charset="0"/>
                <a:ea typeface="Times New Roman" panose="02020603050405020304" pitchFamily="18" charset="0"/>
              </a:rPr>
              <a:t>ý:</a:t>
            </a:r>
            <a:r>
              <a:rPr lang="vi-VN" sz="2800" u="sng">
                <a:solidFill>
                  <a:srgbClr val="000000"/>
                </a:solidFill>
                <a:latin typeface="Calibri" panose="020F0502020204030204" pitchFamily="34" charset="0"/>
                <a:ea typeface="Times New Roman" panose="02020603050405020304" pitchFamily="18" charset="0"/>
              </a:rPr>
              <a:t> </a:t>
            </a:r>
            <a:endParaRPr lang="en-US" sz="2800" u="sng">
              <a:solidFill>
                <a:srgbClr val="000000"/>
              </a:solidFill>
              <a:latin typeface="Calibri" panose="020F0502020204030204" pitchFamily="34" charset="0"/>
              <a:ea typeface="Times New Roman" panose="02020603050405020304" pitchFamily="18" charset="0"/>
            </a:endParaRPr>
          </a:p>
          <a:p>
            <a:pPr indent="457200" algn="just">
              <a:lnSpc>
                <a:spcPct val="90000"/>
              </a:lnSpc>
              <a:spcBef>
                <a:spcPts val="900"/>
              </a:spcBef>
              <a:spcAft>
                <a:spcPts val="0"/>
              </a:spcAft>
            </a:pPr>
            <a:r>
              <a:rPr lang="en-US" sz="2800" smtClean="0">
                <a:solidFill>
                  <a:srgbClr val="000000"/>
                </a:solidFill>
                <a:latin typeface="Calibri" panose="020F0502020204030204" pitchFamily="34" charset="0"/>
                <a:ea typeface="Times New Roman" panose="02020603050405020304" pitchFamily="18" charset="0"/>
              </a:rPr>
              <a:t>- </a:t>
            </a:r>
            <a:r>
              <a:rPr lang="vi-VN" sz="2800" smtClean="0">
                <a:solidFill>
                  <a:srgbClr val="000000"/>
                </a:solidFill>
                <a:latin typeface="Calibri" panose="020F0502020204030204" pitchFamily="34" charset="0"/>
                <a:ea typeface="Times New Roman" panose="02020603050405020304" pitchFamily="18" charset="0"/>
              </a:rPr>
              <a:t>Ở </a:t>
            </a:r>
            <a:r>
              <a:rPr lang="vi-VN" sz="2800">
                <a:solidFill>
                  <a:srgbClr val="000000"/>
                </a:solidFill>
                <a:latin typeface="Calibri" panose="020F0502020204030204" pitchFamily="34" charset="0"/>
                <a:ea typeface="Times New Roman" panose="02020603050405020304" pitchFamily="18" charset="0"/>
              </a:rPr>
              <a:t>những huyện biên giới, một số dân tộc ít người có tập quán du canh, du cư hoặc người dân đi lại qua nước khác làm ăn thời vụ dưới 06 tháng rồi lại quay về Việt Nam thì quy ước là NKTTTT tại hộ và đang tạm vắng.</a:t>
            </a:r>
            <a:endParaRPr lang="en-US" sz="2800">
              <a:latin typeface="Calibri" panose="020F0502020204030204" pitchFamily="34" charset="0"/>
              <a:ea typeface="Times New Roman" panose="02020603050405020304" pitchFamily="18" charset="0"/>
            </a:endParaRPr>
          </a:p>
          <a:p>
            <a:pPr indent="457200" algn="just">
              <a:lnSpc>
                <a:spcPct val="90000"/>
              </a:lnSpc>
              <a:spcBef>
                <a:spcPts val="900"/>
              </a:spcBef>
              <a:spcAft>
                <a:spcPts val="0"/>
              </a:spcAft>
            </a:pPr>
            <a:r>
              <a:rPr lang="en-GB" sz="2800" smtClean="0">
                <a:solidFill>
                  <a:srgbClr val="000000"/>
                </a:solidFill>
                <a:latin typeface="Calibri" panose="020F0502020204030204" pitchFamily="34" charset="0"/>
                <a:ea typeface="Times New Roman" panose="02020603050405020304" pitchFamily="18" charset="0"/>
              </a:rPr>
              <a:t>- Tất </a:t>
            </a:r>
            <a:r>
              <a:rPr lang="en-GB" sz="2800">
                <a:solidFill>
                  <a:srgbClr val="000000"/>
                </a:solidFill>
                <a:latin typeface="Calibri" panose="020F0502020204030204" pitchFamily="34" charset="0"/>
                <a:ea typeface="Times New Roman" panose="02020603050405020304" pitchFamily="18" charset="0"/>
              </a:rPr>
              <a:t>cả các “</a:t>
            </a:r>
            <a:r>
              <a:rPr lang="en-GB" sz="2800" i="1">
                <a:solidFill>
                  <a:srgbClr val="000000"/>
                </a:solidFill>
                <a:latin typeface="Calibri" panose="020F0502020204030204" pitchFamily="34" charset="0"/>
                <a:ea typeface="Times New Roman" panose="02020603050405020304" pitchFamily="18" charset="0"/>
              </a:rPr>
              <a:t>nhân khẩu tạm vắng</a:t>
            </a:r>
            <a:r>
              <a:rPr lang="en-GB" sz="2800">
                <a:solidFill>
                  <a:srgbClr val="000000"/>
                </a:solidFill>
                <a:latin typeface="Calibri" panose="020F0502020204030204" pitchFamily="34" charset="0"/>
                <a:ea typeface="Times New Roman" panose="02020603050405020304" pitchFamily="18" charset="0"/>
              </a:rPr>
              <a:t>” đều được tính là NKTTTT tại hộ.</a:t>
            </a:r>
            <a:endParaRPr lang="en-US" sz="2800">
              <a:latin typeface="Calibri" panose="020F0502020204030204" pitchFamily="34" charset="0"/>
              <a:ea typeface="Times New Roman" panose="02020603050405020304" pitchFamily="18" charset="0"/>
            </a:endParaRPr>
          </a:p>
          <a:p>
            <a:pPr indent="457200" algn="just">
              <a:lnSpc>
                <a:spcPct val="90000"/>
              </a:lnSpc>
              <a:spcBef>
                <a:spcPts val="900"/>
              </a:spcBef>
            </a:pPr>
            <a:endParaRPr lang="en-US" sz="3000">
              <a:solidFill>
                <a:srgbClr val="0070C0"/>
              </a:solidFill>
              <a:latin typeface="Calibri" panose="020F0502020204030204" pitchFamily="34" charset="0"/>
              <a:ea typeface="Times New Roman" panose="02020603050405020304" pitchFamily="18" charset="0"/>
            </a:endParaRPr>
          </a:p>
          <a:p>
            <a:pPr indent="457200" algn="just">
              <a:lnSpc>
                <a:spcPct val="90000"/>
              </a:lnSpc>
              <a:spcBef>
                <a:spcPts val="900"/>
              </a:spcBef>
            </a:pPr>
            <a:endParaRPr lang="en-US" sz="3000">
              <a:solidFill>
                <a:srgbClr val="0070C0"/>
              </a:solidFill>
              <a:latin typeface="Calibri" panose="020F0502020204030204" pitchFamily="34" charset="0"/>
              <a:ea typeface="Times New Roman" panose="02020603050405020304" pitchFamily="18" charset="0"/>
            </a:endParaRPr>
          </a:p>
          <a:p>
            <a:pPr indent="457200" algn="just">
              <a:lnSpc>
                <a:spcPct val="90000"/>
              </a:lnSpc>
              <a:spcBef>
                <a:spcPts val="900"/>
              </a:spcBef>
              <a:spcAft>
                <a:spcPts val="0"/>
              </a:spcAft>
            </a:pPr>
            <a:endParaRPr lang="en-US">
              <a:latin typeface="Calibri" panose="020F0502020204030204" pitchFamily="34" charset="0"/>
              <a:ea typeface="Times New Roman" panose="02020603050405020304" pitchFamily="18" charset="0"/>
            </a:endParaRPr>
          </a:p>
        </p:txBody>
      </p:sp>
      <p:sp>
        <p:nvSpPr>
          <p:cNvPr id="8" name="Right Arrow 7"/>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kê – Tổng cục Thống 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53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4126</TotalTime>
  <Words>4718</Words>
  <Application>Microsoft Office PowerPoint</Application>
  <PresentationFormat>Widescreen</PresentationFormat>
  <Paragraphs>336</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Bahnschrift</vt:lpstr>
      <vt:lpstr>Book Antiqua</vt:lpstr>
      <vt:lpstr>Calibri</vt:lpstr>
      <vt:lpstr>Calibri Light</vt:lpstr>
      <vt:lpstr>Narkisim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Quốc Dũng</dc:creator>
  <cp:lastModifiedBy>Nguyễn Quang Phương</cp:lastModifiedBy>
  <cp:revision>274</cp:revision>
  <cp:lastPrinted>2024-02-19T08:12:13Z</cp:lastPrinted>
  <dcterms:created xsi:type="dcterms:W3CDTF">2024-01-02T04:18:32Z</dcterms:created>
  <dcterms:modified xsi:type="dcterms:W3CDTF">2024-02-26T02:56:36Z</dcterms:modified>
</cp:coreProperties>
</file>