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80" r:id="rId2"/>
    <p:sldId id="356" r:id="rId3"/>
    <p:sldId id="357" r:id="rId4"/>
    <p:sldId id="378" r:id="rId5"/>
    <p:sldId id="360" r:id="rId6"/>
    <p:sldId id="300" r:id="rId7"/>
    <p:sldId id="361" r:id="rId8"/>
    <p:sldId id="362" r:id="rId9"/>
    <p:sldId id="363" r:id="rId10"/>
    <p:sldId id="366" r:id="rId11"/>
    <p:sldId id="379" r:id="rId12"/>
    <p:sldId id="367" r:id="rId13"/>
    <p:sldId id="371" r:id="rId14"/>
    <p:sldId id="372" r:id="rId15"/>
    <p:sldId id="368" r:id="rId16"/>
    <p:sldId id="374" r:id="rId17"/>
    <p:sldId id="373" r:id="rId18"/>
    <p:sldId id="301" r:id="rId19"/>
    <p:sldId id="302" r:id="rId20"/>
    <p:sldId id="303" r:id="rId21"/>
    <p:sldId id="304" r:id="rId22"/>
    <p:sldId id="305"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6512" autoAdjust="0"/>
  </p:normalViewPr>
  <p:slideViewPr>
    <p:cSldViewPr snapToGrid="0">
      <p:cViewPr varScale="1">
        <p:scale>
          <a:sx n="70" d="100"/>
          <a:sy n="70" d="100"/>
        </p:scale>
        <p:origin x="1338" y="66"/>
      </p:cViewPr>
      <p:guideLst>
        <p:guide orient="horz" pos="2160"/>
        <p:guide pos="3840"/>
      </p:guideLst>
    </p:cSldViewPr>
  </p:slideViewPr>
  <p:notesTextViewPr>
    <p:cViewPr>
      <p:scale>
        <a:sx n="1" d="1"/>
        <a:sy n="1" d="1"/>
      </p:scale>
      <p:origin x="0" y="0"/>
    </p:cViewPr>
  </p:notesTextViewPr>
  <p:sorterViewPr>
    <p:cViewPr>
      <p:scale>
        <a:sx n="100" d="100"/>
        <a:sy n="100" d="100"/>
      </p:scale>
      <p:origin x="0" y="22674"/>
    </p:cViewPr>
  </p:sorterViewPr>
  <p:notesViewPr>
    <p:cSldViewPr snapToGrid="0">
      <p:cViewPr varScale="1">
        <p:scale>
          <a:sx n="56" d="100"/>
          <a:sy n="56" d="100"/>
        </p:scale>
        <p:origin x="-283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D0BBD1E-28E8-4035-B151-F3EAE49C8E30}" type="datetimeFigureOut">
              <a:rPr lang="en-US" smtClean="0"/>
              <a:t>26-Feb-24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3989B0E-3E81-45F6-B2E1-D33F3930BD27}" type="slidenum">
              <a:rPr lang="en-US" smtClean="0"/>
              <a:t>‹#›</a:t>
            </a:fld>
            <a:endParaRPr lang="en-US"/>
          </a:p>
        </p:txBody>
      </p:sp>
    </p:spTree>
    <p:extLst>
      <p:ext uri="{BB962C8B-B14F-4D97-AF65-F5344CB8AC3E}">
        <p14:creationId xmlns:p14="http://schemas.microsoft.com/office/powerpoint/2010/main" val="32310885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4C16815-6F84-44A0-907C-3E9F8016DE35}" type="datetimeFigureOut">
              <a:rPr lang="en-US" smtClean="0"/>
              <a:t>26-Feb-24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42D3712-30DD-4306-8849-BDC5C07AA0B7}" type="slidenum">
              <a:rPr lang="en-US" smtClean="0"/>
              <a:t>‹#›</a:t>
            </a:fld>
            <a:endParaRPr lang="en-US"/>
          </a:p>
        </p:txBody>
      </p:sp>
    </p:spTree>
    <p:extLst>
      <p:ext uri="{BB962C8B-B14F-4D97-AF65-F5344CB8AC3E}">
        <p14:creationId xmlns:p14="http://schemas.microsoft.com/office/powerpoint/2010/main" val="34374960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1</a:t>
            </a:fld>
            <a:endParaRPr lang="en-US"/>
          </a:p>
        </p:txBody>
      </p:sp>
    </p:spTree>
    <p:extLst>
      <p:ext uri="{BB962C8B-B14F-4D97-AF65-F5344CB8AC3E}">
        <p14:creationId xmlns:p14="http://schemas.microsoft.com/office/powerpoint/2010/main" val="403632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10</a:t>
            </a:fld>
            <a:endParaRPr lang="en-US"/>
          </a:p>
        </p:txBody>
      </p:sp>
    </p:spTree>
    <p:extLst>
      <p:ext uri="{BB962C8B-B14F-4D97-AF65-F5344CB8AC3E}">
        <p14:creationId xmlns:p14="http://schemas.microsoft.com/office/powerpoint/2010/main" val="2312403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11</a:t>
            </a:fld>
            <a:endParaRPr lang="en-US"/>
          </a:p>
        </p:txBody>
      </p:sp>
    </p:spTree>
    <p:extLst>
      <p:ext uri="{BB962C8B-B14F-4D97-AF65-F5344CB8AC3E}">
        <p14:creationId xmlns:p14="http://schemas.microsoft.com/office/powerpoint/2010/main" val="2312403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12</a:t>
            </a:fld>
            <a:endParaRPr lang="en-US"/>
          </a:p>
        </p:txBody>
      </p:sp>
    </p:spTree>
    <p:extLst>
      <p:ext uri="{BB962C8B-B14F-4D97-AF65-F5344CB8AC3E}">
        <p14:creationId xmlns:p14="http://schemas.microsoft.com/office/powerpoint/2010/main" val="3212700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13</a:t>
            </a:fld>
            <a:endParaRPr lang="en-US"/>
          </a:p>
        </p:txBody>
      </p:sp>
    </p:spTree>
    <p:extLst>
      <p:ext uri="{BB962C8B-B14F-4D97-AF65-F5344CB8AC3E}">
        <p14:creationId xmlns:p14="http://schemas.microsoft.com/office/powerpoint/2010/main" val="707996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14</a:t>
            </a:fld>
            <a:endParaRPr lang="en-US"/>
          </a:p>
        </p:txBody>
      </p:sp>
    </p:spTree>
    <p:extLst>
      <p:ext uri="{BB962C8B-B14F-4D97-AF65-F5344CB8AC3E}">
        <p14:creationId xmlns:p14="http://schemas.microsoft.com/office/powerpoint/2010/main" val="1399628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15</a:t>
            </a:fld>
            <a:endParaRPr lang="en-US"/>
          </a:p>
        </p:txBody>
      </p:sp>
    </p:spTree>
    <p:extLst>
      <p:ext uri="{BB962C8B-B14F-4D97-AF65-F5344CB8AC3E}">
        <p14:creationId xmlns:p14="http://schemas.microsoft.com/office/powerpoint/2010/main" val="550457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E42D3712-30DD-4306-8849-BDC5C07AA0B7}" type="slidenum">
              <a:rPr lang="en-US" smtClean="0"/>
              <a:t>16</a:t>
            </a:fld>
            <a:endParaRPr lang="en-US"/>
          </a:p>
        </p:txBody>
      </p:sp>
    </p:spTree>
    <p:extLst>
      <p:ext uri="{BB962C8B-B14F-4D97-AF65-F5344CB8AC3E}">
        <p14:creationId xmlns:p14="http://schemas.microsoft.com/office/powerpoint/2010/main" val="253113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17</a:t>
            </a:fld>
            <a:endParaRPr lang="en-US"/>
          </a:p>
        </p:txBody>
      </p:sp>
    </p:spTree>
    <p:extLst>
      <p:ext uri="{BB962C8B-B14F-4D97-AF65-F5344CB8AC3E}">
        <p14:creationId xmlns:p14="http://schemas.microsoft.com/office/powerpoint/2010/main" val="3924836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18</a:t>
            </a:fld>
            <a:endParaRPr lang="en-US"/>
          </a:p>
        </p:txBody>
      </p:sp>
    </p:spTree>
    <p:extLst>
      <p:ext uri="{BB962C8B-B14F-4D97-AF65-F5344CB8AC3E}">
        <p14:creationId xmlns:p14="http://schemas.microsoft.com/office/powerpoint/2010/main" val="154347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19</a:t>
            </a:fld>
            <a:endParaRPr lang="en-US"/>
          </a:p>
        </p:txBody>
      </p:sp>
    </p:spTree>
    <p:extLst>
      <p:ext uri="{BB962C8B-B14F-4D97-AF65-F5344CB8AC3E}">
        <p14:creationId xmlns:p14="http://schemas.microsoft.com/office/powerpoint/2010/main" val="2657064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2</a:t>
            </a:fld>
            <a:endParaRPr lang="en-US"/>
          </a:p>
        </p:txBody>
      </p:sp>
    </p:spTree>
    <p:extLst>
      <p:ext uri="{BB962C8B-B14F-4D97-AF65-F5344CB8AC3E}">
        <p14:creationId xmlns:p14="http://schemas.microsoft.com/office/powerpoint/2010/main" val="2207655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20</a:t>
            </a:fld>
            <a:endParaRPr lang="en-US"/>
          </a:p>
        </p:txBody>
      </p:sp>
    </p:spTree>
    <p:extLst>
      <p:ext uri="{BB962C8B-B14F-4D97-AF65-F5344CB8AC3E}">
        <p14:creationId xmlns:p14="http://schemas.microsoft.com/office/powerpoint/2010/main" val="587126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21</a:t>
            </a:fld>
            <a:endParaRPr lang="en-US"/>
          </a:p>
        </p:txBody>
      </p:sp>
    </p:spTree>
    <p:extLst>
      <p:ext uri="{BB962C8B-B14F-4D97-AF65-F5344CB8AC3E}">
        <p14:creationId xmlns:p14="http://schemas.microsoft.com/office/powerpoint/2010/main" val="3819005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22</a:t>
            </a:fld>
            <a:endParaRPr lang="en-US"/>
          </a:p>
        </p:txBody>
      </p:sp>
    </p:spTree>
    <p:extLst>
      <p:ext uri="{BB962C8B-B14F-4D97-AF65-F5344CB8AC3E}">
        <p14:creationId xmlns:p14="http://schemas.microsoft.com/office/powerpoint/2010/main" val="1070675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3</a:t>
            </a:fld>
            <a:endParaRPr lang="en-US"/>
          </a:p>
        </p:txBody>
      </p:sp>
    </p:spTree>
    <p:extLst>
      <p:ext uri="{BB962C8B-B14F-4D97-AF65-F5344CB8AC3E}">
        <p14:creationId xmlns:p14="http://schemas.microsoft.com/office/powerpoint/2010/main" val="3331475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4</a:t>
            </a:fld>
            <a:endParaRPr lang="en-US"/>
          </a:p>
        </p:txBody>
      </p:sp>
    </p:spTree>
    <p:extLst>
      <p:ext uri="{BB962C8B-B14F-4D97-AF65-F5344CB8AC3E}">
        <p14:creationId xmlns:p14="http://schemas.microsoft.com/office/powerpoint/2010/main" val="3331475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0000"/>
              </a:lnSpc>
            </a:pPr>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5</a:t>
            </a:fld>
            <a:endParaRPr lang="en-US"/>
          </a:p>
        </p:txBody>
      </p:sp>
    </p:spTree>
    <p:extLst>
      <p:ext uri="{BB962C8B-B14F-4D97-AF65-F5344CB8AC3E}">
        <p14:creationId xmlns:p14="http://schemas.microsoft.com/office/powerpoint/2010/main" val="741801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6</a:t>
            </a:fld>
            <a:endParaRPr lang="en-US"/>
          </a:p>
        </p:txBody>
      </p:sp>
    </p:spTree>
    <p:extLst>
      <p:ext uri="{BB962C8B-B14F-4D97-AF65-F5344CB8AC3E}">
        <p14:creationId xmlns:p14="http://schemas.microsoft.com/office/powerpoint/2010/main" val="1675736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7</a:t>
            </a:fld>
            <a:endParaRPr lang="en-US"/>
          </a:p>
        </p:txBody>
      </p:sp>
    </p:spTree>
    <p:extLst>
      <p:ext uri="{BB962C8B-B14F-4D97-AF65-F5344CB8AC3E}">
        <p14:creationId xmlns:p14="http://schemas.microsoft.com/office/powerpoint/2010/main" val="1611627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8</a:t>
            </a:fld>
            <a:endParaRPr lang="en-US"/>
          </a:p>
        </p:txBody>
      </p:sp>
    </p:spTree>
    <p:extLst>
      <p:ext uri="{BB962C8B-B14F-4D97-AF65-F5344CB8AC3E}">
        <p14:creationId xmlns:p14="http://schemas.microsoft.com/office/powerpoint/2010/main" val="989188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2D3712-30DD-4306-8849-BDC5C07AA0B7}" type="slidenum">
              <a:rPr lang="en-US" smtClean="0"/>
              <a:t>9</a:t>
            </a:fld>
            <a:endParaRPr lang="en-US"/>
          </a:p>
        </p:txBody>
      </p:sp>
    </p:spTree>
    <p:extLst>
      <p:ext uri="{BB962C8B-B14F-4D97-AF65-F5344CB8AC3E}">
        <p14:creationId xmlns:p14="http://schemas.microsoft.com/office/powerpoint/2010/main" val="2776562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E2445E-D658-4C2C-BAF5-D17DB372B349}" type="datetimeFigureOut">
              <a:rPr lang="en-US" smtClean="0"/>
              <a:t>26-Feb-24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04AEB-C6B8-45FF-9AEB-4D0EEC3F8177}" type="slidenum">
              <a:rPr lang="en-US" smtClean="0"/>
              <a:t>‹#›</a:t>
            </a:fld>
            <a:endParaRPr lang="en-US"/>
          </a:p>
        </p:txBody>
      </p:sp>
    </p:spTree>
    <p:extLst>
      <p:ext uri="{BB962C8B-B14F-4D97-AF65-F5344CB8AC3E}">
        <p14:creationId xmlns:p14="http://schemas.microsoft.com/office/powerpoint/2010/main" val="602171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2445E-D658-4C2C-BAF5-D17DB372B349}" type="datetimeFigureOut">
              <a:rPr lang="en-US" smtClean="0"/>
              <a:t>26-Feb-24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04AEB-C6B8-45FF-9AEB-4D0EEC3F8177}" type="slidenum">
              <a:rPr lang="en-US" smtClean="0"/>
              <a:t>‹#›</a:t>
            </a:fld>
            <a:endParaRPr lang="en-US"/>
          </a:p>
        </p:txBody>
      </p:sp>
    </p:spTree>
    <p:extLst>
      <p:ext uri="{BB962C8B-B14F-4D97-AF65-F5344CB8AC3E}">
        <p14:creationId xmlns:p14="http://schemas.microsoft.com/office/powerpoint/2010/main" val="4040249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2445E-D658-4C2C-BAF5-D17DB372B349}" type="datetimeFigureOut">
              <a:rPr lang="en-US" smtClean="0"/>
              <a:t>26-Feb-24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04AEB-C6B8-45FF-9AEB-4D0EEC3F8177}" type="slidenum">
              <a:rPr lang="en-US" smtClean="0"/>
              <a:t>‹#›</a:t>
            </a:fld>
            <a:endParaRPr lang="en-US"/>
          </a:p>
        </p:txBody>
      </p:sp>
    </p:spTree>
    <p:extLst>
      <p:ext uri="{BB962C8B-B14F-4D97-AF65-F5344CB8AC3E}">
        <p14:creationId xmlns:p14="http://schemas.microsoft.com/office/powerpoint/2010/main" val="2189397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2445E-D658-4C2C-BAF5-D17DB372B349}" type="datetimeFigureOut">
              <a:rPr lang="en-US" smtClean="0"/>
              <a:t>26-Feb-24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04AEB-C6B8-45FF-9AEB-4D0EEC3F8177}" type="slidenum">
              <a:rPr lang="en-US" smtClean="0"/>
              <a:t>‹#›</a:t>
            </a:fld>
            <a:endParaRPr lang="en-US"/>
          </a:p>
        </p:txBody>
      </p:sp>
    </p:spTree>
    <p:extLst>
      <p:ext uri="{BB962C8B-B14F-4D97-AF65-F5344CB8AC3E}">
        <p14:creationId xmlns:p14="http://schemas.microsoft.com/office/powerpoint/2010/main" val="2358049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1E2445E-D658-4C2C-BAF5-D17DB372B349}" type="datetimeFigureOut">
              <a:rPr lang="en-US" smtClean="0"/>
              <a:t>26-Feb-24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04AEB-C6B8-45FF-9AEB-4D0EEC3F8177}" type="slidenum">
              <a:rPr lang="en-US" smtClean="0"/>
              <a:t>‹#›</a:t>
            </a:fld>
            <a:endParaRPr lang="en-US"/>
          </a:p>
        </p:txBody>
      </p:sp>
    </p:spTree>
    <p:extLst>
      <p:ext uri="{BB962C8B-B14F-4D97-AF65-F5344CB8AC3E}">
        <p14:creationId xmlns:p14="http://schemas.microsoft.com/office/powerpoint/2010/main" val="3178020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E2445E-D658-4C2C-BAF5-D17DB372B349}" type="datetimeFigureOut">
              <a:rPr lang="en-US" smtClean="0"/>
              <a:t>26-Feb-24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04AEB-C6B8-45FF-9AEB-4D0EEC3F8177}" type="slidenum">
              <a:rPr lang="en-US" smtClean="0"/>
              <a:t>‹#›</a:t>
            </a:fld>
            <a:endParaRPr lang="en-US"/>
          </a:p>
        </p:txBody>
      </p:sp>
    </p:spTree>
    <p:extLst>
      <p:ext uri="{BB962C8B-B14F-4D97-AF65-F5344CB8AC3E}">
        <p14:creationId xmlns:p14="http://schemas.microsoft.com/office/powerpoint/2010/main" val="1301447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E2445E-D658-4C2C-BAF5-D17DB372B349}" type="datetimeFigureOut">
              <a:rPr lang="en-US" smtClean="0"/>
              <a:t>26-Feb-24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504AEB-C6B8-45FF-9AEB-4D0EEC3F8177}" type="slidenum">
              <a:rPr lang="en-US" smtClean="0"/>
              <a:t>‹#›</a:t>
            </a:fld>
            <a:endParaRPr lang="en-US"/>
          </a:p>
        </p:txBody>
      </p:sp>
    </p:spTree>
    <p:extLst>
      <p:ext uri="{BB962C8B-B14F-4D97-AF65-F5344CB8AC3E}">
        <p14:creationId xmlns:p14="http://schemas.microsoft.com/office/powerpoint/2010/main" val="4130212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E2445E-D658-4C2C-BAF5-D17DB372B349}" type="datetimeFigureOut">
              <a:rPr lang="en-US" smtClean="0"/>
              <a:t>26-Feb-24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504AEB-C6B8-45FF-9AEB-4D0EEC3F8177}" type="slidenum">
              <a:rPr lang="en-US" smtClean="0"/>
              <a:t>‹#›</a:t>
            </a:fld>
            <a:endParaRPr lang="en-US"/>
          </a:p>
        </p:txBody>
      </p:sp>
    </p:spTree>
    <p:extLst>
      <p:ext uri="{BB962C8B-B14F-4D97-AF65-F5344CB8AC3E}">
        <p14:creationId xmlns:p14="http://schemas.microsoft.com/office/powerpoint/2010/main" val="67576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2445E-D658-4C2C-BAF5-D17DB372B349}" type="datetimeFigureOut">
              <a:rPr lang="en-US" smtClean="0"/>
              <a:t>26-Feb-24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504AEB-C6B8-45FF-9AEB-4D0EEC3F8177}" type="slidenum">
              <a:rPr lang="en-US" smtClean="0"/>
              <a:t>‹#›</a:t>
            </a:fld>
            <a:endParaRPr lang="en-US"/>
          </a:p>
        </p:txBody>
      </p:sp>
    </p:spTree>
    <p:extLst>
      <p:ext uri="{BB962C8B-B14F-4D97-AF65-F5344CB8AC3E}">
        <p14:creationId xmlns:p14="http://schemas.microsoft.com/office/powerpoint/2010/main" val="3305668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1E2445E-D658-4C2C-BAF5-D17DB372B349}" type="datetimeFigureOut">
              <a:rPr lang="en-US" smtClean="0"/>
              <a:t>26-Feb-24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04AEB-C6B8-45FF-9AEB-4D0EEC3F8177}" type="slidenum">
              <a:rPr lang="en-US" smtClean="0"/>
              <a:t>‹#›</a:t>
            </a:fld>
            <a:endParaRPr lang="en-US"/>
          </a:p>
        </p:txBody>
      </p:sp>
    </p:spTree>
    <p:extLst>
      <p:ext uri="{BB962C8B-B14F-4D97-AF65-F5344CB8AC3E}">
        <p14:creationId xmlns:p14="http://schemas.microsoft.com/office/powerpoint/2010/main" val="3908962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1E2445E-D658-4C2C-BAF5-D17DB372B349}" type="datetimeFigureOut">
              <a:rPr lang="en-US" smtClean="0"/>
              <a:t>26-Feb-24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04AEB-C6B8-45FF-9AEB-4D0EEC3F8177}" type="slidenum">
              <a:rPr lang="en-US" smtClean="0"/>
              <a:t>‹#›</a:t>
            </a:fld>
            <a:endParaRPr lang="en-US"/>
          </a:p>
        </p:txBody>
      </p:sp>
    </p:spTree>
    <p:extLst>
      <p:ext uri="{BB962C8B-B14F-4D97-AF65-F5344CB8AC3E}">
        <p14:creationId xmlns:p14="http://schemas.microsoft.com/office/powerpoint/2010/main" val="84064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2445E-D658-4C2C-BAF5-D17DB372B349}" type="datetimeFigureOut">
              <a:rPr lang="en-US" smtClean="0"/>
              <a:t>26-Feb-24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504AEB-C6B8-45FF-9AEB-4D0EEC3F8177}" type="slidenum">
              <a:rPr lang="en-US" smtClean="0"/>
              <a:t>‹#›</a:t>
            </a:fld>
            <a:endParaRPr lang="en-US"/>
          </a:p>
        </p:txBody>
      </p:sp>
    </p:spTree>
    <p:extLst>
      <p:ext uri="{BB962C8B-B14F-4D97-AF65-F5344CB8AC3E}">
        <p14:creationId xmlns:p14="http://schemas.microsoft.com/office/powerpoint/2010/main" val="865292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smtClean="0">
                <a:solidFill>
                  <a:srgbClr val="C00000"/>
                </a:solidFill>
                <a:latin typeface="Bahnschrift" panose="020B0502040204020203" pitchFamily="34" charset="0"/>
              </a:rPr>
              <a:t>ĐIỀU TRA DÂN SỐ VÀ NHÀ Ở GIỮA KỲ NĂM 2024</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kê</a:t>
            </a:r>
            <a:endParaRPr lang="en-US" sz="1400" i="1">
              <a:solidFill>
                <a:srgbClr val="002060"/>
              </a:solidFill>
              <a:latin typeface="Book Antiqua" panose="02040602050305030304" pitchFamily="18" charset="0"/>
            </a:endParaRPr>
          </a:p>
        </p:txBody>
      </p:sp>
      <p:pic>
        <p:nvPicPr>
          <p:cNvPr id="1026" name="Picture 2" descr="Toàn cảnh Đà Lạt trắng xóa bê tông -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4062" y="611372"/>
            <a:ext cx="8937938" cy="60017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0" y="499730"/>
            <a:ext cx="4353059" cy="6113356"/>
          </a:xfrm>
          <a:prstGeom prst="rect">
            <a:avLst/>
          </a:prstGeom>
        </p:spPr>
      </p:pic>
      <p:sp>
        <p:nvSpPr>
          <p:cNvPr id="9" name="TextBox 8"/>
          <p:cNvSpPr txBox="1"/>
          <p:nvPr/>
        </p:nvSpPr>
        <p:spPr>
          <a:xfrm>
            <a:off x="8325100" y="636148"/>
            <a:ext cx="3976171" cy="369332"/>
          </a:xfrm>
          <a:prstGeom prst="rect">
            <a:avLst/>
          </a:prstGeom>
          <a:noFill/>
        </p:spPr>
        <p:txBody>
          <a:bodyPr wrap="square" rtlCol="0">
            <a:spAutoFit/>
          </a:bodyPr>
          <a:lstStyle/>
          <a:p>
            <a:r>
              <a:rPr lang="en-US" b="1" smtClean="0">
                <a:solidFill>
                  <a:schemeClr val="accent2"/>
                </a:solidFill>
                <a:latin typeface="Narkisim" panose="020E0502050101010101" pitchFamily="34" charset="-79"/>
                <a:cs typeface="Narkisim" panose="020E0502050101010101" pitchFamily="34" charset="-79"/>
              </a:rPr>
              <a:t>Đà lạt ngày 5-6 tháng 2 năm  2024</a:t>
            </a:r>
            <a:endParaRPr lang="en-US" b="1">
              <a:solidFill>
                <a:schemeClr val="accent2"/>
              </a:solidFill>
              <a:latin typeface="Narkisim" panose="020E0502050101010101" pitchFamily="34" charset="-79"/>
              <a:cs typeface="Narkisim" panose="020E0502050101010101" pitchFamily="34" charset="-79"/>
            </a:endParaRPr>
          </a:p>
        </p:txBody>
      </p:sp>
    </p:spTree>
    <p:extLst>
      <p:ext uri="{BB962C8B-B14F-4D97-AF65-F5344CB8AC3E}">
        <p14:creationId xmlns:p14="http://schemas.microsoft.com/office/powerpoint/2010/main" val="272915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THÔNG TIN VỀ THÀNH VIÊN HỘ (Giáo dục</a:t>
            </a:r>
            <a:r>
              <a:rPr lang="en-US" sz="2400" b="1" smtClean="0">
                <a:solidFill>
                  <a:srgbClr val="C00000"/>
                </a:solidFill>
                <a:latin typeface="Bahnschrift" panose="020B0502040204020203" pitchFamily="34" charset="0"/>
              </a:rPr>
              <a:t>)</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kê</a:t>
            </a:r>
            <a:endParaRPr lang="en-US" sz="1400" i="1">
              <a:solidFill>
                <a:srgbClr val="002060"/>
              </a:solidFill>
              <a:latin typeface="Book Antiqua" panose="02040602050305030304" pitchFamily="18" charset="0"/>
            </a:endParaRPr>
          </a:p>
        </p:txBody>
      </p:sp>
      <p:sp>
        <p:nvSpPr>
          <p:cNvPr id="8" name="Content Placeholder 2">
            <a:extLst>
              <a:ext uri="{FF2B5EF4-FFF2-40B4-BE49-F238E27FC236}">
                <a16:creationId xmlns="" xmlns:a16="http://schemas.microsoft.com/office/drawing/2014/main" id="{2FA4F06A-B527-4A8C-9E25-DB411917AD2D}"/>
              </a:ext>
            </a:extLst>
          </p:cNvPr>
          <p:cNvSpPr txBox="1">
            <a:spLocks/>
          </p:cNvSpPr>
          <p:nvPr/>
        </p:nvSpPr>
        <p:spPr>
          <a:xfrm>
            <a:off x="499729" y="499730"/>
            <a:ext cx="11456481" cy="622536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vi-VN" sz="2600" b="1" smtClean="0">
                <a:latin typeface="Calibri" panose="020F0502020204030204" pitchFamily="34" charset="0"/>
                <a:cs typeface="Calibri" panose="020F0502020204030204" pitchFamily="34" charset="0"/>
              </a:rPr>
              <a:t>Câu 20: [TÊN] đạt được các loại trình độ nào sau đây?</a:t>
            </a:r>
            <a:endParaRPr lang="en-US" sz="2600" b="1" smtClean="0">
              <a:solidFill>
                <a:srgbClr val="00B0F0"/>
              </a:solidFill>
              <a:latin typeface="Calibri" panose="020F0502020204030204" pitchFamily="34" charset="0"/>
              <a:cs typeface="Calibri" panose="020F0502020204030204" pitchFamily="34" charset="0"/>
            </a:endParaRPr>
          </a:p>
          <a:p>
            <a:pPr algn="just"/>
            <a:r>
              <a:rPr lang="vi-VN" sz="2500" smtClean="0">
                <a:latin typeface="Calibri" panose="020F0502020204030204" pitchFamily="34" charset="0"/>
                <a:cs typeface="Calibri" panose="020F0502020204030204" pitchFamily="34" charset="0"/>
              </a:rPr>
              <a:t>ĐTV </a:t>
            </a:r>
            <a:r>
              <a:rPr lang="vi-VN" sz="2500">
                <a:latin typeface="Calibri" panose="020F0502020204030204" pitchFamily="34" charset="0"/>
                <a:cs typeface="Calibri" panose="020F0502020204030204" pitchFamily="34" charset="0"/>
              </a:rPr>
              <a:t>đọc lần lượt từng trình độ. Ở mỗi loại trình độ, ĐTV hỏi ĐTĐT xem họ có bằng cấp của trình độ đó </a:t>
            </a:r>
            <a:r>
              <a:rPr lang="vi-VN" sz="2500" smtClean="0">
                <a:latin typeface="Calibri" panose="020F0502020204030204" pitchFamily="34" charset="0"/>
                <a:cs typeface="Calibri" panose="020F0502020204030204" pitchFamily="34" charset="0"/>
              </a:rPr>
              <a:t>không</a:t>
            </a:r>
            <a:r>
              <a:rPr lang="en-US" sz="2500" smtClean="0">
                <a:latin typeface="Calibri" panose="020F0502020204030204" pitchFamily="34" charset="0"/>
                <a:cs typeface="Calibri" panose="020F0502020204030204" pitchFamily="34" charset="0"/>
              </a:rPr>
              <a:t>.</a:t>
            </a:r>
          </a:p>
          <a:p>
            <a:pPr algn="just"/>
            <a:r>
              <a:rPr lang="vi-VN" sz="2500" b="1" u="sng" smtClean="0">
                <a:solidFill>
                  <a:srgbClr val="FF0000"/>
                </a:solidFill>
                <a:latin typeface="Calibri" panose="020F0502020204030204" pitchFamily="34" charset="0"/>
                <a:cs typeface="Calibri" panose="020F0502020204030204" pitchFamily="34" charset="0"/>
              </a:rPr>
              <a:t>Một </a:t>
            </a:r>
            <a:r>
              <a:rPr lang="vi-VN" sz="2500" b="1" u="sng">
                <a:solidFill>
                  <a:srgbClr val="FF0000"/>
                </a:solidFill>
                <a:latin typeface="Calibri" panose="020F0502020204030204" pitchFamily="34" charset="0"/>
                <a:cs typeface="Calibri" panose="020F0502020204030204" pitchFamily="34" charset="0"/>
              </a:rPr>
              <a:t>số lưu ý: </a:t>
            </a:r>
            <a:endParaRPr lang="en-US" sz="2500" b="1" u="sng" smtClean="0">
              <a:solidFill>
                <a:srgbClr val="FF0000"/>
              </a:solidFill>
              <a:latin typeface="Calibri" panose="020F0502020204030204" pitchFamily="34" charset="0"/>
              <a:cs typeface="Calibri" panose="020F0502020204030204" pitchFamily="34" charset="0"/>
            </a:endParaRPr>
          </a:p>
          <a:p>
            <a:pPr marL="457200" indent="-457200" algn="just">
              <a:buAutoNum type="arabicParenBoth"/>
            </a:pPr>
            <a:r>
              <a:rPr lang="vi-VN" sz="2500" i="1" smtClean="0">
                <a:latin typeface="Calibri" panose="020F0502020204030204" pitchFamily="34" charset="0"/>
                <a:cs typeface="Calibri" panose="020F0502020204030204" pitchFamily="34" charset="0"/>
              </a:rPr>
              <a:t>Một </a:t>
            </a:r>
            <a:r>
              <a:rPr lang="vi-VN" sz="2500" i="1">
                <a:latin typeface="Calibri" panose="020F0502020204030204" pitchFamily="34" charset="0"/>
                <a:cs typeface="Calibri" panose="020F0502020204030204" pitchFamily="34" charset="0"/>
              </a:rPr>
              <a:t>người có thể đạt được một hoặc nhiều trình độ hoặc không </a:t>
            </a:r>
            <a:r>
              <a:rPr lang="vi-VN" sz="2500" i="1" smtClean="0">
                <a:latin typeface="Calibri" panose="020F0502020204030204" pitchFamily="34" charset="0"/>
                <a:cs typeface="Calibri" panose="020F0502020204030204" pitchFamily="34" charset="0"/>
              </a:rPr>
              <a:t>đạt</a:t>
            </a:r>
            <a:r>
              <a:rPr lang="en-US" sz="2500" i="1" smtClean="0">
                <a:latin typeface="Calibri" panose="020F0502020204030204" pitchFamily="34" charset="0"/>
                <a:cs typeface="Calibri" panose="020F0502020204030204" pitchFamily="34" charset="0"/>
              </a:rPr>
              <a:t> </a:t>
            </a:r>
            <a:r>
              <a:rPr lang="vi-VN" sz="2500" i="1" smtClean="0">
                <a:latin typeface="Calibri" panose="020F0502020204030204" pitchFamily="34" charset="0"/>
                <a:cs typeface="Calibri" panose="020F0502020204030204" pitchFamily="34" charset="0"/>
              </a:rPr>
              <a:t>trình </a:t>
            </a:r>
            <a:r>
              <a:rPr lang="vi-VN" sz="2500" i="1">
                <a:latin typeface="Calibri" panose="020F0502020204030204" pitchFamily="34" charset="0"/>
                <a:cs typeface="Calibri" panose="020F0502020204030204" pitchFamily="34" charset="0"/>
              </a:rPr>
              <a:t>độ </a:t>
            </a:r>
            <a:r>
              <a:rPr lang="vi-VN" sz="2500" i="1" smtClean="0">
                <a:latin typeface="Calibri" panose="020F0502020204030204" pitchFamily="34" charset="0"/>
                <a:cs typeface="Calibri" panose="020F0502020204030204" pitchFamily="34" charset="0"/>
              </a:rPr>
              <a:t>nào</a:t>
            </a:r>
            <a:r>
              <a:rPr lang="en-US" sz="2500" i="1" smtClean="0">
                <a:latin typeface="Calibri" panose="020F0502020204030204" pitchFamily="34" charset="0"/>
                <a:cs typeface="Calibri" panose="020F0502020204030204" pitchFamily="34" charset="0"/>
              </a:rPr>
              <a:t>;</a:t>
            </a:r>
            <a:r>
              <a:rPr lang="vi-VN" sz="2500" i="1" smtClean="0">
                <a:latin typeface="Calibri" panose="020F0502020204030204" pitchFamily="34" charset="0"/>
                <a:cs typeface="Calibri" panose="020F0502020204030204" pitchFamily="34" charset="0"/>
              </a:rPr>
              <a:t> </a:t>
            </a:r>
            <a:endParaRPr lang="en-US" sz="2500" i="1" smtClean="0">
              <a:latin typeface="Calibri" panose="020F0502020204030204" pitchFamily="34" charset="0"/>
              <a:cs typeface="Calibri" panose="020F0502020204030204" pitchFamily="34" charset="0"/>
            </a:endParaRPr>
          </a:p>
          <a:p>
            <a:pPr marL="457200" indent="-457200" algn="just">
              <a:buAutoNum type="arabicParenBoth"/>
            </a:pPr>
            <a:r>
              <a:rPr lang="vi-VN" sz="2500" i="1" smtClean="0">
                <a:latin typeface="Calibri" panose="020F0502020204030204" pitchFamily="34" charset="0"/>
                <a:cs typeface="Calibri" panose="020F0502020204030204" pitchFamily="34" charset="0"/>
              </a:rPr>
              <a:t>Một </a:t>
            </a:r>
            <a:r>
              <a:rPr lang="vi-VN" sz="2500" i="1">
                <a:latin typeface="Calibri" panose="020F0502020204030204" pitchFamily="34" charset="0"/>
                <a:cs typeface="Calibri" panose="020F0502020204030204" pitchFamily="34" charset="0"/>
              </a:rPr>
              <a:t>người chỉ được xác định là có trình độ nào đó khi họ có bằng/chứng chỉ hoặc có quyết định công nhận đã đạt được trình độ </a:t>
            </a:r>
            <a:r>
              <a:rPr lang="vi-VN" sz="2500" i="1" smtClean="0">
                <a:latin typeface="Calibri" panose="020F0502020204030204" pitchFamily="34" charset="0"/>
                <a:cs typeface="Calibri" panose="020F0502020204030204" pitchFamily="34" charset="0"/>
              </a:rPr>
              <a:t>đó</a:t>
            </a:r>
            <a:r>
              <a:rPr lang="en-US" sz="2500" i="1">
                <a:latin typeface="Calibri" panose="020F0502020204030204" pitchFamily="34" charset="0"/>
                <a:cs typeface="Calibri" panose="020F0502020204030204" pitchFamily="34" charset="0"/>
              </a:rPr>
              <a:t>;</a:t>
            </a:r>
            <a:endParaRPr lang="en-US" sz="2500" i="1" smtClean="0">
              <a:latin typeface="Calibri" panose="020F0502020204030204" pitchFamily="34" charset="0"/>
              <a:cs typeface="Calibri" panose="020F0502020204030204" pitchFamily="34" charset="0"/>
            </a:endParaRPr>
          </a:p>
          <a:p>
            <a:pPr marL="457200" indent="-457200" algn="just">
              <a:buAutoNum type="arabicParenBoth"/>
            </a:pPr>
            <a:r>
              <a:rPr lang="vi-VN" sz="2500" i="1" smtClean="0">
                <a:latin typeface="Calibri" panose="020F0502020204030204" pitchFamily="34" charset="0"/>
                <a:cs typeface="Calibri" panose="020F0502020204030204" pitchFamily="34" charset="0"/>
              </a:rPr>
              <a:t>Bằng </a:t>
            </a:r>
            <a:r>
              <a:rPr lang="vi-VN" sz="2500" i="1">
                <a:latin typeface="Calibri" panose="020F0502020204030204" pitchFamily="34" charset="0"/>
                <a:cs typeface="Calibri" panose="020F0502020204030204" pitchFamily="34" charset="0"/>
              </a:rPr>
              <a:t>trung cấp nghề hay trung cấp chuyên nghiệp đều được xác định là có trình độ “Trung cấp</a:t>
            </a:r>
            <a:r>
              <a:rPr lang="vi-VN" sz="2500" i="1" smtClean="0">
                <a:latin typeface="Calibri" panose="020F0502020204030204" pitchFamily="34" charset="0"/>
                <a:cs typeface="Calibri" panose="020F0502020204030204" pitchFamily="34" charset="0"/>
              </a:rPr>
              <a:t>”</a:t>
            </a:r>
            <a:r>
              <a:rPr lang="en-US" sz="2500" i="1" smtClean="0">
                <a:latin typeface="Calibri" panose="020F0502020204030204" pitchFamily="34" charset="0"/>
                <a:cs typeface="Calibri" panose="020F0502020204030204" pitchFamily="34" charset="0"/>
              </a:rPr>
              <a:t>;</a:t>
            </a:r>
          </a:p>
          <a:p>
            <a:pPr marL="457200" indent="-457200" algn="just">
              <a:buAutoNum type="arabicParenBoth"/>
            </a:pPr>
            <a:r>
              <a:rPr lang="vi-VN" sz="2500" i="1" smtClean="0">
                <a:latin typeface="Calibri" panose="020F0502020204030204" pitchFamily="34" charset="0"/>
                <a:cs typeface="Calibri" panose="020F0502020204030204" pitchFamily="34" charset="0"/>
              </a:rPr>
              <a:t>Cao </a:t>
            </a:r>
            <a:r>
              <a:rPr lang="vi-VN" sz="2500" i="1">
                <a:latin typeface="Calibri" panose="020F0502020204030204" pitchFamily="34" charset="0"/>
                <a:cs typeface="Calibri" panose="020F0502020204030204" pitchFamily="34" charset="0"/>
              </a:rPr>
              <a:t>đẳng nghề hay cao đẳng chuyên nghiệp đều được xác định là “Cao đẳng</a:t>
            </a:r>
            <a:r>
              <a:rPr lang="vi-VN" sz="2500" i="1" smtClean="0">
                <a:latin typeface="Calibri" panose="020F0502020204030204" pitchFamily="34" charset="0"/>
                <a:cs typeface="Calibri" panose="020F0502020204030204" pitchFamily="34" charset="0"/>
              </a:rPr>
              <a:t>”</a:t>
            </a:r>
            <a:r>
              <a:rPr lang="en-US" sz="2500" i="1" smtClean="0">
                <a:latin typeface="Calibri" panose="020F0502020204030204" pitchFamily="34" charset="0"/>
                <a:cs typeface="Calibri" panose="020F0502020204030204" pitchFamily="34" charset="0"/>
              </a:rPr>
              <a:t>;</a:t>
            </a:r>
          </a:p>
          <a:p>
            <a:pPr marL="457200" indent="-457200" algn="just">
              <a:buAutoNum type="arabicParenBoth"/>
            </a:pPr>
            <a:r>
              <a:rPr lang="vi-VN" sz="2500" i="1" smtClean="0">
                <a:latin typeface="Calibri" panose="020F0502020204030204" pitchFamily="34" charset="0"/>
                <a:cs typeface="Calibri" panose="020F0502020204030204" pitchFamily="34" charset="0"/>
              </a:rPr>
              <a:t>Những </a:t>
            </a:r>
            <a:r>
              <a:rPr lang="vi-VN" sz="2500" i="1">
                <a:latin typeface="Calibri" panose="020F0502020204030204" pitchFamily="34" charset="0"/>
                <a:cs typeface="Calibri" panose="020F0502020204030204" pitchFamily="34" charset="0"/>
              </a:rPr>
              <a:t>người có bằng lái xe ô tô được xác định là có trình độ “Sơ cấp</a:t>
            </a:r>
            <a:r>
              <a:rPr lang="vi-VN" sz="2500" i="1" smtClean="0">
                <a:latin typeface="Calibri" panose="020F0502020204030204" pitchFamily="34" charset="0"/>
                <a:cs typeface="Calibri" panose="020F0502020204030204" pitchFamily="34" charset="0"/>
              </a:rPr>
              <a:t>”</a:t>
            </a:r>
            <a:r>
              <a:rPr lang="en-US" sz="2500" i="1" smtClean="0">
                <a:latin typeface="Calibri" panose="020F0502020204030204" pitchFamily="34" charset="0"/>
                <a:cs typeface="Calibri" panose="020F0502020204030204" pitchFamily="34" charset="0"/>
              </a:rPr>
              <a:t>;</a:t>
            </a:r>
          </a:p>
          <a:p>
            <a:pPr marL="457200" indent="-457200" algn="just">
              <a:buAutoNum type="arabicParenBoth"/>
            </a:pPr>
            <a:r>
              <a:rPr lang="vi-VN" sz="2500" i="1" smtClean="0">
                <a:latin typeface="Calibri" panose="020F0502020204030204" pitchFamily="34" charset="0"/>
                <a:cs typeface="Calibri" panose="020F0502020204030204" pitchFamily="34" charset="0"/>
              </a:rPr>
              <a:t>Nếu </a:t>
            </a:r>
            <a:r>
              <a:rPr lang="vi-VN" sz="2500" i="1">
                <a:latin typeface="Calibri" panose="020F0502020204030204" pitchFamily="34" charset="0"/>
                <a:cs typeface="Calibri" panose="020F0502020204030204" pitchFamily="34" charset="0"/>
              </a:rPr>
              <a:t>ĐTĐT được cấp bằng của các trường tôn giáo theo Hệ thống giáo dục quốc dân, ĐTV ghi nhận trình độ tương ứng. Những người tốt nghiệp Học viện Phật giáo được ghi nhận tương đương trình độ “Đại học”.</a:t>
            </a:r>
            <a:endParaRPr lang="en-US" sz="2500" b="1" i="1">
              <a:solidFill>
                <a:srgbClr val="00B0F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95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additive="base">
                                        <p:cTn id="4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xEl>
                                              <p:pRg st="8" end="8"/>
                                            </p:txEl>
                                          </p:spTgt>
                                        </p:tgtEl>
                                        <p:attrNameLst>
                                          <p:attrName>style.visibility</p:attrName>
                                        </p:attrNameLst>
                                      </p:cBhvr>
                                      <p:to>
                                        <p:strVal val="visible"/>
                                      </p:to>
                                    </p:set>
                                    <p:anim calcmode="lin" valueType="num">
                                      <p:cBhvr additive="base">
                                        <p:cTn id="55"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THÔNG TIN VỀ THÀNH VIÊN HỘ (Giáo dục</a:t>
            </a:r>
            <a:r>
              <a:rPr lang="en-US" sz="2400" b="1" smtClean="0">
                <a:solidFill>
                  <a:srgbClr val="C00000"/>
                </a:solidFill>
                <a:latin typeface="Bahnschrift" panose="020B0502040204020203" pitchFamily="34" charset="0"/>
              </a:rPr>
              <a:t>)</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kê</a:t>
            </a:r>
            <a:endParaRPr lang="en-US" sz="1400" i="1">
              <a:solidFill>
                <a:srgbClr val="002060"/>
              </a:solidFill>
              <a:latin typeface="Book Antiqua" panose="02040602050305030304" pitchFamily="18" charset="0"/>
            </a:endParaRPr>
          </a:p>
        </p:txBody>
      </p:sp>
      <p:sp>
        <p:nvSpPr>
          <p:cNvPr id="8" name="Content Placeholder 2">
            <a:extLst>
              <a:ext uri="{FF2B5EF4-FFF2-40B4-BE49-F238E27FC236}">
                <a16:creationId xmlns="" xmlns:a16="http://schemas.microsoft.com/office/drawing/2014/main" id="{2FA4F06A-B527-4A8C-9E25-DB411917AD2D}"/>
              </a:ext>
            </a:extLst>
          </p:cNvPr>
          <p:cNvSpPr txBox="1">
            <a:spLocks/>
          </p:cNvSpPr>
          <p:nvPr/>
        </p:nvSpPr>
        <p:spPr>
          <a:xfrm>
            <a:off x="665907" y="499730"/>
            <a:ext cx="10979754" cy="622536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vi-VN" sz="3200" b="1" smtClean="0">
                <a:latin typeface="Calibri" panose="020F0502020204030204" pitchFamily="34" charset="0"/>
                <a:cs typeface="Calibri" panose="020F0502020204030204" pitchFamily="34" charset="0"/>
              </a:rPr>
              <a:t>Câu 20: [TÊN] đạt được các loại trình độ nào sau đây?</a:t>
            </a:r>
            <a:r>
              <a:rPr lang="en-US" sz="3200" b="1" smtClean="0">
                <a:latin typeface="Calibri" panose="020F0502020204030204" pitchFamily="34" charset="0"/>
                <a:cs typeface="Calibri" panose="020F0502020204030204" pitchFamily="34" charset="0"/>
              </a:rPr>
              <a:t> </a:t>
            </a:r>
            <a:r>
              <a:rPr lang="en-US" sz="3200" b="1" i="1" smtClean="0">
                <a:latin typeface="Calibri" panose="020F0502020204030204" pitchFamily="34" charset="0"/>
                <a:cs typeface="Calibri" panose="020F0502020204030204" pitchFamily="34" charset="0"/>
              </a:rPr>
              <a:t>(tiếp)</a:t>
            </a:r>
            <a:endParaRPr lang="en-US" sz="3200" b="1" i="1" smtClean="0">
              <a:solidFill>
                <a:srgbClr val="00B0F0"/>
              </a:solidFill>
              <a:latin typeface="Calibri" panose="020F0502020204030204" pitchFamily="34" charset="0"/>
              <a:cs typeface="Calibri" panose="020F0502020204030204" pitchFamily="34" charset="0"/>
            </a:endParaRPr>
          </a:p>
          <a:p>
            <a:pPr algn="just">
              <a:lnSpc>
                <a:spcPct val="150000"/>
              </a:lnSpc>
            </a:pPr>
            <a:r>
              <a:rPr lang="vi-VN" sz="2800" smtClean="0">
                <a:solidFill>
                  <a:srgbClr val="FF0000"/>
                </a:solidFill>
                <a:latin typeface="Calibri" panose="020F0502020204030204" pitchFamily="34" charset="0"/>
                <a:cs typeface="Calibri" panose="020F0502020204030204" pitchFamily="34" charset="0"/>
              </a:rPr>
              <a:t>ĐTV </a:t>
            </a:r>
            <a:r>
              <a:rPr lang="en-US" sz="2800">
                <a:solidFill>
                  <a:srgbClr val="FF0000"/>
                </a:solidFill>
                <a:latin typeface="Calibri" panose="020F0502020204030204" pitchFamily="34" charset="0"/>
                <a:cs typeface="Calibri" panose="020F0502020204030204" pitchFamily="34" charset="0"/>
              </a:rPr>
              <a:t>k</a:t>
            </a:r>
            <a:r>
              <a:rPr lang="vi-VN" sz="2800" smtClean="0">
                <a:solidFill>
                  <a:srgbClr val="FF0000"/>
                </a:solidFill>
                <a:latin typeface="Calibri" panose="020F0502020204030204" pitchFamily="34" charset="0"/>
                <a:cs typeface="Calibri" panose="020F0502020204030204" pitchFamily="34" charset="0"/>
              </a:rPr>
              <a:t>hông </a:t>
            </a:r>
            <a:r>
              <a:rPr lang="vi-VN" sz="2800">
                <a:solidFill>
                  <a:srgbClr val="FF0000"/>
                </a:solidFill>
                <a:latin typeface="Calibri" panose="020F0502020204030204" pitchFamily="34" charset="0"/>
                <a:cs typeface="Calibri" panose="020F0502020204030204" pitchFamily="34" charset="0"/>
              </a:rPr>
              <a:t>được quy đổi tương đương đối với các trường hợp sau: </a:t>
            </a:r>
            <a:endParaRPr lang="en-US" sz="2800" smtClean="0">
              <a:solidFill>
                <a:srgbClr val="FF0000"/>
              </a:solidFill>
              <a:latin typeface="Calibri" panose="020F0502020204030204" pitchFamily="34" charset="0"/>
              <a:cs typeface="Calibri" panose="020F0502020204030204" pitchFamily="34" charset="0"/>
            </a:endParaRPr>
          </a:p>
          <a:p>
            <a:pPr marL="457200" indent="-457200" algn="just">
              <a:lnSpc>
                <a:spcPct val="150000"/>
              </a:lnSpc>
              <a:buFont typeface="Wingdings" panose="05000000000000000000" pitchFamily="2" charset="2"/>
              <a:buChar char="Ø"/>
            </a:pPr>
            <a:r>
              <a:rPr lang="vi-VN" sz="2800" smtClean="0">
                <a:latin typeface="Calibri" panose="020F0502020204030204" pitchFamily="34" charset="0"/>
                <a:cs typeface="Calibri" panose="020F0502020204030204" pitchFamily="34" charset="0"/>
              </a:rPr>
              <a:t>Cán </a:t>
            </a:r>
            <a:r>
              <a:rPr lang="vi-VN" sz="2800">
                <a:latin typeface="Calibri" panose="020F0502020204030204" pitchFamily="34" charset="0"/>
                <a:cs typeface="Calibri" panose="020F0502020204030204" pitchFamily="34" charset="0"/>
              </a:rPr>
              <a:t>bộ đi học bồi dưỡng lý luận chính trị như: sơ cấp chính trị, trung cấp chính trị, cao cấp chính trị (vì các trình độ này không nằm trong Hệ thống giáo dục quốc dân</a:t>
            </a:r>
            <a:r>
              <a:rPr lang="vi-VN" sz="2800" smtClean="0">
                <a:latin typeface="Calibri" panose="020F0502020204030204" pitchFamily="34" charset="0"/>
                <a:cs typeface="Calibri" panose="020F0502020204030204" pitchFamily="34" charset="0"/>
              </a:rPr>
              <a:t>)</a:t>
            </a:r>
            <a:r>
              <a:rPr lang="en-US" sz="2800" smtClean="0">
                <a:latin typeface="Calibri" panose="020F0502020204030204" pitchFamily="34" charset="0"/>
                <a:cs typeface="Calibri" panose="020F0502020204030204" pitchFamily="34" charset="0"/>
              </a:rPr>
              <a:t>;</a:t>
            </a:r>
          </a:p>
          <a:p>
            <a:pPr marL="457200" indent="-457200" algn="just">
              <a:lnSpc>
                <a:spcPct val="150000"/>
              </a:lnSpc>
              <a:buFont typeface="Wingdings" panose="05000000000000000000" pitchFamily="2" charset="2"/>
              <a:buChar char="Ø"/>
            </a:pPr>
            <a:r>
              <a:rPr lang="vi-VN" sz="2800" smtClean="0">
                <a:latin typeface="Calibri" panose="020F0502020204030204" pitchFamily="34" charset="0"/>
                <a:cs typeface="Calibri" panose="020F0502020204030204" pitchFamily="34" charset="0"/>
              </a:rPr>
              <a:t>Bác </a:t>
            </a:r>
            <a:r>
              <a:rPr lang="vi-VN" sz="2800">
                <a:latin typeface="Calibri" panose="020F0502020204030204" pitchFamily="34" charset="0"/>
                <a:cs typeface="Calibri" panose="020F0502020204030204" pitchFamily="34" charset="0"/>
              </a:rPr>
              <a:t>sĩ chuyên khoa I, chuyên khoa II, bác sĩ nội trú không được quy đổi tương đương trình độ thạc sĩ hoặc tiến </a:t>
            </a:r>
            <a:r>
              <a:rPr lang="vi-VN" sz="2800" smtClean="0">
                <a:latin typeface="Calibri" panose="020F0502020204030204" pitchFamily="34" charset="0"/>
                <a:cs typeface="Calibri" panose="020F0502020204030204" pitchFamily="34" charset="0"/>
              </a:rPr>
              <a:t>sĩ</a:t>
            </a:r>
            <a:r>
              <a:rPr lang="en-US" sz="2800" smtClean="0">
                <a:latin typeface="Calibri" panose="020F0502020204030204" pitchFamily="34" charset="0"/>
                <a:cs typeface="Calibri" panose="020F0502020204030204" pitchFamily="34" charset="0"/>
              </a:rPr>
              <a:t>;</a:t>
            </a:r>
          </a:p>
          <a:p>
            <a:pPr marL="457200" indent="-457200" algn="just">
              <a:lnSpc>
                <a:spcPct val="150000"/>
              </a:lnSpc>
              <a:buFont typeface="Wingdings" panose="05000000000000000000" pitchFamily="2" charset="2"/>
              <a:buChar char="Ø"/>
            </a:pPr>
            <a:r>
              <a:rPr lang="vi-VN" sz="2800" smtClean="0">
                <a:latin typeface="Calibri" panose="020F0502020204030204" pitchFamily="34" charset="0"/>
                <a:cs typeface="Calibri" panose="020F0502020204030204" pitchFamily="34" charset="0"/>
              </a:rPr>
              <a:t>Người </a:t>
            </a:r>
            <a:r>
              <a:rPr lang="vi-VN" sz="2800">
                <a:latin typeface="Calibri" panose="020F0502020204030204" pitchFamily="34" charset="0"/>
                <a:cs typeface="Calibri" panose="020F0502020204030204" pitchFamily="34" charset="0"/>
              </a:rPr>
              <a:t>có bằng lái xe máy không được xác định là có trình độ “Sơ cấp”.</a:t>
            </a:r>
            <a:endParaRPr lang="en-US" sz="2800" b="1" i="1">
              <a:solidFill>
                <a:srgbClr val="00B0F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784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THÔNG TIN VỀ THÀNH VIÊN HỘ (Giáo dục</a:t>
            </a:r>
            <a:r>
              <a:rPr lang="en-US" sz="2400" b="1" smtClean="0">
                <a:solidFill>
                  <a:srgbClr val="C00000"/>
                </a:solidFill>
                <a:latin typeface="Bahnschrift" panose="020B0502040204020203" pitchFamily="34" charset="0"/>
              </a:rPr>
              <a:t>)</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kê</a:t>
            </a:r>
            <a:endParaRPr lang="en-US" sz="1400" i="1">
              <a:solidFill>
                <a:srgbClr val="002060"/>
              </a:solidFill>
              <a:latin typeface="Book Antiqua" panose="02040602050305030304" pitchFamily="18" charset="0"/>
            </a:endParaRPr>
          </a:p>
        </p:txBody>
      </p:sp>
      <p:pic>
        <p:nvPicPr>
          <p:cNvPr id="2" name="Picture 1"/>
          <p:cNvPicPr>
            <a:picLocks noChangeAspect="1"/>
          </p:cNvPicPr>
          <p:nvPr/>
        </p:nvPicPr>
        <p:blipFill>
          <a:blip r:embed="rId4"/>
          <a:stretch>
            <a:fillRect/>
          </a:stretch>
        </p:blipFill>
        <p:spPr>
          <a:xfrm>
            <a:off x="1141411" y="893870"/>
            <a:ext cx="9905999" cy="945563"/>
          </a:xfrm>
          <a:prstGeom prst="rect">
            <a:avLst/>
          </a:prstGeom>
        </p:spPr>
      </p:pic>
      <p:sp>
        <p:nvSpPr>
          <p:cNvPr id="8" name="Content Placeholder 2">
            <a:extLst>
              <a:ext uri="{FF2B5EF4-FFF2-40B4-BE49-F238E27FC236}">
                <a16:creationId xmlns="" xmlns:a16="http://schemas.microsoft.com/office/drawing/2014/main" id="{2FA4F06A-B527-4A8C-9E25-DB411917AD2D}"/>
              </a:ext>
            </a:extLst>
          </p:cNvPr>
          <p:cNvSpPr txBox="1">
            <a:spLocks/>
          </p:cNvSpPr>
          <p:nvPr/>
        </p:nvSpPr>
        <p:spPr>
          <a:xfrm>
            <a:off x="1141411" y="2035834"/>
            <a:ext cx="9905999" cy="42441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lnSpc>
                <a:spcPct val="100000"/>
              </a:lnSpc>
              <a:buFont typeface="Wingdings" panose="05000000000000000000" pitchFamily="2" charset="2"/>
              <a:buChar char="§"/>
            </a:pPr>
            <a:r>
              <a:rPr lang="vi-VN" sz="3000" smtClean="0">
                <a:latin typeface="Calibri" panose="020F0502020204030204" pitchFamily="34" charset="0"/>
                <a:cs typeface="Calibri" panose="020F0502020204030204" pitchFamily="34" charset="0"/>
              </a:rPr>
              <a:t>ĐTV </a:t>
            </a:r>
            <a:r>
              <a:rPr lang="vi-VN" sz="3000">
                <a:latin typeface="Calibri" panose="020F0502020204030204" pitchFamily="34" charset="0"/>
                <a:cs typeface="Calibri" panose="020F0502020204030204" pitchFamily="34" charset="0"/>
              </a:rPr>
              <a:t>hỏi và ghi tổng số năm học mà ĐTĐT đã học xong (đã hoàn thành) ở tất cả các chương trình đào tạo từ sơ cấp trở lên (không tính các chương trình cấp giấy chứng nhận).</a:t>
            </a:r>
            <a:endParaRPr lang="en-US" sz="3000" smtClean="0">
              <a:latin typeface="Calibri" panose="020F0502020204030204" pitchFamily="34" charset="0"/>
              <a:cs typeface="Calibri" panose="020F0502020204030204" pitchFamily="34" charset="0"/>
            </a:endParaRPr>
          </a:p>
          <a:p>
            <a:pPr marL="457200" indent="-457200" algn="just">
              <a:lnSpc>
                <a:spcPct val="100000"/>
              </a:lnSpc>
              <a:buFont typeface="Wingdings" panose="05000000000000000000" pitchFamily="2" charset="2"/>
              <a:buChar char="§"/>
            </a:pPr>
            <a:r>
              <a:rPr lang="vi-VN" sz="3000" smtClean="0">
                <a:latin typeface="Calibri" panose="020F0502020204030204" pitchFamily="34" charset="0"/>
              </a:rPr>
              <a:t>Tổng số năm đã học xong là số năm phải học theo quy định để đạt được một trình độ đào tạo nhất định mà không tính số năm phải học lại (học đúp) hoặc số năm phải bảo lưu kết quả. Đối với những người không học bất kỳ trình độ đào tạo nào từ sơ cấp trở lên, ĐTV ghi số năm học là “0”.</a:t>
            </a:r>
            <a:endParaRPr lang="en-US" sz="3000" dirty="0">
              <a:latin typeface="Calibri" panose="020F0502020204030204" pitchFamily="34" charset="0"/>
            </a:endParaRPr>
          </a:p>
        </p:txBody>
      </p:sp>
    </p:spTree>
    <p:extLst>
      <p:ext uri="{BB962C8B-B14F-4D97-AF65-F5344CB8AC3E}">
        <p14:creationId xmlns:p14="http://schemas.microsoft.com/office/powerpoint/2010/main" val="95254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THÔNG TIN VỀ THÀNH VIÊN HỘ (Giáo dục</a:t>
            </a:r>
            <a:r>
              <a:rPr lang="en-US" sz="2400" b="1" smtClean="0">
                <a:solidFill>
                  <a:srgbClr val="C00000"/>
                </a:solidFill>
                <a:latin typeface="Bahnschrift" panose="020B0502040204020203" pitchFamily="34" charset="0"/>
              </a:rPr>
              <a:t>)</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kê</a:t>
            </a:r>
            <a:endParaRPr lang="en-US" sz="1400" i="1">
              <a:solidFill>
                <a:srgbClr val="002060"/>
              </a:solidFill>
              <a:latin typeface="Book Antiqua" panose="02040602050305030304" pitchFamily="18" charset="0"/>
            </a:endParaRPr>
          </a:p>
        </p:txBody>
      </p:sp>
      <p:sp>
        <p:nvSpPr>
          <p:cNvPr id="9" name="Rounded Rectangle 8"/>
          <p:cNvSpPr/>
          <p:nvPr/>
        </p:nvSpPr>
        <p:spPr>
          <a:xfrm>
            <a:off x="1326524" y="2356834"/>
            <a:ext cx="3679229" cy="2297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Calibri" panose="020F0502020204030204" pitchFamily="34" charset="0"/>
              </a:rPr>
              <a:t>N</a:t>
            </a:r>
            <a:r>
              <a:rPr lang="vi-VN" sz="2800" dirty="0">
                <a:solidFill>
                  <a:schemeClr val="tx1"/>
                </a:solidFill>
                <a:latin typeface="Calibri" panose="020F0502020204030204" pitchFamily="34" charset="0"/>
              </a:rPr>
              <a:t>gười học bồi dưỡng lý luận chính trị hoặc chuyên khoa I, chuyên khoa II, bác sĩ điều trị nội trú</a:t>
            </a:r>
            <a:endParaRPr lang="en-US" sz="2800" dirty="0">
              <a:solidFill>
                <a:schemeClr val="tx1"/>
              </a:solidFill>
              <a:latin typeface="Calibri" panose="020F0502020204030204" pitchFamily="34" charset="0"/>
            </a:endParaRPr>
          </a:p>
        </p:txBody>
      </p:sp>
      <p:sp>
        <p:nvSpPr>
          <p:cNvPr id="10" name="Oval 9"/>
          <p:cNvSpPr/>
          <p:nvPr/>
        </p:nvSpPr>
        <p:spPr>
          <a:xfrm>
            <a:off x="6178061" y="1310026"/>
            <a:ext cx="3903785" cy="1972436"/>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latin typeface="Calibri" panose="020F0502020204030204" pitchFamily="34" charset="0"/>
              </a:rPr>
              <a:t>Không</a:t>
            </a:r>
            <a:r>
              <a:rPr lang="en-US" sz="2800" dirty="0" smtClean="0">
                <a:solidFill>
                  <a:srgbClr val="FF0000"/>
                </a:solidFill>
                <a:latin typeface="Calibri" panose="020F0502020204030204" pitchFamily="34" charset="0"/>
              </a:rPr>
              <a:t> </a:t>
            </a:r>
            <a:r>
              <a:rPr lang="en-US" sz="2800" dirty="0" err="1" smtClean="0">
                <a:solidFill>
                  <a:srgbClr val="FF0000"/>
                </a:solidFill>
                <a:latin typeface="Calibri" panose="020F0502020204030204" pitchFamily="34" charset="0"/>
              </a:rPr>
              <a:t>được</a:t>
            </a:r>
            <a:r>
              <a:rPr lang="en-US" sz="2800" dirty="0" smtClean="0">
                <a:solidFill>
                  <a:srgbClr val="FF0000"/>
                </a:solidFill>
                <a:latin typeface="Calibri" panose="020F0502020204030204" pitchFamily="34" charset="0"/>
              </a:rPr>
              <a:t> </a:t>
            </a:r>
            <a:r>
              <a:rPr lang="en-US" sz="2800" dirty="0" err="1" smtClean="0">
                <a:solidFill>
                  <a:srgbClr val="FF0000"/>
                </a:solidFill>
                <a:latin typeface="Calibri" panose="020F0502020204030204" pitchFamily="34" charset="0"/>
              </a:rPr>
              <a:t>quy</a:t>
            </a:r>
            <a:r>
              <a:rPr lang="en-US" sz="2800" dirty="0" smtClean="0">
                <a:solidFill>
                  <a:srgbClr val="FF0000"/>
                </a:solidFill>
                <a:latin typeface="Calibri" panose="020F0502020204030204" pitchFamily="34" charset="0"/>
              </a:rPr>
              <a:t> </a:t>
            </a:r>
            <a:r>
              <a:rPr lang="en-US" sz="2800" dirty="0" err="1" smtClean="0">
                <a:solidFill>
                  <a:srgbClr val="FF0000"/>
                </a:solidFill>
                <a:latin typeface="Calibri" panose="020F0502020204030204" pitchFamily="34" charset="0"/>
              </a:rPr>
              <a:t>đổi</a:t>
            </a:r>
            <a:r>
              <a:rPr lang="en-US" sz="2800" dirty="0" smtClean="0">
                <a:solidFill>
                  <a:srgbClr val="FF0000"/>
                </a:solidFill>
                <a:latin typeface="Calibri" panose="020F0502020204030204" pitchFamily="34" charset="0"/>
              </a:rPr>
              <a:t> </a:t>
            </a:r>
            <a:r>
              <a:rPr lang="en-US" sz="2800" dirty="0" err="1" smtClean="0">
                <a:solidFill>
                  <a:srgbClr val="FF0000"/>
                </a:solidFill>
                <a:latin typeface="Calibri" panose="020F0502020204030204" pitchFamily="34" charset="0"/>
              </a:rPr>
              <a:t>tương</a:t>
            </a:r>
            <a:r>
              <a:rPr lang="en-US" sz="2800" dirty="0" smtClean="0">
                <a:solidFill>
                  <a:srgbClr val="FF0000"/>
                </a:solidFill>
                <a:latin typeface="Calibri" panose="020F0502020204030204" pitchFamily="34" charset="0"/>
              </a:rPr>
              <a:t> </a:t>
            </a:r>
            <a:r>
              <a:rPr lang="en-US" sz="2800" dirty="0" err="1" smtClean="0">
                <a:solidFill>
                  <a:srgbClr val="FF0000"/>
                </a:solidFill>
                <a:latin typeface="Calibri" panose="020F0502020204030204" pitchFamily="34" charset="0"/>
              </a:rPr>
              <a:t>đương</a:t>
            </a:r>
            <a:r>
              <a:rPr lang="en-US" sz="2800" dirty="0" smtClean="0">
                <a:solidFill>
                  <a:srgbClr val="FF0000"/>
                </a:solidFill>
                <a:latin typeface="Calibri" panose="020F0502020204030204" pitchFamily="34" charset="0"/>
              </a:rPr>
              <a:t> </a:t>
            </a:r>
            <a:r>
              <a:rPr lang="en-US" sz="2800" dirty="0" err="1" smtClean="0">
                <a:solidFill>
                  <a:srgbClr val="FF0000"/>
                </a:solidFill>
                <a:latin typeface="Calibri" panose="020F0502020204030204" pitchFamily="34" charset="0"/>
              </a:rPr>
              <a:t>tại</a:t>
            </a:r>
            <a:r>
              <a:rPr lang="en-US" sz="2800" dirty="0" smtClean="0">
                <a:solidFill>
                  <a:srgbClr val="FF0000"/>
                </a:solidFill>
                <a:latin typeface="Calibri" panose="020F0502020204030204" pitchFamily="34" charset="0"/>
              </a:rPr>
              <a:t> </a:t>
            </a:r>
            <a:r>
              <a:rPr lang="en-US" sz="2800" err="1" smtClean="0">
                <a:solidFill>
                  <a:srgbClr val="FF0000"/>
                </a:solidFill>
                <a:latin typeface="Calibri" panose="020F0502020204030204" pitchFamily="34" charset="0"/>
              </a:rPr>
              <a:t>Câu</a:t>
            </a:r>
            <a:r>
              <a:rPr lang="en-US" sz="2800" smtClean="0">
                <a:solidFill>
                  <a:srgbClr val="FF0000"/>
                </a:solidFill>
                <a:latin typeface="Calibri" panose="020F0502020204030204" pitchFamily="34" charset="0"/>
              </a:rPr>
              <a:t> 16, 20</a:t>
            </a:r>
            <a:endParaRPr lang="en-US" sz="2800" dirty="0">
              <a:solidFill>
                <a:srgbClr val="FF0000"/>
              </a:solidFill>
              <a:latin typeface="Calibri" panose="020F0502020204030204" pitchFamily="34" charset="0"/>
            </a:endParaRPr>
          </a:p>
        </p:txBody>
      </p:sp>
      <p:sp>
        <p:nvSpPr>
          <p:cNvPr id="11" name="Oval 10"/>
          <p:cNvSpPr/>
          <p:nvPr/>
        </p:nvSpPr>
        <p:spPr>
          <a:xfrm>
            <a:off x="6619725" y="4092757"/>
            <a:ext cx="3575539" cy="1746738"/>
          </a:xfrm>
          <a:prstGeom prst="ellipse">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00FF"/>
                </a:solidFill>
                <a:latin typeface="Calibri" panose="020F0502020204030204" pitchFamily="34" charset="0"/>
              </a:rPr>
              <a:t>Được</a:t>
            </a:r>
            <a:r>
              <a:rPr lang="en-US" sz="2800" dirty="0" smtClean="0">
                <a:solidFill>
                  <a:srgbClr val="0000FF"/>
                </a:solidFill>
                <a:latin typeface="Calibri" panose="020F0502020204030204" pitchFamily="34" charset="0"/>
              </a:rPr>
              <a:t> </a:t>
            </a:r>
            <a:r>
              <a:rPr lang="en-US" sz="2800" dirty="0" err="1" smtClean="0">
                <a:solidFill>
                  <a:srgbClr val="0000FF"/>
                </a:solidFill>
                <a:latin typeface="Calibri" panose="020F0502020204030204" pitchFamily="34" charset="0"/>
              </a:rPr>
              <a:t>tính</a:t>
            </a:r>
            <a:r>
              <a:rPr lang="en-US" sz="2800" dirty="0" smtClean="0">
                <a:solidFill>
                  <a:srgbClr val="0000FF"/>
                </a:solidFill>
                <a:latin typeface="Calibri" panose="020F0502020204030204" pitchFamily="34" charset="0"/>
              </a:rPr>
              <a:t> số </a:t>
            </a:r>
            <a:r>
              <a:rPr lang="en-US" sz="2800" dirty="0" err="1" smtClean="0">
                <a:solidFill>
                  <a:srgbClr val="0000FF"/>
                </a:solidFill>
                <a:latin typeface="Calibri" panose="020F0502020204030204" pitchFamily="34" charset="0"/>
              </a:rPr>
              <a:t>năm</a:t>
            </a:r>
            <a:r>
              <a:rPr lang="en-US" sz="2800" dirty="0" smtClean="0">
                <a:solidFill>
                  <a:srgbClr val="0000FF"/>
                </a:solidFill>
                <a:latin typeface="Calibri" panose="020F0502020204030204" pitchFamily="34" charset="0"/>
              </a:rPr>
              <a:t> </a:t>
            </a:r>
            <a:r>
              <a:rPr lang="en-US" sz="2800" dirty="0" err="1" smtClean="0">
                <a:solidFill>
                  <a:srgbClr val="0000FF"/>
                </a:solidFill>
                <a:latin typeface="Calibri" panose="020F0502020204030204" pitchFamily="34" charset="0"/>
              </a:rPr>
              <a:t>đi</a:t>
            </a:r>
            <a:r>
              <a:rPr lang="en-US" sz="2800" dirty="0" smtClean="0">
                <a:solidFill>
                  <a:srgbClr val="0000FF"/>
                </a:solidFill>
                <a:latin typeface="Calibri" panose="020F0502020204030204" pitchFamily="34" charset="0"/>
              </a:rPr>
              <a:t> </a:t>
            </a:r>
            <a:r>
              <a:rPr lang="en-US" sz="2800" dirty="0" err="1" smtClean="0">
                <a:solidFill>
                  <a:srgbClr val="0000FF"/>
                </a:solidFill>
                <a:latin typeface="Calibri" panose="020F0502020204030204" pitchFamily="34" charset="0"/>
              </a:rPr>
              <a:t>học</a:t>
            </a:r>
            <a:r>
              <a:rPr lang="en-US" sz="2800" dirty="0" smtClean="0">
                <a:solidFill>
                  <a:srgbClr val="0000FF"/>
                </a:solidFill>
                <a:latin typeface="Calibri" panose="020F0502020204030204" pitchFamily="34" charset="0"/>
              </a:rPr>
              <a:t> </a:t>
            </a:r>
            <a:r>
              <a:rPr lang="en-US" sz="2800" dirty="0" err="1" smtClean="0">
                <a:solidFill>
                  <a:srgbClr val="0000FF"/>
                </a:solidFill>
                <a:latin typeface="Calibri" panose="020F0502020204030204" pitchFamily="34" charset="0"/>
              </a:rPr>
              <a:t>tại</a:t>
            </a:r>
            <a:r>
              <a:rPr lang="en-US" sz="2800" dirty="0" smtClean="0">
                <a:solidFill>
                  <a:srgbClr val="0000FF"/>
                </a:solidFill>
                <a:latin typeface="Calibri" panose="020F0502020204030204" pitchFamily="34" charset="0"/>
              </a:rPr>
              <a:t> </a:t>
            </a:r>
            <a:r>
              <a:rPr lang="en-US" sz="2800" err="1" smtClean="0">
                <a:solidFill>
                  <a:srgbClr val="0000FF"/>
                </a:solidFill>
                <a:latin typeface="Calibri" panose="020F0502020204030204" pitchFamily="34" charset="0"/>
              </a:rPr>
              <a:t>Câu</a:t>
            </a:r>
            <a:r>
              <a:rPr lang="en-US" sz="2800" smtClean="0">
                <a:solidFill>
                  <a:srgbClr val="0000FF"/>
                </a:solidFill>
                <a:latin typeface="Calibri" panose="020F0502020204030204" pitchFamily="34" charset="0"/>
              </a:rPr>
              <a:t> 21</a:t>
            </a:r>
            <a:endParaRPr lang="en-US" sz="2800" dirty="0">
              <a:solidFill>
                <a:srgbClr val="0000FF"/>
              </a:solidFill>
              <a:latin typeface="Calibri" panose="020F0502020204030204" pitchFamily="34" charset="0"/>
            </a:endParaRPr>
          </a:p>
        </p:txBody>
      </p:sp>
      <p:cxnSp>
        <p:nvCxnSpPr>
          <p:cNvPr id="12" name="Straight Arrow Connector 11"/>
          <p:cNvCxnSpPr/>
          <p:nvPr/>
        </p:nvCxnSpPr>
        <p:spPr>
          <a:xfrm flipV="1">
            <a:off x="5005753" y="2352432"/>
            <a:ext cx="1172308" cy="11844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3"/>
          </p:cNvCxnSpPr>
          <p:nvPr/>
        </p:nvCxnSpPr>
        <p:spPr>
          <a:xfrm>
            <a:off x="5005753" y="3505630"/>
            <a:ext cx="1613972" cy="1570462"/>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1412" y="732953"/>
            <a:ext cx="2374520" cy="553998"/>
          </a:xfrm>
          <a:prstGeom prst="rect">
            <a:avLst/>
          </a:prstGeom>
        </p:spPr>
        <p:txBody>
          <a:bodyPr wrap="square">
            <a:spAutoFit/>
          </a:bodyPr>
          <a:lstStyle/>
          <a:p>
            <a:r>
              <a:rPr lang="en-US" sz="3000" b="1" u="sng" smtClean="0">
                <a:solidFill>
                  <a:srgbClr val="FF0000"/>
                </a:solidFill>
                <a:latin typeface="Calibri" panose="020F0502020204030204" pitchFamily="34" charset="0"/>
              </a:rPr>
              <a:t>Một </a:t>
            </a:r>
            <a:r>
              <a:rPr lang="en-US" sz="3000" b="1" u="sng">
                <a:solidFill>
                  <a:srgbClr val="FF0000"/>
                </a:solidFill>
                <a:latin typeface="Calibri" panose="020F0502020204030204" pitchFamily="34" charset="0"/>
              </a:rPr>
              <a:t>số l</a:t>
            </a:r>
            <a:r>
              <a:rPr lang="vi-VN" sz="3000" b="1" u="sng">
                <a:solidFill>
                  <a:srgbClr val="FF0000"/>
                </a:solidFill>
                <a:latin typeface="Calibri" panose="020F0502020204030204" pitchFamily="34" charset="0"/>
              </a:rPr>
              <a:t>ư</a:t>
            </a:r>
            <a:r>
              <a:rPr lang="en-US" sz="3000" b="1" u="sng">
                <a:solidFill>
                  <a:srgbClr val="FF0000"/>
                </a:solidFill>
                <a:latin typeface="Calibri" panose="020F0502020204030204" pitchFamily="34" charset="0"/>
              </a:rPr>
              <a:t>u </a:t>
            </a:r>
            <a:r>
              <a:rPr lang="en-US" sz="3000" b="1" u="sng" smtClean="0">
                <a:solidFill>
                  <a:srgbClr val="FF0000"/>
                </a:solidFill>
                <a:latin typeface="Calibri" panose="020F0502020204030204" pitchFamily="34" charset="0"/>
              </a:rPr>
              <a:t>ý:</a:t>
            </a:r>
            <a:endParaRPr lang="en-US" sz="3000" b="1" u="sng">
              <a:solidFill>
                <a:srgbClr val="FF0000"/>
              </a:solidFill>
              <a:latin typeface="Calibri" panose="020F0502020204030204" pitchFamily="34" charset="0"/>
            </a:endParaRPr>
          </a:p>
        </p:txBody>
      </p:sp>
    </p:spTree>
    <p:extLst>
      <p:ext uri="{BB962C8B-B14F-4D97-AF65-F5344CB8AC3E}">
        <p14:creationId xmlns:p14="http://schemas.microsoft.com/office/powerpoint/2010/main" val="170867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THÔNG TIN VỀ THÀNH VIÊN HỘ (Giáo dục</a:t>
            </a:r>
            <a:r>
              <a:rPr lang="en-US" sz="2400" b="1" smtClean="0">
                <a:solidFill>
                  <a:srgbClr val="C00000"/>
                </a:solidFill>
                <a:latin typeface="Bahnschrift" panose="020B0502040204020203" pitchFamily="34" charset="0"/>
              </a:rPr>
              <a:t>)</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kê</a:t>
            </a:r>
            <a:endParaRPr lang="en-US" sz="1400" i="1">
              <a:solidFill>
                <a:srgbClr val="002060"/>
              </a:solidFill>
              <a:latin typeface="Book Antiqua" panose="02040602050305030304" pitchFamily="18" charset="0"/>
            </a:endParaRPr>
          </a:p>
        </p:txBody>
      </p:sp>
      <p:sp>
        <p:nvSpPr>
          <p:cNvPr id="3" name="Rectangle 2"/>
          <p:cNvSpPr/>
          <p:nvPr/>
        </p:nvSpPr>
        <p:spPr>
          <a:xfrm>
            <a:off x="1141412" y="732953"/>
            <a:ext cx="2374520" cy="553998"/>
          </a:xfrm>
          <a:prstGeom prst="rect">
            <a:avLst/>
          </a:prstGeom>
        </p:spPr>
        <p:txBody>
          <a:bodyPr wrap="square">
            <a:spAutoFit/>
          </a:bodyPr>
          <a:lstStyle/>
          <a:p>
            <a:r>
              <a:rPr lang="en-US" sz="3000" b="1" u="sng" smtClean="0">
                <a:solidFill>
                  <a:srgbClr val="FF0000"/>
                </a:solidFill>
                <a:latin typeface="Calibri" panose="020F0502020204030204" pitchFamily="34" charset="0"/>
              </a:rPr>
              <a:t>Một </a:t>
            </a:r>
            <a:r>
              <a:rPr lang="en-US" sz="3000" b="1" u="sng">
                <a:solidFill>
                  <a:srgbClr val="FF0000"/>
                </a:solidFill>
                <a:latin typeface="Calibri" panose="020F0502020204030204" pitchFamily="34" charset="0"/>
              </a:rPr>
              <a:t>số l</a:t>
            </a:r>
            <a:r>
              <a:rPr lang="vi-VN" sz="3000" b="1" u="sng">
                <a:solidFill>
                  <a:srgbClr val="FF0000"/>
                </a:solidFill>
                <a:latin typeface="Calibri" panose="020F0502020204030204" pitchFamily="34" charset="0"/>
              </a:rPr>
              <a:t>ư</a:t>
            </a:r>
            <a:r>
              <a:rPr lang="en-US" sz="3000" b="1" u="sng">
                <a:solidFill>
                  <a:srgbClr val="FF0000"/>
                </a:solidFill>
                <a:latin typeface="Calibri" panose="020F0502020204030204" pitchFamily="34" charset="0"/>
              </a:rPr>
              <a:t>u </a:t>
            </a:r>
            <a:r>
              <a:rPr lang="en-US" sz="3000" b="1" u="sng" smtClean="0">
                <a:solidFill>
                  <a:srgbClr val="FF0000"/>
                </a:solidFill>
                <a:latin typeface="Calibri" panose="020F0502020204030204" pitchFamily="34" charset="0"/>
              </a:rPr>
              <a:t>ý: </a:t>
            </a:r>
            <a:endParaRPr lang="en-US" sz="3000" b="1" u="sng">
              <a:solidFill>
                <a:srgbClr val="FF0000"/>
              </a:solidFill>
              <a:latin typeface="Calibri" panose="020F0502020204030204" pitchFamily="34" charset="0"/>
            </a:endParaRPr>
          </a:p>
        </p:txBody>
      </p:sp>
      <p:sp>
        <p:nvSpPr>
          <p:cNvPr id="9" name="Content Placeholder 2">
            <a:extLst>
              <a:ext uri="{FF2B5EF4-FFF2-40B4-BE49-F238E27FC236}">
                <a16:creationId xmlns="" xmlns:a16="http://schemas.microsoft.com/office/drawing/2014/main" id="{2FA4F06A-B527-4A8C-9E25-DB411917AD2D}"/>
              </a:ext>
            </a:extLst>
          </p:cNvPr>
          <p:cNvSpPr txBox="1">
            <a:spLocks/>
          </p:cNvSpPr>
          <p:nvPr/>
        </p:nvSpPr>
        <p:spPr>
          <a:xfrm>
            <a:off x="1143000" y="1553617"/>
            <a:ext cx="9905999" cy="502879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3000" smtClean="0">
                <a:latin typeface="Calibri" panose="020F0502020204030204" pitchFamily="34" charset="0"/>
              </a:rPr>
              <a:t>N</a:t>
            </a:r>
            <a:r>
              <a:rPr lang="vi-VN" sz="3000" smtClean="0">
                <a:latin typeface="Calibri" panose="020F0502020204030204" pitchFamily="34" charset="0"/>
              </a:rPr>
              <a:t>gười đã học xong hoặc đã tốt nghiệp từ hai bậc đào tạo trở lên mà thời gian học không trùng nhau, tổng số năm học bằng tổng số năm mà người đó đã học xong hoặc đã tốt nghiệp tất cả các bậc đào tạo đó. </a:t>
            </a:r>
            <a:endParaRPr lang="en-US" sz="3000" smtClean="0">
              <a:latin typeface="Calibri" panose="020F0502020204030204" pitchFamily="34" charset="0"/>
            </a:endParaRPr>
          </a:p>
          <a:p>
            <a:pPr algn="just"/>
            <a:r>
              <a:rPr lang="en-US" sz="3000" smtClean="0">
                <a:latin typeface="Calibri" panose="020F0502020204030204" pitchFamily="34" charset="0"/>
              </a:rPr>
              <a:t>	5 năm</a:t>
            </a:r>
          </a:p>
          <a:p>
            <a:pPr algn="just"/>
            <a:endParaRPr lang="en-US" sz="3000" smtClean="0">
              <a:latin typeface="Calibri" panose="020F0502020204030204" pitchFamily="34" charset="0"/>
            </a:endParaRPr>
          </a:p>
          <a:p>
            <a:pPr algn="just"/>
            <a:r>
              <a:rPr lang="en-US" sz="3000" smtClean="0">
                <a:latin typeface="Calibri" panose="020F0502020204030204" pitchFamily="34" charset="0"/>
              </a:rPr>
              <a:t>				3 năm	</a:t>
            </a:r>
          </a:p>
          <a:p>
            <a:pPr algn="just"/>
            <a:r>
              <a:rPr lang="en-US" sz="3000" smtClean="0">
                <a:latin typeface="Calibri" panose="020F0502020204030204" pitchFamily="34" charset="0"/>
              </a:rPr>
              <a:t>	</a:t>
            </a:r>
          </a:p>
          <a:p>
            <a:pPr algn="just"/>
            <a:r>
              <a:rPr lang="en-US" sz="3000" smtClean="0">
                <a:latin typeface="Calibri" panose="020F0502020204030204" pitchFamily="34" charset="0"/>
                <a:sym typeface="Wingdings" panose="05000000000000000000" pitchFamily="2" charset="2"/>
              </a:rPr>
              <a:t> Thời gian đã học xong của tất cả các loại trình độ: 8 năm </a:t>
            </a:r>
            <a:endParaRPr lang="en-US" sz="3000" smtClean="0">
              <a:latin typeface="Calibri" panose="020F0502020204030204" pitchFamily="34" charset="0"/>
            </a:endParaRPr>
          </a:p>
          <a:p>
            <a:pPr algn="just"/>
            <a:endParaRPr lang="en-US" sz="3000" dirty="0">
              <a:latin typeface="Calibri" panose="020F0502020204030204" pitchFamily="34" charset="0"/>
            </a:endParaRPr>
          </a:p>
        </p:txBody>
      </p:sp>
      <p:sp>
        <p:nvSpPr>
          <p:cNvPr id="10" name="Right Arrow 9"/>
          <p:cNvSpPr/>
          <p:nvPr/>
        </p:nvSpPr>
        <p:spPr>
          <a:xfrm>
            <a:off x="1642881" y="3904163"/>
            <a:ext cx="2672862" cy="3277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Brace 10"/>
          <p:cNvSpPr/>
          <p:nvPr/>
        </p:nvSpPr>
        <p:spPr>
          <a:xfrm>
            <a:off x="4175066" y="4120746"/>
            <a:ext cx="140677" cy="82751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Arrow 11"/>
          <p:cNvSpPr/>
          <p:nvPr/>
        </p:nvSpPr>
        <p:spPr>
          <a:xfrm>
            <a:off x="1632314" y="4874701"/>
            <a:ext cx="4724400" cy="3467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197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1000"/>
                                        <p:tgtEl>
                                          <p:spTgt spid="9">
                                            <p:txEl>
                                              <p:pRg st="1" end="1"/>
                                            </p:txEl>
                                          </p:spTgt>
                                        </p:tgtEl>
                                      </p:cBhvr>
                                    </p:animEffect>
                                    <p:anim calcmode="lin" valueType="num">
                                      <p:cBhvr>
                                        <p:cTn id="2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Effect transition="in" filter="fade">
                                      <p:cBhvr>
                                        <p:cTn id="33" dur="1000"/>
                                        <p:tgtEl>
                                          <p:spTgt spid="9">
                                            <p:txEl>
                                              <p:pRg st="3" end="3"/>
                                            </p:txEl>
                                          </p:spTgt>
                                        </p:tgtEl>
                                      </p:cBhvr>
                                    </p:animEffect>
                                    <p:anim calcmode="lin" valueType="num">
                                      <p:cBhvr>
                                        <p:cTn id="34"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9">
                                            <p:txEl>
                                              <p:pRg st="5" end="5"/>
                                            </p:txEl>
                                          </p:spTgt>
                                        </p:tgtEl>
                                        <p:attrNameLst>
                                          <p:attrName>style.visibility</p:attrName>
                                        </p:attrNameLst>
                                      </p:cBhvr>
                                      <p:to>
                                        <p:strVal val="visible"/>
                                      </p:to>
                                    </p:set>
                                    <p:animEffect transition="in" filter="wipe(down)">
                                      <p:cBhvr>
                                        <p:cTn id="45"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THÔNG TIN VỀ THÀNH VIÊN HỘ (Giáo dục</a:t>
            </a:r>
            <a:r>
              <a:rPr lang="en-US" sz="2400" b="1" smtClean="0">
                <a:solidFill>
                  <a:srgbClr val="C00000"/>
                </a:solidFill>
                <a:latin typeface="Bahnschrift" panose="020B0502040204020203" pitchFamily="34" charset="0"/>
              </a:rPr>
              <a:t>)</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kê</a:t>
            </a:r>
            <a:endParaRPr lang="en-US" sz="1400" i="1">
              <a:solidFill>
                <a:srgbClr val="002060"/>
              </a:solidFill>
              <a:latin typeface="Book Antiqua" panose="02040602050305030304" pitchFamily="18" charset="0"/>
            </a:endParaRPr>
          </a:p>
        </p:txBody>
      </p:sp>
      <p:sp>
        <p:nvSpPr>
          <p:cNvPr id="8" name="Rectangle 7"/>
          <p:cNvSpPr/>
          <p:nvPr/>
        </p:nvSpPr>
        <p:spPr>
          <a:xfrm>
            <a:off x="1141412" y="732953"/>
            <a:ext cx="3791196" cy="553998"/>
          </a:xfrm>
          <a:prstGeom prst="rect">
            <a:avLst/>
          </a:prstGeom>
        </p:spPr>
        <p:txBody>
          <a:bodyPr wrap="square">
            <a:spAutoFit/>
          </a:bodyPr>
          <a:lstStyle/>
          <a:p>
            <a:r>
              <a:rPr lang="en-US" sz="3000" b="1" u="sng" smtClean="0">
                <a:solidFill>
                  <a:srgbClr val="FF0000"/>
                </a:solidFill>
                <a:latin typeface="Calibri" panose="020F0502020204030204" pitchFamily="34" charset="0"/>
              </a:rPr>
              <a:t>Một </a:t>
            </a:r>
            <a:r>
              <a:rPr lang="en-US" sz="3000" b="1" u="sng">
                <a:solidFill>
                  <a:srgbClr val="FF0000"/>
                </a:solidFill>
                <a:latin typeface="Calibri" panose="020F0502020204030204" pitchFamily="34" charset="0"/>
              </a:rPr>
              <a:t>số l</a:t>
            </a:r>
            <a:r>
              <a:rPr lang="vi-VN" sz="3000" b="1" u="sng">
                <a:solidFill>
                  <a:srgbClr val="FF0000"/>
                </a:solidFill>
                <a:latin typeface="Calibri" panose="020F0502020204030204" pitchFamily="34" charset="0"/>
              </a:rPr>
              <a:t>ư</a:t>
            </a:r>
            <a:r>
              <a:rPr lang="en-US" sz="3000" b="1" u="sng">
                <a:solidFill>
                  <a:srgbClr val="FF0000"/>
                </a:solidFill>
                <a:latin typeface="Calibri" panose="020F0502020204030204" pitchFamily="34" charset="0"/>
              </a:rPr>
              <a:t>u </a:t>
            </a:r>
            <a:r>
              <a:rPr lang="en-US" sz="3000" b="1" u="sng" smtClean="0">
                <a:solidFill>
                  <a:srgbClr val="FF0000"/>
                </a:solidFill>
                <a:latin typeface="Calibri" panose="020F0502020204030204" pitchFamily="34" charset="0"/>
              </a:rPr>
              <a:t>ý:</a:t>
            </a:r>
            <a:endParaRPr lang="en-US" sz="3000" b="1" u="sng">
              <a:latin typeface="Calibri" panose="020F0502020204030204" pitchFamily="34" charset="0"/>
            </a:endParaRPr>
          </a:p>
        </p:txBody>
      </p:sp>
      <p:sp>
        <p:nvSpPr>
          <p:cNvPr id="9" name="Content Placeholder 2">
            <a:extLst>
              <a:ext uri="{FF2B5EF4-FFF2-40B4-BE49-F238E27FC236}">
                <a16:creationId xmlns="" xmlns:a16="http://schemas.microsoft.com/office/drawing/2014/main" id="{2FA4F06A-B527-4A8C-9E25-DB411917AD2D}"/>
              </a:ext>
            </a:extLst>
          </p:cNvPr>
          <p:cNvSpPr txBox="1">
            <a:spLocks/>
          </p:cNvSpPr>
          <p:nvPr/>
        </p:nvSpPr>
        <p:spPr>
          <a:xfrm>
            <a:off x="1141412" y="1531554"/>
            <a:ext cx="9905999" cy="47001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vi-VN" sz="3000" smtClean="0">
                <a:latin typeface="Calibri" panose="020F0502020204030204" pitchFamily="34" charset="0"/>
              </a:rPr>
              <a:t>Nếu thời gian học các bậc đào tạo trùng nhau hoặc có một số năm trùng nhau, tổng số năm học bằng khoảng thời gian mà người đó học xong hoặc tốt nghiệp tất cả các bậc đào tạo đó (thời gian học trùng nhau chỉ tính cho một bậc đào tạo).</a:t>
            </a:r>
            <a:endParaRPr lang="en-US" sz="3000" smtClean="0">
              <a:latin typeface="Calibri" panose="020F0502020204030204" pitchFamily="34" charset="0"/>
            </a:endParaRPr>
          </a:p>
          <a:p>
            <a:pPr lvl="2" algn="just"/>
            <a:r>
              <a:rPr lang="en-US" sz="3000" smtClean="0">
                <a:latin typeface="Calibri" panose="020F0502020204030204" pitchFamily="34" charset="0"/>
              </a:rPr>
              <a:t>3 năm (cao đẳng)</a:t>
            </a:r>
          </a:p>
          <a:p>
            <a:pPr algn="just">
              <a:lnSpc>
                <a:spcPct val="100000"/>
              </a:lnSpc>
              <a:spcBef>
                <a:spcPts val="1800"/>
              </a:spcBef>
            </a:pPr>
            <a:r>
              <a:rPr lang="en-US" sz="3000" smtClean="0">
                <a:latin typeface="Calibri" panose="020F0502020204030204" pitchFamily="34" charset="0"/>
              </a:rPr>
              <a:t>		       1 năm  	</a:t>
            </a:r>
          </a:p>
          <a:p>
            <a:pPr algn="just">
              <a:spcBef>
                <a:spcPts val="0"/>
              </a:spcBef>
              <a:spcAft>
                <a:spcPts val="600"/>
              </a:spcAft>
            </a:pPr>
            <a:r>
              <a:rPr lang="en-US" sz="3000" smtClean="0">
                <a:latin typeface="Calibri" panose="020F0502020204030204" pitchFamily="34" charset="0"/>
              </a:rPr>
              <a:t>                                              4 năm (Đại học)</a:t>
            </a:r>
          </a:p>
          <a:p>
            <a:pPr algn="just"/>
            <a:r>
              <a:rPr lang="en-US" sz="3000" smtClean="0">
                <a:latin typeface="Calibri" panose="020F0502020204030204" pitchFamily="34" charset="0"/>
                <a:sym typeface="Wingdings" panose="05000000000000000000" pitchFamily="2" charset="2"/>
              </a:rPr>
              <a:t> Thời gian đã học xong của tất cả các loại trình độ: 5 năm</a:t>
            </a:r>
            <a:endParaRPr lang="en-US" sz="3000" smtClean="0">
              <a:latin typeface="Calibri" panose="020F0502020204030204" pitchFamily="34" charset="0"/>
            </a:endParaRPr>
          </a:p>
          <a:p>
            <a:pPr algn="just"/>
            <a:endParaRPr lang="en-US" sz="3000" dirty="0"/>
          </a:p>
        </p:txBody>
      </p:sp>
      <p:sp>
        <p:nvSpPr>
          <p:cNvPr id="10" name="Right Arrow 9"/>
          <p:cNvSpPr/>
          <p:nvPr/>
        </p:nvSpPr>
        <p:spPr>
          <a:xfrm>
            <a:off x="1781742" y="3590899"/>
            <a:ext cx="3048000" cy="2765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Brace 10"/>
          <p:cNvSpPr/>
          <p:nvPr/>
        </p:nvSpPr>
        <p:spPr>
          <a:xfrm>
            <a:off x="3481670" y="3855808"/>
            <a:ext cx="77273" cy="82878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p:cNvSpPr/>
          <p:nvPr/>
        </p:nvSpPr>
        <p:spPr>
          <a:xfrm>
            <a:off x="4686342" y="3870819"/>
            <a:ext cx="109965" cy="80109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Arrow 12"/>
          <p:cNvSpPr/>
          <p:nvPr/>
        </p:nvSpPr>
        <p:spPr>
          <a:xfrm>
            <a:off x="1781743" y="4672920"/>
            <a:ext cx="5119390" cy="3131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310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barn(inVertical)">
                                      <p:cBhvr>
                                        <p:cTn id="19" dur="500"/>
                                        <p:tgtEl>
                                          <p:spTgt spid="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fade">
                                      <p:cBhvr>
                                        <p:cTn id="31" dur="1000"/>
                                        <p:tgtEl>
                                          <p:spTgt spid="9">
                                            <p:txEl>
                                              <p:pRg st="3" end="3"/>
                                            </p:txEl>
                                          </p:spTgt>
                                        </p:tgtEl>
                                      </p:cBhvr>
                                    </p:animEffect>
                                    <p:anim calcmode="lin" valueType="num">
                                      <p:cBhvr>
                                        <p:cTn id="3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9">
                                            <p:txEl>
                                              <p:pRg st="2" end="2"/>
                                            </p:txEl>
                                          </p:spTgt>
                                        </p:tgtEl>
                                        <p:attrNameLst>
                                          <p:attrName>style.visibility</p:attrName>
                                        </p:attrNameLst>
                                      </p:cBhvr>
                                      <p:to>
                                        <p:strVal val="visible"/>
                                      </p:to>
                                    </p:set>
                                    <p:animEffect transition="in" filter="fade">
                                      <p:cBhvr>
                                        <p:cTn id="46" dur="1000"/>
                                        <p:tgtEl>
                                          <p:spTgt spid="9">
                                            <p:txEl>
                                              <p:pRg st="2" end="2"/>
                                            </p:txEl>
                                          </p:spTgt>
                                        </p:tgtEl>
                                      </p:cBhvr>
                                    </p:animEffect>
                                    <p:anim calcmode="lin" valueType="num">
                                      <p:cBhvr>
                                        <p:cTn id="47"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9">
                                            <p:txEl>
                                              <p:pRg st="4" end="4"/>
                                            </p:txEl>
                                          </p:spTgt>
                                        </p:tgtEl>
                                        <p:attrNameLst>
                                          <p:attrName>style.visibility</p:attrName>
                                        </p:attrNameLst>
                                      </p:cBhvr>
                                      <p:to>
                                        <p:strVal val="visible"/>
                                      </p:to>
                                    </p:set>
                                    <p:animEffect transition="in" filter="circle(in)">
                                      <p:cBhvr>
                                        <p:cTn id="53" dur="2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THÔNG TIN VỀ THÀNH VIÊN HỘ (Giáo dục</a:t>
            </a:r>
            <a:r>
              <a:rPr lang="en-US" sz="2400" b="1" smtClean="0">
                <a:solidFill>
                  <a:srgbClr val="C00000"/>
                </a:solidFill>
                <a:latin typeface="Bahnschrift" panose="020B0502040204020203" pitchFamily="34" charset="0"/>
              </a:rPr>
              <a:t>)</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kê</a:t>
            </a:r>
            <a:endParaRPr lang="en-US" sz="1400" i="1">
              <a:solidFill>
                <a:srgbClr val="002060"/>
              </a:solidFill>
              <a:latin typeface="Book Antiqua" panose="02040602050305030304" pitchFamily="18" charset="0"/>
            </a:endParaRPr>
          </a:p>
        </p:txBody>
      </p:sp>
      <p:sp>
        <p:nvSpPr>
          <p:cNvPr id="8" name="Content Placeholder 2">
            <a:extLst>
              <a:ext uri="{FF2B5EF4-FFF2-40B4-BE49-F238E27FC236}">
                <a16:creationId xmlns="" xmlns:a16="http://schemas.microsoft.com/office/drawing/2014/main" id="{2FA4F06A-B527-4A8C-9E25-DB411917AD2D}"/>
              </a:ext>
            </a:extLst>
          </p:cNvPr>
          <p:cNvSpPr txBox="1">
            <a:spLocks/>
          </p:cNvSpPr>
          <p:nvPr/>
        </p:nvSpPr>
        <p:spPr>
          <a:xfrm>
            <a:off x="917123" y="1252446"/>
            <a:ext cx="10832054" cy="54099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buFont typeface="Wingdings" panose="05000000000000000000" pitchFamily="2" charset="2"/>
              <a:buChar char="Ø"/>
            </a:pPr>
            <a:r>
              <a:rPr lang="vi-VN" sz="2600" smtClean="0">
                <a:latin typeface="Calibri" panose="020F0502020204030204" pitchFamily="34" charset="0"/>
                <a:cs typeface="Calibri" panose="020F0502020204030204" pitchFamily="34" charset="0"/>
              </a:rPr>
              <a:t>Nếu một người đang học dở dang một chương trình đào tạo mà bỏ học thì ghi số năm học cao nhất mà người đó đã học xong</a:t>
            </a:r>
            <a:r>
              <a:rPr lang="en-US" sz="2600" smtClean="0">
                <a:latin typeface="Calibri" panose="020F0502020204030204" pitchFamily="34" charset="0"/>
                <a:cs typeface="Calibri" panose="020F0502020204030204" pitchFamily="34" charset="0"/>
              </a:rPr>
              <a:t>;</a:t>
            </a:r>
          </a:p>
          <a:p>
            <a:pPr marL="457200" indent="-457200" algn="just">
              <a:buFont typeface="Wingdings" panose="05000000000000000000" pitchFamily="2" charset="2"/>
              <a:buChar char="Ø"/>
            </a:pPr>
            <a:r>
              <a:rPr lang="vi-VN" sz="2600" smtClean="0">
                <a:latin typeface="Calibri" panose="020F0502020204030204" pitchFamily="34" charset="0"/>
                <a:cs typeface="Calibri" panose="020F0502020204030204" pitchFamily="34" charset="0"/>
              </a:rPr>
              <a:t>Đối </a:t>
            </a:r>
            <a:r>
              <a:rPr lang="vi-VN" sz="2600">
                <a:latin typeface="Calibri" panose="020F0502020204030204" pitchFamily="34" charset="0"/>
                <a:cs typeface="Calibri" panose="020F0502020204030204" pitchFamily="34" charset="0"/>
              </a:rPr>
              <a:t>với những người chỉ học một lớp sơ cấp nghề, quy ước chuyển thành số năm tròn: </a:t>
            </a:r>
            <a:endParaRPr lang="en-US" sz="2600" smtClean="0">
              <a:latin typeface="Calibri" panose="020F0502020204030204" pitchFamily="34" charset="0"/>
              <a:cs typeface="Calibri" panose="020F0502020204030204" pitchFamily="34" charset="0"/>
            </a:endParaRPr>
          </a:p>
          <a:p>
            <a:pPr algn="just"/>
            <a:r>
              <a:rPr lang="en-US" sz="2600" smtClean="0">
                <a:latin typeface="Calibri" panose="020F0502020204030204" pitchFamily="34" charset="0"/>
                <a:cs typeface="Calibri" panose="020F0502020204030204" pitchFamily="34" charset="0"/>
              </a:rPr>
              <a:t>	</a:t>
            </a:r>
            <a:r>
              <a:rPr lang="vi-VN" sz="2600" smtClean="0">
                <a:latin typeface="Calibri" panose="020F0502020204030204" pitchFamily="34" charset="0"/>
                <a:cs typeface="Calibri" panose="020F0502020204030204" pitchFamily="34" charset="0"/>
              </a:rPr>
              <a:t>+ </a:t>
            </a:r>
            <a:r>
              <a:rPr lang="vi-VN" sz="2600">
                <a:latin typeface="Calibri" panose="020F0502020204030204" pitchFamily="34" charset="0"/>
                <a:cs typeface="Calibri" panose="020F0502020204030204" pitchFamily="34" charset="0"/>
              </a:rPr>
              <a:t>Ghi “0” nếu thời gian học dưới 06 tháng; </a:t>
            </a:r>
            <a:endParaRPr lang="en-US" sz="2600" smtClean="0">
              <a:latin typeface="Calibri" panose="020F0502020204030204" pitchFamily="34" charset="0"/>
              <a:cs typeface="Calibri" panose="020F0502020204030204" pitchFamily="34" charset="0"/>
            </a:endParaRPr>
          </a:p>
          <a:p>
            <a:pPr algn="just"/>
            <a:r>
              <a:rPr lang="en-US" sz="2600" smtClean="0">
                <a:latin typeface="Calibri" panose="020F0502020204030204" pitchFamily="34" charset="0"/>
                <a:cs typeface="Calibri" panose="020F0502020204030204" pitchFamily="34" charset="0"/>
              </a:rPr>
              <a:t>	</a:t>
            </a:r>
            <a:r>
              <a:rPr lang="vi-VN" sz="2600" smtClean="0">
                <a:latin typeface="Calibri" panose="020F0502020204030204" pitchFamily="34" charset="0"/>
                <a:cs typeface="Calibri" panose="020F0502020204030204" pitchFamily="34" charset="0"/>
              </a:rPr>
              <a:t>+ </a:t>
            </a:r>
            <a:r>
              <a:rPr lang="vi-VN" sz="2600">
                <a:latin typeface="Calibri" panose="020F0502020204030204" pitchFamily="34" charset="0"/>
                <a:cs typeface="Calibri" panose="020F0502020204030204" pitchFamily="34" charset="0"/>
              </a:rPr>
              <a:t>Ghi “1” nếu thời gian học từ 06 tháng đến dưới 12 </a:t>
            </a:r>
            <a:r>
              <a:rPr lang="vi-VN" sz="2600" smtClean="0">
                <a:latin typeface="Calibri" panose="020F0502020204030204" pitchFamily="34" charset="0"/>
                <a:cs typeface="Calibri" panose="020F0502020204030204" pitchFamily="34" charset="0"/>
              </a:rPr>
              <a:t>tháng. </a:t>
            </a:r>
            <a:endParaRPr lang="en-US" sz="2600" smtClean="0">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Ø"/>
            </a:pPr>
            <a:r>
              <a:rPr lang="vi-VN" sz="2600" smtClean="0">
                <a:latin typeface="Calibri" panose="020F0502020204030204" pitchFamily="34" charset="0"/>
                <a:cs typeface="Calibri" panose="020F0502020204030204" pitchFamily="34" charset="0"/>
              </a:rPr>
              <a:t>Đối </a:t>
            </a:r>
            <a:r>
              <a:rPr lang="vi-VN" sz="2600">
                <a:latin typeface="Calibri" panose="020F0502020204030204" pitchFamily="34" charset="0"/>
                <a:cs typeface="Calibri" panose="020F0502020204030204" pitchFamily="34" charset="0"/>
              </a:rPr>
              <a:t>với những người học từ hai lớp sơ cấp nghề trở lên mà thời gian học không trùng nhau thì tổng số năm học nghề bằng tổng thời gian đã học xong hoặc đã tốt nghiệp </a:t>
            </a:r>
            <a:r>
              <a:rPr lang="vi-VN" sz="2600" smtClean="0">
                <a:latin typeface="Calibri" panose="020F0502020204030204" pitchFamily="34" charset="0"/>
                <a:cs typeface="Calibri" panose="020F0502020204030204" pitchFamily="34" charset="0"/>
              </a:rPr>
              <a:t>các </a:t>
            </a:r>
            <a:r>
              <a:rPr lang="vi-VN" sz="2600">
                <a:latin typeface="Calibri" panose="020F0502020204030204" pitchFamily="34" charset="0"/>
                <a:cs typeface="Calibri" panose="020F0502020204030204" pitchFamily="34" charset="0"/>
              </a:rPr>
              <a:t>lớp sơ cấp nghề trên (chuyển thành số năm tròn). Nếu thời gian học các lớp trên trùng nhau thì tổng số năm học nghề bằng khoảng thời gian để người đó học xong hoặc tốt nghiệp tất cả các lớp trên (thời gian học trùng nhau chỉ tính cho một loại sơ cấp nghề, chuyển thành số năm tròn).</a:t>
            </a:r>
            <a:endParaRPr lang="en-US" sz="2600" dirty="0">
              <a:latin typeface="Calibri" panose="020F0502020204030204" pitchFamily="34" charset="0"/>
              <a:cs typeface="Calibri" panose="020F0502020204030204" pitchFamily="34" charset="0"/>
            </a:endParaRPr>
          </a:p>
        </p:txBody>
      </p:sp>
      <p:sp>
        <p:nvSpPr>
          <p:cNvPr id="10" name="Rectangle 9"/>
          <p:cNvSpPr/>
          <p:nvPr/>
        </p:nvSpPr>
        <p:spPr>
          <a:xfrm>
            <a:off x="917123" y="491411"/>
            <a:ext cx="2374520" cy="553998"/>
          </a:xfrm>
          <a:prstGeom prst="rect">
            <a:avLst/>
          </a:prstGeom>
        </p:spPr>
        <p:txBody>
          <a:bodyPr wrap="square">
            <a:spAutoFit/>
          </a:bodyPr>
          <a:lstStyle/>
          <a:p>
            <a:r>
              <a:rPr lang="en-US" sz="3000" b="1" u="sng" smtClean="0">
                <a:solidFill>
                  <a:srgbClr val="FF0000"/>
                </a:solidFill>
                <a:latin typeface="Calibri" panose="020F0502020204030204" pitchFamily="34" charset="0"/>
              </a:rPr>
              <a:t>Một </a:t>
            </a:r>
            <a:r>
              <a:rPr lang="en-US" sz="3000" b="1" u="sng">
                <a:solidFill>
                  <a:srgbClr val="FF0000"/>
                </a:solidFill>
                <a:latin typeface="Calibri" panose="020F0502020204030204" pitchFamily="34" charset="0"/>
              </a:rPr>
              <a:t>số l</a:t>
            </a:r>
            <a:r>
              <a:rPr lang="vi-VN" sz="3000" b="1" u="sng">
                <a:solidFill>
                  <a:srgbClr val="FF0000"/>
                </a:solidFill>
                <a:latin typeface="Calibri" panose="020F0502020204030204" pitchFamily="34" charset="0"/>
              </a:rPr>
              <a:t>ư</a:t>
            </a:r>
            <a:r>
              <a:rPr lang="en-US" sz="3000" b="1" u="sng">
                <a:solidFill>
                  <a:srgbClr val="FF0000"/>
                </a:solidFill>
                <a:latin typeface="Calibri" panose="020F0502020204030204" pitchFamily="34" charset="0"/>
              </a:rPr>
              <a:t>u </a:t>
            </a:r>
            <a:r>
              <a:rPr lang="en-US" sz="3000" b="1" u="sng" smtClean="0">
                <a:solidFill>
                  <a:srgbClr val="FF0000"/>
                </a:solidFill>
                <a:latin typeface="Calibri" panose="020F0502020204030204" pitchFamily="34" charset="0"/>
              </a:rPr>
              <a:t>ý: </a:t>
            </a:r>
            <a:endParaRPr lang="en-US" sz="3000" b="1" u="sng">
              <a:solidFill>
                <a:srgbClr val="FF0000"/>
              </a:solidFill>
              <a:latin typeface="Calibri" panose="020F0502020204030204" pitchFamily="34" charset="0"/>
            </a:endParaRPr>
          </a:p>
        </p:txBody>
      </p:sp>
    </p:spTree>
    <p:extLst>
      <p:ext uri="{BB962C8B-B14F-4D97-AF65-F5344CB8AC3E}">
        <p14:creationId xmlns:p14="http://schemas.microsoft.com/office/powerpoint/2010/main" val="297903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THÔNG TIN VỀ THÀNH VIÊN HỘ (Giáo dục</a:t>
            </a:r>
            <a:r>
              <a:rPr lang="en-US" sz="2400" b="1" smtClean="0">
                <a:solidFill>
                  <a:srgbClr val="C00000"/>
                </a:solidFill>
                <a:latin typeface="Bahnschrift" panose="020B0502040204020203" pitchFamily="34" charset="0"/>
              </a:rPr>
              <a:t>)</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kê</a:t>
            </a:r>
            <a:endParaRPr lang="en-US" sz="1400" i="1">
              <a:solidFill>
                <a:srgbClr val="002060"/>
              </a:solidFill>
              <a:latin typeface="Book Antiqua" panose="02040602050305030304" pitchFamily="18" charset="0"/>
            </a:endParaRPr>
          </a:p>
        </p:txBody>
      </p:sp>
      <p:pic>
        <p:nvPicPr>
          <p:cNvPr id="2" name="Picture 1"/>
          <p:cNvPicPr>
            <a:picLocks noChangeAspect="1"/>
          </p:cNvPicPr>
          <p:nvPr/>
        </p:nvPicPr>
        <p:blipFill>
          <a:blip r:embed="rId4"/>
          <a:stretch>
            <a:fillRect/>
          </a:stretch>
        </p:blipFill>
        <p:spPr>
          <a:xfrm>
            <a:off x="901520" y="721217"/>
            <a:ext cx="10547797" cy="850006"/>
          </a:xfrm>
          <a:prstGeom prst="rect">
            <a:avLst/>
          </a:prstGeom>
        </p:spPr>
      </p:pic>
      <p:sp>
        <p:nvSpPr>
          <p:cNvPr id="8" name="Content Placeholder 2">
            <a:extLst>
              <a:ext uri="{FF2B5EF4-FFF2-40B4-BE49-F238E27FC236}">
                <a16:creationId xmlns="" xmlns:a16="http://schemas.microsoft.com/office/drawing/2014/main" id="{2FA4F06A-B527-4A8C-9E25-DB411917AD2D}"/>
              </a:ext>
            </a:extLst>
          </p:cNvPr>
          <p:cNvSpPr txBox="1">
            <a:spLocks/>
          </p:cNvSpPr>
          <p:nvPr/>
        </p:nvSpPr>
        <p:spPr>
          <a:xfrm>
            <a:off x="655608" y="1896804"/>
            <a:ext cx="8402128" cy="44522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buFont typeface="Wingdings" panose="05000000000000000000" pitchFamily="2" charset="2"/>
              <a:buChar char="q"/>
            </a:pPr>
            <a:r>
              <a:rPr lang="vi-VN" sz="3200" smtClean="0">
                <a:latin typeface="Calibri" panose="020F0502020204030204" pitchFamily="34" charset="0"/>
                <a:cs typeface="Calibri" panose="020F0502020204030204" pitchFamily="34" charset="0"/>
              </a:rPr>
              <a:t>ĐTV </a:t>
            </a:r>
            <a:r>
              <a:rPr lang="vi-VN" sz="3200">
                <a:latin typeface="Calibri" panose="020F0502020204030204" pitchFamily="34" charset="0"/>
                <a:cs typeface="Calibri" panose="020F0502020204030204" pitchFamily="34" charset="0"/>
              </a:rPr>
              <a:t>căn cứ vào câu trả lời của ĐTĐT để chọn câu trả lời thích hợp. </a:t>
            </a:r>
            <a:endParaRPr lang="en-US" sz="3200" smtClean="0">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q"/>
            </a:pPr>
            <a:r>
              <a:rPr lang="vi-VN" sz="3200" smtClean="0">
                <a:latin typeface="Calibri" panose="020F0502020204030204" pitchFamily="34" charset="0"/>
                <a:cs typeface="Calibri" panose="020F0502020204030204" pitchFamily="34" charset="0"/>
              </a:rPr>
              <a:t>Biết </a:t>
            </a:r>
            <a:r>
              <a:rPr lang="vi-VN" sz="3200">
                <a:latin typeface="Calibri" panose="020F0502020204030204" pitchFamily="34" charset="0"/>
                <a:cs typeface="Calibri" panose="020F0502020204030204" pitchFamily="34" charset="0"/>
              </a:rPr>
              <a:t>đọc và biết viết là khả năng đọc và viết của một người qua 1 câu đơn giản trong sinh hoạt hằng ngày, bằng tiếng quốc ngữ hay tiếng nước ngoài. </a:t>
            </a:r>
            <a:endParaRPr lang="en-US" sz="3200" smtClean="0">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q"/>
            </a:pPr>
            <a:r>
              <a:rPr lang="vi-VN" sz="3200" smtClean="0">
                <a:latin typeface="Calibri" panose="020F0502020204030204" pitchFamily="34" charset="0"/>
                <a:cs typeface="Calibri" panose="020F0502020204030204" pitchFamily="34" charset="0"/>
              </a:rPr>
              <a:t>Nếu </a:t>
            </a:r>
            <a:r>
              <a:rPr lang="vi-VN" sz="3200">
                <a:latin typeface="Calibri" panose="020F0502020204030204" pitchFamily="34" charset="0"/>
                <a:cs typeface="Calibri" panose="020F0502020204030204" pitchFamily="34" charset="0"/>
              </a:rPr>
              <a:t>ĐTĐT biết đọc nhưng không biết viết, ĐTV ghi thông tin của người này là </a:t>
            </a:r>
            <a:r>
              <a:rPr lang="vi-VN" sz="3200">
                <a:solidFill>
                  <a:srgbClr val="FF0000"/>
                </a:solidFill>
                <a:latin typeface="Calibri" panose="020F0502020204030204" pitchFamily="34" charset="0"/>
                <a:cs typeface="Calibri" panose="020F0502020204030204" pitchFamily="34" charset="0"/>
              </a:rPr>
              <a:t>“Không”</a:t>
            </a:r>
            <a:r>
              <a:rPr lang="vi-VN" sz="3200">
                <a:latin typeface="Calibri" panose="020F0502020204030204" pitchFamily="34" charset="0"/>
                <a:cs typeface="Calibri" panose="020F0502020204030204" pitchFamily="34" charset="0"/>
              </a:rPr>
              <a:t> biết đọc và biết viết. </a:t>
            </a:r>
            <a:endParaRPr lang="en-US" sz="3200" smtClean="0">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5"/>
          <a:stretch>
            <a:fillRect/>
          </a:stretch>
        </p:blipFill>
        <p:spPr>
          <a:xfrm>
            <a:off x="9299275" y="1896805"/>
            <a:ext cx="2536166" cy="4141686"/>
          </a:xfrm>
          <a:prstGeom prst="rect">
            <a:avLst/>
          </a:prstGeom>
        </p:spPr>
      </p:pic>
    </p:spTree>
    <p:extLst>
      <p:ext uri="{BB962C8B-B14F-4D97-AF65-F5344CB8AC3E}">
        <p14:creationId xmlns:p14="http://schemas.microsoft.com/office/powerpoint/2010/main" val="4036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rgbClr val="C00000"/>
                </a:solidFill>
                <a:latin typeface="Bahnschrift" panose="020B0502040204020203" pitchFamily="34" charset="0"/>
              </a:rPr>
              <a:t>THÔNG TIN VỀ THÀNH VIÊN HỘ </a:t>
            </a:r>
            <a:r>
              <a:rPr lang="en-US" b="1" smtClean="0">
                <a:solidFill>
                  <a:srgbClr val="C00000"/>
                </a:solidFill>
                <a:latin typeface="Bahnschrift" panose="020B0502040204020203" pitchFamily="34" charset="0"/>
              </a:rPr>
              <a:t>(Hôn nhân)</a:t>
            </a:r>
            <a:endParaRPr lang="en-US"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kê</a:t>
            </a:r>
            <a:endParaRPr lang="en-US" sz="1400" i="1">
              <a:solidFill>
                <a:srgbClr val="002060"/>
              </a:solidFill>
              <a:latin typeface="Book Antiqua" panose="02040602050305030304" pitchFamily="18" charset="0"/>
            </a:endParaRPr>
          </a:p>
        </p:txBody>
      </p:sp>
      <p:sp>
        <p:nvSpPr>
          <p:cNvPr id="8" name="Rectangle 3"/>
          <p:cNvSpPr txBox="1">
            <a:spLocks noChangeArrowheads="1"/>
          </p:cNvSpPr>
          <p:nvPr/>
        </p:nvSpPr>
        <p:spPr>
          <a:xfrm>
            <a:off x="690113" y="638356"/>
            <a:ext cx="11145329" cy="5868772"/>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lgn="just">
              <a:lnSpc>
                <a:spcPct val="90000"/>
              </a:lnSpc>
              <a:spcBef>
                <a:spcPts val="0"/>
              </a:spcBef>
              <a:buNone/>
            </a:pPr>
            <a:r>
              <a:rPr lang="en-US" sz="3200" b="1"/>
              <a:t>Câu 23: Tình trạng hôn nhân hiện nay của [TÊN] là gì? </a:t>
            </a:r>
          </a:p>
          <a:p>
            <a:pPr marL="137160" indent="0" algn="just">
              <a:lnSpc>
                <a:spcPct val="90000"/>
              </a:lnSpc>
              <a:spcBef>
                <a:spcPts val="0"/>
              </a:spcBef>
              <a:buNone/>
            </a:pPr>
            <a:r>
              <a:rPr lang="en-US" sz="3000" smtClean="0">
                <a:latin typeface="Calibri" panose="020F0502020204030204" pitchFamily="34" charset="0"/>
                <a:cs typeface="Calibri" panose="020F0502020204030204" pitchFamily="34" charset="0"/>
              </a:rPr>
              <a:t>	</a:t>
            </a:r>
            <a:r>
              <a:rPr lang="en-US" sz="2600" smtClean="0">
                <a:latin typeface="Calibri" panose="020F0502020204030204" pitchFamily="34" charset="0"/>
                <a:cs typeface="Calibri" panose="020F0502020204030204" pitchFamily="34" charset="0"/>
              </a:rPr>
              <a:t>T</a:t>
            </a:r>
            <a:r>
              <a:rPr lang="vi-VN" sz="2600" smtClean="0">
                <a:latin typeface="Calibri" panose="020F0502020204030204" pitchFamily="34" charset="0"/>
                <a:cs typeface="Calibri" panose="020F0502020204030204" pitchFamily="34" charset="0"/>
              </a:rPr>
              <a:t>hu </a:t>
            </a:r>
            <a:r>
              <a:rPr lang="vi-VN" sz="2600">
                <a:latin typeface="Calibri" panose="020F0502020204030204" pitchFamily="34" charset="0"/>
                <a:cs typeface="Calibri" panose="020F0502020204030204" pitchFamily="34" charset="0"/>
              </a:rPr>
              <a:t>thập thông tin về tình trạng hôn nhân hiện tại của ĐTĐT (tức là tại thời điểm 01/4/2024). Tình trạng hôn nhân hiện nay của một người chỉ có thể thuộc một trong 5 loại sau đây:</a:t>
            </a:r>
            <a:endParaRPr lang="en-US" altLang="en-US" sz="2600" smtClean="0">
              <a:latin typeface="Calibri" panose="020F0502020204030204" pitchFamily="34" charset="0"/>
              <a:cs typeface="Calibri" panose="020F0502020204030204" pitchFamily="34" charset="0"/>
            </a:endParaRPr>
          </a:p>
          <a:p>
            <a:pPr algn="just">
              <a:spcBef>
                <a:spcPts val="0"/>
              </a:spcBef>
              <a:buFont typeface="Wingdings" panose="05000000000000000000" pitchFamily="2" charset="2"/>
              <a:buChar char="Ø"/>
            </a:pPr>
            <a:r>
              <a:rPr lang="vi-VN" sz="2500" smtClean="0">
                <a:latin typeface="Calibri" panose="020F0502020204030204" pitchFamily="34" charset="0"/>
                <a:cs typeface="Calibri" panose="020F0502020204030204" pitchFamily="34" charset="0"/>
              </a:rPr>
              <a:t>Chưa </a:t>
            </a:r>
            <a:r>
              <a:rPr lang="vi-VN" sz="2500">
                <a:latin typeface="Calibri" panose="020F0502020204030204" pitchFamily="34" charset="0"/>
                <a:cs typeface="Calibri" panose="020F0502020204030204" pitchFamily="34" charset="0"/>
              </a:rPr>
              <a:t>vợ/chồng: Là tình trạng của một người chưa từng lấy vợ/chồng hoặc chưa từng chung sống với một người khác giới như vợ </a:t>
            </a:r>
            <a:r>
              <a:rPr lang="vi-VN" sz="2500" smtClean="0">
                <a:latin typeface="Calibri" panose="020F0502020204030204" pitchFamily="34" charset="0"/>
                <a:cs typeface="Calibri" panose="020F0502020204030204" pitchFamily="34" charset="0"/>
              </a:rPr>
              <a:t>chồng</a:t>
            </a:r>
            <a:r>
              <a:rPr lang="en-US" sz="2500" smtClean="0">
                <a:latin typeface="Calibri" panose="020F0502020204030204" pitchFamily="34" charset="0"/>
                <a:cs typeface="Calibri" panose="020F0502020204030204" pitchFamily="34" charset="0"/>
              </a:rPr>
              <a:t>;</a:t>
            </a:r>
          </a:p>
          <a:p>
            <a:pPr algn="just">
              <a:spcBef>
                <a:spcPts val="0"/>
              </a:spcBef>
              <a:buFont typeface="Wingdings" panose="05000000000000000000" pitchFamily="2" charset="2"/>
              <a:buChar char="Ø"/>
            </a:pPr>
            <a:r>
              <a:rPr lang="vi-VN" sz="2500" smtClean="0">
                <a:latin typeface="Calibri" panose="020F0502020204030204" pitchFamily="34" charset="0"/>
                <a:cs typeface="Calibri" panose="020F0502020204030204" pitchFamily="34" charset="0"/>
              </a:rPr>
              <a:t>Có </a:t>
            </a:r>
            <a:r>
              <a:rPr lang="vi-VN" sz="2500">
                <a:latin typeface="Calibri" panose="020F0502020204030204" pitchFamily="34" charset="0"/>
                <a:cs typeface="Calibri" panose="020F0502020204030204" pitchFamily="34" charset="0"/>
              </a:rPr>
              <a:t>vợ/chồng: Là tình trạng của một người hiện đang được luật pháp hoặc phong tục, tập quán của địa phương thừa nhận là có vợ/chồng hoặc đang chung sống với người khác giới như vợ </a:t>
            </a:r>
            <a:r>
              <a:rPr lang="vi-VN" sz="2500" smtClean="0">
                <a:latin typeface="Calibri" panose="020F0502020204030204" pitchFamily="34" charset="0"/>
                <a:cs typeface="Calibri" panose="020F0502020204030204" pitchFamily="34" charset="0"/>
              </a:rPr>
              <a:t>chồng</a:t>
            </a:r>
            <a:r>
              <a:rPr lang="en-US" sz="2500" smtClean="0">
                <a:latin typeface="Calibri" panose="020F0502020204030204" pitchFamily="34" charset="0"/>
                <a:cs typeface="Calibri" panose="020F0502020204030204" pitchFamily="34" charset="0"/>
              </a:rPr>
              <a:t>;</a:t>
            </a:r>
          </a:p>
          <a:p>
            <a:pPr algn="just">
              <a:spcBef>
                <a:spcPts val="0"/>
              </a:spcBef>
              <a:buFont typeface="Wingdings" panose="05000000000000000000" pitchFamily="2" charset="2"/>
              <a:buChar char="Ø"/>
            </a:pPr>
            <a:r>
              <a:rPr lang="vi-VN" sz="2500" smtClean="0">
                <a:latin typeface="Calibri" panose="020F0502020204030204" pitchFamily="34" charset="0"/>
                <a:cs typeface="Calibri" panose="020F0502020204030204" pitchFamily="34" charset="0"/>
              </a:rPr>
              <a:t>Góa </a:t>
            </a:r>
            <a:r>
              <a:rPr lang="vi-VN" sz="2500">
                <a:latin typeface="Calibri" panose="020F0502020204030204" pitchFamily="34" charset="0"/>
                <a:cs typeface="Calibri" panose="020F0502020204030204" pitchFamily="34" charset="0"/>
              </a:rPr>
              <a:t>vợ/chồng: Là tình trạng của một người có vợ/chồng đã chết và hiện tại chưa tái kết </a:t>
            </a:r>
            <a:r>
              <a:rPr lang="vi-VN" sz="2500" smtClean="0">
                <a:latin typeface="Calibri" panose="020F0502020204030204" pitchFamily="34" charset="0"/>
                <a:cs typeface="Calibri" panose="020F0502020204030204" pitchFamily="34" charset="0"/>
              </a:rPr>
              <a:t>hôn</a:t>
            </a:r>
            <a:r>
              <a:rPr lang="en-US" sz="2500" smtClean="0">
                <a:latin typeface="Calibri" panose="020F0502020204030204" pitchFamily="34" charset="0"/>
                <a:cs typeface="Calibri" panose="020F0502020204030204" pitchFamily="34" charset="0"/>
              </a:rPr>
              <a:t>;</a:t>
            </a:r>
          </a:p>
          <a:p>
            <a:pPr algn="just">
              <a:spcBef>
                <a:spcPts val="0"/>
              </a:spcBef>
              <a:buFont typeface="Wingdings" panose="05000000000000000000" pitchFamily="2" charset="2"/>
              <a:buChar char="Ø"/>
            </a:pPr>
            <a:r>
              <a:rPr lang="vi-VN" sz="2500" smtClean="0">
                <a:latin typeface="Calibri" panose="020F0502020204030204" pitchFamily="34" charset="0"/>
                <a:cs typeface="Calibri" panose="020F0502020204030204" pitchFamily="34" charset="0"/>
              </a:rPr>
              <a:t>Ly </a:t>
            </a:r>
            <a:r>
              <a:rPr lang="vi-VN" sz="2500">
                <a:latin typeface="Calibri" panose="020F0502020204030204" pitchFamily="34" charset="0"/>
                <a:cs typeface="Calibri" panose="020F0502020204030204" pitchFamily="34" charset="0"/>
              </a:rPr>
              <a:t>hôn: Là tình trạng của một người đã từng có vợ/chồng, nhưng hiện tại đã ly hôn (đã được tòa án phán quyết) và hiện tại chưa tái kết </a:t>
            </a:r>
            <a:r>
              <a:rPr lang="vi-VN" sz="2500" smtClean="0">
                <a:latin typeface="Calibri" panose="020F0502020204030204" pitchFamily="34" charset="0"/>
                <a:cs typeface="Calibri" panose="020F0502020204030204" pitchFamily="34" charset="0"/>
              </a:rPr>
              <a:t>hôn</a:t>
            </a:r>
            <a:r>
              <a:rPr lang="en-US" sz="2500" smtClean="0">
                <a:latin typeface="Calibri" panose="020F0502020204030204" pitchFamily="34" charset="0"/>
                <a:cs typeface="Calibri" panose="020F0502020204030204" pitchFamily="34" charset="0"/>
              </a:rPr>
              <a:t>;</a:t>
            </a:r>
          </a:p>
          <a:p>
            <a:pPr algn="just">
              <a:spcBef>
                <a:spcPts val="0"/>
              </a:spcBef>
              <a:buFont typeface="Wingdings" panose="05000000000000000000" pitchFamily="2" charset="2"/>
              <a:buChar char="Ø"/>
            </a:pPr>
            <a:r>
              <a:rPr lang="vi-VN" sz="2500" smtClean="0">
                <a:latin typeface="Calibri" panose="020F0502020204030204" pitchFamily="34" charset="0"/>
                <a:cs typeface="Calibri" panose="020F0502020204030204" pitchFamily="34" charset="0"/>
              </a:rPr>
              <a:t>(5</a:t>
            </a:r>
            <a:r>
              <a:rPr lang="vi-VN" sz="2500">
                <a:latin typeface="Calibri" panose="020F0502020204030204" pitchFamily="34" charset="0"/>
                <a:cs typeface="Calibri" panose="020F0502020204030204" pitchFamily="34" charset="0"/>
              </a:rPr>
              <a:t>) Ly thân: Là tình trạng của một người trên pháp lý họ vẫn đang có vợ/chồng, tuy nhiên hiện tại họ không sống với vợ/chồng như vợ chồng.</a:t>
            </a:r>
            <a:endParaRPr lang="en-US" altLang="en-US" sz="2500">
              <a:latin typeface="Calibri" panose="020F0502020204030204" pitchFamily="34" charset="0"/>
              <a:cs typeface="Calibri" panose="020F0502020204030204" pitchFamily="34" charset="0"/>
            </a:endParaRPr>
          </a:p>
          <a:p>
            <a:pPr algn="just">
              <a:lnSpc>
                <a:spcPct val="90000"/>
              </a:lnSpc>
              <a:spcBef>
                <a:spcPts val="1000"/>
              </a:spcBef>
              <a:spcAft>
                <a:spcPts val="800"/>
              </a:spcAft>
            </a:pPr>
            <a:endParaRPr lang="vi-VN" sz="3000" dirty="0" smtClean="0">
              <a:latin typeface="Calibri" panose="020F0502020204030204" pitchFamily="34" charset="0"/>
              <a:cs typeface="Arial" pitchFamily="34" charset="0"/>
            </a:endParaRPr>
          </a:p>
          <a:p>
            <a:pPr marL="137160" indent="0" algn="ctr">
              <a:buFont typeface="Wingdings 2"/>
              <a:buNone/>
            </a:pPr>
            <a:endParaRPr lang="en-US" altLang="en-US" sz="3000" dirty="0" smtClean="0">
              <a:latin typeface="Calibri" panose="020F0502020204030204" pitchFamily="34" charset="0"/>
              <a:cs typeface="Arial" pitchFamily="34" charset="0"/>
            </a:endParaRPr>
          </a:p>
        </p:txBody>
      </p:sp>
    </p:spTree>
    <p:extLst>
      <p:ext uri="{BB962C8B-B14F-4D97-AF65-F5344CB8AC3E}">
        <p14:creationId xmlns:p14="http://schemas.microsoft.com/office/powerpoint/2010/main" val="257176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1000"/>
                                        <p:tgtEl>
                                          <p:spTgt spid="8">
                                            <p:txEl>
                                              <p:pRg st="4" end="4"/>
                                            </p:txEl>
                                          </p:spTgt>
                                        </p:tgtEl>
                                      </p:cBhvr>
                                    </p:animEffect>
                                    <p:anim calcmode="lin" valueType="num">
                                      <p:cBhvr>
                                        <p:cTn id="2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fade">
                                      <p:cBhvr>
                                        <p:cTn id="35" dur="1000"/>
                                        <p:tgtEl>
                                          <p:spTgt spid="8">
                                            <p:txEl>
                                              <p:pRg st="5" end="5"/>
                                            </p:txEl>
                                          </p:spTgt>
                                        </p:tgtEl>
                                      </p:cBhvr>
                                    </p:animEffect>
                                    <p:anim calcmode="lin" valueType="num">
                                      <p:cBhvr>
                                        <p:cTn id="36"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fade">
                                      <p:cBhvr>
                                        <p:cTn id="42" dur="1000"/>
                                        <p:tgtEl>
                                          <p:spTgt spid="8">
                                            <p:txEl>
                                              <p:pRg st="6" end="6"/>
                                            </p:txEl>
                                          </p:spTgt>
                                        </p:tgtEl>
                                      </p:cBhvr>
                                    </p:animEffect>
                                    <p:anim calcmode="lin" valueType="num">
                                      <p:cBhvr>
                                        <p:cTn id="43"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THÔNG TIN VỀ THÀNH VIÊN HỘ (Giáo dục</a:t>
            </a:r>
            <a:r>
              <a:rPr lang="en-US" sz="2400" b="1" smtClean="0">
                <a:solidFill>
                  <a:srgbClr val="C00000"/>
                </a:solidFill>
                <a:latin typeface="Bahnschrift" panose="020B0502040204020203" pitchFamily="34" charset="0"/>
              </a:rPr>
              <a:t>)</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kê</a:t>
            </a:r>
            <a:endParaRPr lang="en-US" sz="1400" i="1">
              <a:solidFill>
                <a:srgbClr val="002060"/>
              </a:solidFill>
              <a:latin typeface="Book Antiqua" panose="02040602050305030304" pitchFamily="18" charset="0"/>
            </a:endParaRPr>
          </a:p>
        </p:txBody>
      </p:sp>
      <p:pic>
        <p:nvPicPr>
          <p:cNvPr id="4" name="Picture 3"/>
          <p:cNvPicPr>
            <a:picLocks noChangeAspect="1"/>
          </p:cNvPicPr>
          <p:nvPr/>
        </p:nvPicPr>
        <p:blipFill>
          <a:blip r:embed="rId4"/>
          <a:stretch>
            <a:fillRect/>
          </a:stretch>
        </p:blipFill>
        <p:spPr>
          <a:xfrm>
            <a:off x="966157" y="621101"/>
            <a:ext cx="10980191" cy="141211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9771" y="2225616"/>
            <a:ext cx="2646578" cy="3933644"/>
          </a:xfrm>
          <a:prstGeom prst="rect">
            <a:avLst/>
          </a:prstGeom>
        </p:spPr>
      </p:pic>
      <p:sp>
        <p:nvSpPr>
          <p:cNvPr id="9" name="Rectangle 3"/>
          <p:cNvSpPr txBox="1">
            <a:spLocks noChangeArrowheads="1"/>
          </p:cNvSpPr>
          <p:nvPr/>
        </p:nvSpPr>
        <p:spPr>
          <a:xfrm>
            <a:off x="741871" y="2033219"/>
            <a:ext cx="8419381" cy="4473908"/>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gn="just"/>
            <a:r>
              <a:rPr lang="vi-VN" sz="3000">
                <a:latin typeface="Calibri" panose="020F0502020204030204" pitchFamily="34" charset="0"/>
                <a:cs typeface="Calibri" panose="020F0502020204030204" pitchFamily="34" charset="0"/>
              </a:rPr>
              <a:t>Câu hỏi này nhằm thu thập thông tin về tháng, năm dương lịch xảy ra sự kiện kết hôn lần đầu của những người từ 15 đến 39 tuổi. </a:t>
            </a:r>
            <a:endParaRPr lang="en-US" sz="3000" smtClean="0">
              <a:latin typeface="Calibri" panose="020F0502020204030204" pitchFamily="34" charset="0"/>
              <a:cs typeface="Calibri" panose="020F0502020204030204" pitchFamily="34" charset="0"/>
            </a:endParaRPr>
          </a:p>
          <a:p>
            <a:pPr algn="just"/>
            <a:r>
              <a:rPr lang="vi-VN" sz="3000" smtClean="0">
                <a:latin typeface="Calibri" panose="020F0502020204030204" pitchFamily="34" charset="0"/>
                <a:cs typeface="Calibri" panose="020F0502020204030204" pitchFamily="34" charset="0"/>
              </a:rPr>
              <a:t>Kết </a:t>
            </a:r>
            <a:r>
              <a:rPr lang="vi-VN" sz="3000">
                <a:latin typeface="Calibri" panose="020F0502020204030204" pitchFamily="34" charset="0"/>
                <a:cs typeface="Calibri" panose="020F0502020204030204" pitchFamily="34" charset="0"/>
              </a:rPr>
              <a:t>hôn lần đầu là cuộc hôn nhân đầu tiên của ĐTĐT được luật pháp hoặc phong tục, tập quán của địa phương thừa nhận; hoặc lần đầu tiên chung sống với người khác giới như vợ chồng</a:t>
            </a:r>
            <a:r>
              <a:rPr lang="vi-VN" sz="3000" smtClean="0">
                <a:latin typeface="Calibri" panose="020F0502020204030204" pitchFamily="34" charset="0"/>
                <a:cs typeface="Calibri" panose="020F0502020204030204" pitchFamily="34" charset="0"/>
              </a:rPr>
              <a:t>.</a:t>
            </a:r>
            <a:endParaRPr lang="en-US" sz="3000" smtClean="0">
              <a:latin typeface="Calibri" panose="020F0502020204030204" pitchFamily="34" charset="0"/>
              <a:cs typeface="Calibri" panose="020F0502020204030204" pitchFamily="34" charset="0"/>
            </a:endParaRPr>
          </a:p>
          <a:p>
            <a:pPr algn="just"/>
            <a:r>
              <a:rPr lang="vi-VN" sz="3000" smtClean="0">
                <a:latin typeface="Calibri" panose="020F0502020204030204" pitchFamily="34" charset="0"/>
                <a:cs typeface="Calibri" panose="020F0502020204030204" pitchFamily="34" charset="0"/>
              </a:rPr>
              <a:t>Cách </a:t>
            </a:r>
            <a:r>
              <a:rPr lang="vi-VN" sz="3000">
                <a:latin typeface="Calibri" panose="020F0502020204030204" pitchFamily="34" charset="0"/>
                <a:cs typeface="Calibri" panose="020F0502020204030204" pitchFamily="34" charset="0"/>
              </a:rPr>
              <a:t>hỏi và ghi này giống như cách hỏi và ghi Câu 4 “Tháng, năm sinh theo dương lịch”</a:t>
            </a:r>
            <a:endParaRPr lang="en-US" altLang="en-US" sz="30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689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heel(1)">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heel(1)">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heel(1)">
                                      <p:cBhvr>
                                        <p:cTn id="17"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THÔNG TIN VỀ THÀNH VIÊN HỘ </a:t>
            </a:r>
            <a:r>
              <a:rPr lang="en-US" sz="2400" b="1" smtClean="0">
                <a:solidFill>
                  <a:srgbClr val="C00000"/>
                </a:solidFill>
                <a:latin typeface="Bahnschrift" panose="020B0502040204020203" pitchFamily="34" charset="0"/>
              </a:rPr>
              <a:t>(Giáo dục)</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kê</a:t>
            </a:r>
            <a:endParaRPr lang="en-US" sz="1400" i="1">
              <a:solidFill>
                <a:srgbClr val="002060"/>
              </a:solidFill>
              <a:latin typeface="Book Antiqua" panose="02040602050305030304" pitchFamily="18" charset="0"/>
            </a:endParaRPr>
          </a:p>
        </p:txBody>
      </p:sp>
      <p:pic>
        <p:nvPicPr>
          <p:cNvPr id="4" name="Picture 3"/>
          <p:cNvPicPr>
            <a:picLocks noChangeAspect="1"/>
          </p:cNvPicPr>
          <p:nvPr/>
        </p:nvPicPr>
        <p:blipFill>
          <a:blip r:embed="rId4"/>
          <a:stretch>
            <a:fillRect/>
          </a:stretch>
        </p:blipFill>
        <p:spPr>
          <a:xfrm>
            <a:off x="948267" y="745221"/>
            <a:ext cx="10475294" cy="1987402"/>
          </a:xfrm>
          <a:prstGeom prst="rect">
            <a:avLst/>
          </a:prstGeom>
        </p:spPr>
      </p:pic>
      <p:sp>
        <p:nvSpPr>
          <p:cNvPr id="8" name="Content Placeholder 2">
            <a:extLst>
              <a:ext uri="{FF2B5EF4-FFF2-40B4-BE49-F238E27FC236}">
                <a16:creationId xmlns="" xmlns:a16="http://schemas.microsoft.com/office/drawing/2014/main" id="{2FA4F06A-B527-4A8C-9E25-DB411917AD2D}"/>
              </a:ext>
            </a:extLst>
          </p:cNvPr>
          <p:cNvSpPr txBox="1">
            <a:spLocks/>
          </p:cNvSpPr>
          <p:nvPr/>
        </p:nvSpPr>
        <p:spPr>
          <a:xfrm>
            <a:off x="948267" y="2978113"/>
            <a:ext cx="7438671" cy="35290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2800" b="1" smtClean="0">
                <a:solidFill>
                  <a:schemeClr val="accent5">
                    <a:lumMod val="75000"/>
                  </a:schemeClr>
                </a:solidFill>
                <a:latin typeface="Calibri" panose="020F0502020204030204" pitchFamily="34" charset="0"/>
              </a:rPr>
              <a:t>Đi học là việc tham gia một chương trình học thuộc hệ thống giáo dục quốc dân</a:t>
            </a:r>
          </a:p>
          <a:p>
            <a:pPr algn="just"/>
            <a:r>
              <a:rPr lang="en-US" sz="2800" smtClean="0">
                <a:solidFill>
                  <a:schemeClr val="accent5">
                    <a:lumMod val="75000"/>
                  </a:schemeClr>
                </a:solidFill>
                <a:latin typeface="Calibri" panose="020F0502020204030204" pitchFamily="34" charset="0"/>
              </a:rPr>
              <a:t>	Mầm non		Tiểu học</a:t>
            </a:r>
          </a:p>
          <a:p>
            <a:pPr algn="just"/>
            <a:r>
              <a:rPr lang="en-US" sz="2800" smtClean="0">
                <a:solidFill>
                  <a:schemeClr val="accent5">
                    <a:lumMod val="75000"/>
                  </a:schemeClr>
                </a:solidFill>
                <a:latin typeface="Calibri" panose="020F0502020204030204" pitchFamily="34" charset="0"/>
              </a:rPr>
              <a:t>	Trung học cơ sở	Trung học phổ thông</a:t>
            </a:r>
          </a:p>
          <a:p>
            <a:pPr algn="just"/>
            <a:r>
              <a:rPr lang="en-US" sz="2800" smtClean="0">
                <a:solidFill>
                  <a:schemeClr val="accent5">
                    <a:lumMod val="75000"/>
                  </a:schemeClr>
                </a:solidFill>
                <a:latin typeface="Calibri" panose="020F0502020204030204" pitchFamily="34" charset="0"/>
              </a:rPr>
              <a:t>	Sơ cấp		Trung cấp </a:t>
            </a:r>
          </a:p>
          <a:p>
            <a:pPr algn="just"/>
            <a:r>
              <a:rPr lang="en-US" sz="2800" smtClean="0">
                <a:solidFill>
                  <a:schemeClr val="accent5">
                    <a:lumMod val="75000"/>
                  </a:schemeClr>
                </a:solidFill>
                <a:latin typeface="Calibri" panose="020F0502020204030204" pitchFamily="34" charset="0"/>
              </a:rPr>
              <a:t>	Cao đẳng		Đại học</a:t>
            </a:r>
          </a:p>
          <a:p>
            <a:pPr algn="just"/>
            <a:r>
              <a:rPr lang="en-US" sz="2800" smtClean="0">
                <a:solidFill>
                  <a:schemeClr val="accent5">
                    <a:lumMod val="75000"/>
                  </a:schemeClr>
                </a:solidFill>
                <a:latin typeface="Calibri" panose="020F0502020204030204" pitchFamily="34" charset="0"/>
              </a:rPr>
              <a:t>	Thạc sỹ		Tiến sỹ</a:t>
            </a:r>
          </a:p>
          <a:p>
            <a:pPr algn="just"/>
            <a:r>
              <a:rPr lang="en-US" sz="2800" smtClean="0">
                <a:latin typeface="Calibri" panose="020F0502020204030204" pitchFamily="34" charset="0"/>
              </a:rPr>
              <a:t>	</a:t>
            </a:r>
          </a:p>
          <a:p>
            <a:pPr algn="just"/>
            <a:endParaRPr lang="en-US" sz="2800" dirty="0">
              <a:latin typeface="Calibri" panose="020F0502020204030204" pitchFamily="34" charset="0"/>
            </a:endParaRPr>
          </a:p>
        </p:txBody>
      </p:sp>
      <p:pic>
        <p:nvPicPr>
          <p:cNvPr id="9" name="Picture 8"/>
          <p:cNvPicPr>
            <a:picLocks noChangeAspect="1"/>
          </p:cNvPicPr>
          <p:nvPr/>
        </p:nvPicPr>
        <p:blipFill>
          <a:blip r:embed="rId5"/>
          <a:stretch>
            <a:fillRect/>
          </a:stretch>
        </p:blipFill>
        <p:spPr>
          <a:xfrm>
            <a:off x="8670274" y="2978113"/>
            <a:ext cx="3048706" cy="3283524"/>
          </a:xfrm>
          <a:prstGeom prst="rect">
            <a:avLst/>
          </a:prstGeom>
        </p:spPr>
      </p:pic>
    </p:spTree>
    <p:extLst>
      <p:ext uri="{BB962C8B-B14F-4D97-AF65-F5344CB8AC3E}">
        <p14:creationId xmlns:p14="http://schemas.microsoft.com/office/powerpoint/2010/main" val="61791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1000"/>
                                        <p:tgtEl>
                                          <p:spTgt spid="8">
                                            <p:txEl>
                                              <p:pRg st="4" end="4"/>
                                            </p:txEl>
                                          </p:spTgt>
                                        </p:tgtEl>
                                      </p:cBhvr>
                                    </p:animEffect>
                                    <p:anim calcmode="lin" valueType="num">
                                      <p:cBhvr>
                                        <p:cTn id="3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fade">
                                      <p:cBhvr>
                                        <p:cTn id="42" dur="1000"/>
                                        <p:tgtEl>
                                          <p:spTgt spid="8">
                                            <p:txEl>
                                              <p:pRg st="5" end="5"/>
                                            </p:txEl>
                                          </p:spTgt>
                                        </p:tgtEl>
                                      </p:cBhvr>
                                    </p:animEffect>
                                    <p:anim calcmode="lin" valueType="num">
                                      <p:cBhvr>
                                        <p:cTn id="4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THÔNG TIN VỀ THÀNH VIÊN HỘ </a:t>
            </a:r>
            <a:r>
              <a:rPr lang="en-US" sz="2400" b="1" smtClean="0">
                <a:solidFill>
                  <a:srgbClr val="C00000"/>
                </a:solidFill>
                <a:latin typeface="Bahnschrift" panose="020B0502040204020203" pitchFamily="34" charset="0"/>
              </a:rPr>
              <a:t>(Hôn nhân)</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kê</a:t>
            </a:r>
            <a:endParaRPr lang="en-US" sz="1400" i="1">
              <a:solidFill>
                <a:srgbClr val="002060"/>
              </a:solidFill>
              <a:latin typeface="Book Antiqua" panose="02040602050305030304" pitchFamily="18" charset="0"/>
            </a:endParaRPr>
          </a:p>
        </p:txBody>
      </p:sp>
      <p:pic>
        <p:nvPicPr>
          <p:cNvPr id="4" name="Picture 3"/>
          <p:cNvPicPr>
            <a:picLocks noChangeAspect="1"/>
          </p:cNvPicPr>
          <p:nvPr/>
        </p:nvPicPr>
        <p:blipFill>
          <a:blip r:embed="rId4"/>
          <a:stretch>
            <a:fillRect/>
          </a:stretch>
        </p:blipFill>
        <p:spPr>
          <a:xfrm>
            <a:off x="1039727" y="820116"/>
            <a:ext cx="10213189" cy="1146219"/>
          </a:xfrm>
          <a:prstGeom prst="rect">
            <a:avLst/>
          </a:prstGeom>
        </p:spPr>
      </p:pic>
      <p:sp>
        <p:nvSpPr>
          <p:cNvPr id="8" name="Rectangle 3"/>
          <p:cNvSpPr txBox="1">
            <a:spLocks noChangeArrowheads="1"/>
          </p:cNvSpPr>
          <p:nvPr/>
        </p:nvSpPr>
        <p:spPr>
          <a:xfrm>
            <a:off x="862642" y="1966819"/>
            <a:ext cx="10390274" cy="4316019"/>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gn="just">
              <a:lnSpc>
                <a:spcPct val="150000"/>
              </a:lnSpc>
              <a:spcBef>
                <a:spcPts val="1000"/>
              </a:spcBef>
            </a:pPr>
            <a:r>
              <a:rPr lang="en-US" sz="3200" smtClean="0">
                <a:latin typeface="Calibri" panose="020F0502020204030204" pitchFamily="34" charset="0"/>
                <a:cs typeface="Arial" panose="020B0604020202020204" pitchFamily="34" charset="0"/>
              </a:rPr>
              <a:t>ĐTV </a:t>
            </a:r>
            <a:r>
              <a:rPr lang="vi-VN" sz="3200" smtClean="0">
                <a:latin typeface="Calibri" panose="020F0502020204030204" pitchFamily="34" charset="0"/>
                <a:cs typeface="Arial" panose="020B0604020202020204" pitchFamily="34" charset="0"/>
              </a:rPr>
              <a:t>chỉ hỏi</a:t>
            </a:r>
            <a:r>
              <a:rPr lang="en-US" sz="3200" smtClean="0">
                <a:latin typeface="Calibri" panose="020F0502020204030204" pitchFamily="34" charset="0"/>
                <a:cs typeface="Arial" panose="020B0604020202020204" pitchFamily="34" charset="0"/>
              </a:rPr>
              <a:t> câu này</a:t>
            </a:r>
            <a:r>
              <a:rPr lang="vi-VN" sz="3200" smtClean="0">
                <a:latin typeface="Calibri" panose="020F0502020204030204" pitchFamily="34" charset="0"/>
                <a:cs typeface="Arial" panose="020B0604020202020204" pitchFamily="34" charset="0"/>
              </a:rPr>
              <a:t> </a:t>
            </a:r>
            <a:r>
              <a:rPr lang="vi-VN" sz="3200">
                <a:latin typeface="Calibri" panose="020F0502020204030204" pitchFamily="34" charset="0"/>
                <a:cs typeface="Arial" panose="020B0604020202020204" pitchFamily="34" charset="0"/>
              </a:rPr>
              <a:t>với những trường hợp ĐTĐT không nhớ năm kết hôn lần đầu (Câu 24 chọn mã “9998</a:t>
            </a:r>
            <a:r>
              <a:rPr lang="vi-VN" sz="3200" smtClean="0">
                <a:latin typeface="Calibri" panose="020F0502020204030204" pitchFamily="34" charset="0"/>
                <a:cs typeface="Arial" panose="020B0604020202020204" pitchFamily="34" charset="0"/>
              </a:rPr>
              <a:t>”)</a:t>
            </a:r>
            <a:r>
              <a:rPr lang="en-US" sz="3200" smtClean="0">
                <a:latin typeface="Calibri" panose="020F0502020204030204" pitchFamily="34" charset="0"/>
                <a:cs typeface="Arial" panose="020B0604020202020204" pitchFamily="34" charset="0"/>
              </a:rPr>
              <a:t>;</a:t>
            </a:r>
            <a:endParaRPr lang="en-US" altLang="en-US" sz="3200">
              <a:latin typeface="Calibri" panose="020F0502020204030204" pitchFamily="34" charset="0"/>
              <a:cs typeface="Arial" panose="020B0604020202020204" pitchFamily="34" charset="0"/>
            </a:endParaRPr>
          </a:p>
          <a:p>
            <a:pPr algn="just">
              <a:lnSpc>
                <a:spcPct val="150000"/>
              </a:lnSpc>
              <a:spcBef>
                <a:spcPts val="1000"/>
              </a:spcBef>
            </a:pPr>
            <a:r>
              <a:rPr lang="en-US" altLang="en-US" sz="3200" smtClean="0">
                <a:latin typeface="Calibri" panose="020F0502020204030204" pitchFamily="34" charset="0"/>
                <a:cs typeface="Arial" panose="020B0604020202020204" pitchFamily="34" charset="0"/>
              </a:rPr>
              <a:t>Hỏi </a:t>
            </a:r>
            <a:r>
              <a:rPr lang="en-US" altLang="en-US" sz="3200" dirty="0" err="1" smtClean="0">
                <a:latin typeface="Calibri" panose="020F0502020204030204" pitchFamily="34" charset="0"/>
                <a:cs typeface="Arial" panose="020B0604020202020204" pitchFamily="34" charset="0"/>
              </a:rPr>
              <a:t>tuổi</a:t>
            </a:r>
            <a:r>
              <a:rPr lang="en-US" altLang="en-US" sz="3200" dirty="0" smtClean="0">
                <a:latin typeface="Calibri" panose="020F0502020204030204" pitchFamily="34" charset="0"/>
                <a:cs typeface="Arial" panose="020B0604020202020204" pitchFamily="34" charset="0"/>
              </a:rPr>
              <a:t> </a:t>
            </a:r>
            <a:r>
              <a:rPr lang="en-US" altLang="en-US" sz="3200" dirty="0" err="1" smtClean="0">
                <a:latin typeface="Calibri" panose="020F0502020204030204" pitchFamily="34" charset="0"/>
                <a:cs typeface="Arial" panose="020B0604020202020204" pitchFamily="34" charset="0"/>
              </a:rPr>
              <a:t>tròn</a:t>
            </a:r>
            <a:r>
              <a:rPr lang="en-US" altLang="en-US" sz="3200" dirty="0" smtClean="0">
                <a:latin typeface="Calibri" panose="020F0502020204030204" pitchFamily="34" charset="0"/>
                <a:cs typeface="Arial" panose="020B0604020202020204" pitchFamily="34" charset="0"/>
              </a:rPr>
              <a:t> </a:t>
            </a:r>
            <a:r>
              <a:rPr lang="en-US" altLang="en-US" sz="3200" dirty="0" err="1" smtClean="0">
                <a:latin typeface="Calibri" panose="020F0502020204030204" pitchFamily="34" charset="0"/>
                <a:cs typeface="Arial" panose="020B0604020202020204" pitchFamily="34" charset="0"/>
              </a:rPr>
              <a:t>khi</a:t>
            </a:r>
            <a:r>
              <a:rPr lang="en-US" altLang="en-US" sz="3200" dirty="0" smtClean="0">
                <a:latin typeface="Calibri" panose="020F0502020204030204" pitchFamily="34" charset="0"/>
                <a:cs typeface="Arial" panose="020B0604020202020204" pitchFamily="34" charset="0"/>
              </a:rPr>
              <a:t> </a:t>
            </a:r>
            <a:r>
              <a:rPr lang="en-US" altLang="en-US" sz="3200" dirty="0" err="1" smtClean="0">
                <a:latin typeface="Calibri" panose="020F0502020204030204" pitchFamily="34" charset="0"/>
                <a:cs typeface="Arial" panose="020B0604020202020204" pitchFamily="34" charset="0"/>
              </a:rPr>
              <a:t>kết</a:t>
            </a:r>
            <a:r>
              <a:rPr lang="en-US" altLang="en-US" sz="3200" dirty="0" smtClean="0">
                <a:latin typeface="Calibri" panose="020F0502020204030204" pitchFamily="34" charset="0"/>
                <a:cs typeface="Arial" panose="020B0604020202020204" pitchFamily="34" charset="0"/>
              </a:rPr>
              <a:t> </a:t>
            </a:r>
            <a:r>
              <a:rPr lang="en-US" altLang="en-US" sz="3200" dirty="0" err="1" smtClean="0">
                <a:latin typeface="Calibri" panose="020F0502020204030204" pitchFamily="34" charset="0"/>
                <a:cs typeface="Arial" panose="020B0604020202020204" pitchFamily="34" charset="0"/>
              </a:rPr>
              <a:t>hôn</a:t>
            </a:r>
            <a:r>
              <a:rPr lang="en-US" altLang="en-US" sz="3200" dirty="0" smtClean="0">
                <a:latin typeface="Calibri" panose="020F0502020204030204" pitchFamily="34" charset="0"/>
                <a:cs typeface="Arial" panose="020B0604020202020204" pitchFamily="34" charset="0"/>
              </a:rPr>
              <a:t> </a:t>
            </a:r>
            <a:r>
              <a:rPr lang="en-US" altLang="en-US" sz="3200" dirty="0" err="1" smtClean="0">
                <a:latin typeface="Calibri" panose="020F0502020204030204" pitchFamily="34" charset="0"/>
                <a:cs typeface="Arial" panose="020B0604020202020204" pitchFamily="34" charset="0"/>
              </a:rPr>
              <a:t>lần</a:t>
            </a:r>
            <a:r>
              <a:rPr lang="en-US" altLang="en-US" sz="3200" dirty="0" smtClean="0">
                <a:latin typeface="Calibri" panose="020F0502020204030204" pitchFamily="34" charset="0"/>
                <a:cs typeface="Arial" panose="020B0604020202020204" pitchFamily="34" charset="0"/>
              </a:rPr>
              <a:t> </a:t>
            </a:r>
            <a:r>
              <a:rPr lang="en-US" altLang="en-US" sz="3200" dirty="0" err="1" smtClean="0">
                <a:latin typeface="Calibri" panose="020F0502020204030204" pitchFamily="34" charset="0"/>
                <a:cs typeface="Arial" panose="020B0604020202020204" pitchFamily="34" charset="0"/>
              </a:rPr>
              <a:t>đầu</a:t>
            </a:r>
            <a:r>
              <a:rPr lang="en-US" altLang="en-US" sz="3200" dirty="0" smtClean="0">
                <a:latin typeface="Calibri" panose="020F0502020204030204" pitchFamily="34" charset="0"/>
                <a:cs typeface="Arial" panose="020B0604020202020204" pitchFamily="34" charset="0"/>
              </a:rPr>
              <a:t> </a:t>
            </a:r>
            <a:r>
              <a:rPr lang="en-US" altLang="en-US" sz="3200" dirty="0" err="1" smtClean="0">
                <a:latin typeface="Calibri" panose="020F0502020204030204" pitchFamily="34" charset="0"/>
                <a:cs typeface="Arial" panose="020B0604020202020204" pitchFamily="34" charset="0"/>
              </a:rPr>
              <a:t>theo</a:t>
            </a:r>
            <a:r>
              <a:rPr lang="en-US" altLang="en-US" sz="3200" dirty="0" smtClean="0">
                <a:latin typeface="Calibri" panose="020F0502020204030204" pitchFamily="34" charset="0"/>
                <a:cs typeface="Arial" panose="020B0604020202020204" pitchFamily="34" charset="0"/>
              </a:rPr>
              <a:t> </a:t>
            </a:r>
            <a:r>
              <a:rPr lang="en-US" altLang="en-US" sz="3200" err="1" smtClean="0">
                <a:latin typeface="Calibri" panose="020F0502020204030204" pitchFamily="34" charset="0"/>
                <a:cs typeface="Arial" panose="020B0604020202020204" pitchFamily="34" charset="0"/>
              </a:rPr>
              <a:t>dương</a:t>
            </a:r>
            <a:r>
              <a:rPr lang="en-US" altLang="en-US" sz="3200" smtClean="0">
                <a:latin typeface="Calibri" panose="020F0502020204030204" pitchFamily="34" charset="0"/>
                <a:cs typeface="Arial" panose="020B0604020202020204" pitchFamily="34" charset="0"/>
              </a:rPr>
              <a:t> lịch;</a:t>
            </a:r>
            <a:endParaRPr lang="en-US" altLang="en-US" sz="3200" dirty="0" smtClean="0">
              <a:latin typeface="Calibri" panose="020F0502020204030204" pitchFamily="34" charset="0"/>
              <a:cs typeface="Arial" panose="020B0604020202020204" pitchFamily="34" charset="0"/>
            </a:endParaRPr>
          </a:p>
          <a:p>
            <a:pPr algn="just">
              <a:lnSpc>
                <a:spcPct val="150000"/>
              </a:lnSpc>
              <a:spcBef>
                <a:spcPts val="1000"/>
              </a:spcBef>
            </a:pPr>
            <a:r>
              <a:rPr lang="vi-VN" sz="3200" dirty="0" smtClean="0">
                <a:latin typeface="Calibri" panose="020F0502020204030204" pitchFamily="34" charset="0"/>
                <a:cs typeface="Arial" panose="020B0604020202020204" pitchFamily="34" charset="0"/>
              </a:rPr>
              <a:t>Trường </a:t>
            </a:r>
            <a:r>
              <a:rPr lang="vi-VN" sz="3200" dirty="0">
                <a:latin typeface="Calibri" panose="020F0502020204030204" pitchFamily="34" charset="0"/>
                <a:cs typeface="Arial" panose="020B0604020202020204" pitchFamily="34" charset="0"/>
              </a:rPr>
              <a:t>hợp ĐTĐT không thể nhớ tuổi kết hôn lần đầu của </a:t>
            </a:r>
            <a:r>
              <a:rPr lang="vi-VN" sz="3200" dirty="0" smtClean="0">
                <a:latin typeface="Calibri" panose="020F0502020204030204" pitchFamily="34" charset="0"/>
                <a:cs typeface="Arial" panose="020B0604020202020204" pitchFamily="34" charset="0"/>
              </a:rPr>
              <a:t>mình</a:t>
            </a:r>
            <a:r>
              <a:rPr lang="en-US" sz="3200" dirty="0">
                <a:latin typeface="Calibri" panose="020F0502020204030204" pitchFamily="34" charset="0"/>
                <a:cs typeface="Arial" panose="020B0604020202020204" pitchFamily="34" charset="0"/>
              </a:rPr>
              <a:t> </a:t>
            </a:r>
            <a:r>
              <a:rPr lang="en-US" sz="3200" dirty="0" err="1" smtClean="0">
                <a:latin typeface="Calibri" panose="020F0502020204030204" pitchFamily="34" charset="0"/>
                <a:cs typeface="Arial" panose="020B0604020202020204" pitchFamily="34" charset="0"/>
              </a:rPr>
              <a:t>thì</a:t>
            </a:r>
            <a:r>
              <a:rPr lang="vi-VN" sz="3200" dirty="0" smtClean="0">
                <a:latin typeface="Calibri" panose="020F0502020204030204" pitchFamily="34" charset="0"/>
                <a:cs typeface="Arial" panose="020B0604020202020204" pitchFamily="34" charset="0"/>
              </a:rPr>
              <a:t> có </a:t>
            </a:r>
            <a:r>
              <a:rPr lang="vi-VN" sz="3200" dirty="0">
                <a:latin typeface="Calibri" panose="020F0502020204030204" pitchFamily="34" charset="0"/>
                <a:cs typeface="Arial" panose="020B0604020202020204" pitchFamily="34" charset="0"/>
              </a:rPr>
              <a:t>thể sử dụng các hồ sơ, giấy tờ, tài liệu liên </a:t>
            </a:r>
            <a:r>
              <a:rPr lang="vi-VN" sz="3200" dirty="0" smtClean="0">
                <a:latin typeface="Calibri" panose="020F0502020204030204" pitchFamily="34" charset="0"/>
                <a:cs typeface="Arial" panose="020B0604020202020204" pitchFamily="34" charset="0"/>
              </a:rPr>
              <a:t>quan</a:t>
            </a:r>
            <a:r>
              <a:rPr lang="en-US" sz="3200" dirty="0" smtClean="0">
                <a:latin typeface="Calibri" panose="020F0502020204030204" pitchFamily="34" charset="0"/>
                <a:cs typeface="Arial" panose="020B0604020202020204" pitchFamily="34" charset="0"/>
              </a:rPr>
              <a:t> </a:t>
            </a:r>
            <a:r>
              <a:rPr lang="en-US" sz="3200" dirty="0" err="1" smtClean="0">
                <a:latin typeface="Calibri" panose="020F0502020204030204" pitchFamily="34" charset="0"/>
                <a:cs typeface="Arial" panose="020B0604020202020204" pitchFamily="34" charset="0"/>
              </a:rPr>
              <a:t>như</a:t>
            </a:r>
            <a:r>
              <a:rPr lang="en-US" sz="3200" dirty="0" smtClean="0">
                <a:latin typeface="Calibri" panose="020F0502020204030204" pitchFamily="34" charset="0"/>
                <a:cs typeface="Arial" panose="020B0604020202020204" pitchFamily="34" charset="0"/>
              </a:rPr>
              <a:t> </a:t>
            </a:r>
            <a:r>
              <a:rPr lang="en-US" sz="3200" dirty="0" err="1" smtClean="0">
                <a:latin typeface="Calibri" panose="020F0502020204030204" pitchFamily="34" charset="0"/>
                <a:cs typeface="Arial" panose="020B0604020202020204" pitchFamily="34" charset="0"/>
              </a:rPr>
              <a:t>giấy</a:t>
            </a:r>
            <a:r>
              <a:rPr lang="en-US" sz="3200" dirty="0" smtClean="0">
                <a:latin typeface="Calibri" panose="020F0502020204030204" pitchFamily="34" charset="0"/>
                <a:cs typeface="Arial" panose="020B0604020202020204" pitchFamily="34" charset="0"/>
              </a:rPr>
              <a:t> </a:t>
            </a:r>
            <a:r>
              <a:rPr lang="en-US" sz="3200" dirty="0" err="1" smtClean="0">
                <a:latin typeface="Calibri" panose="020F0502020204030204" pitchFamily="34" charset="0"/>
                <a:cs typeface="Arial" panose="020B0604020202020204" pitchFamily="34" charset="0"/>
              </a:rPr>
              <a:t>đăng</a:t>
            </a:r>
            <a:r>
              <a:rPr lang="en-US" sz="3200" dirty="0" smtClean="0">
                <a:latin typeface="Calibri" panose="020F0502020204030204" pitchFamily="34" charset="0"/>
                <a:cs typeface="Arial" panose="020B0604020202020204" pitchFamily="34" charset="0"/>
              </a:rPr>
              <a:t> </a:t>
            </a:r>
            <a:r>
              <a:rPr lang="en-US" sz="3200" dirty="0" err="1" smtClean="0">
                <a:latin typeface="Calibri" panose="020F0502020204030204" pitchFamily="34" charset="0"/>
                <a:cs typeface="Arial" panose="020B0604020202020204" pitchFamily="34" charset="0"/>
              </a:rPr>
              <a:t>kí</a:t>
            </a:r>
            <a:r>
              <a:rPr lang="en-US" sz="3200" dirty="0" smtClean="0">
                <a:latin typeface="Calibri" panose="020F0502020204030204" pitchFamily="34" charset="0"/>
                <a:cs typeface="Arial" panose="020B0604020202020204" pitchFamily="34" charset="0"/>
              </a:rPr>
              <a:t> </a:t>
            </a:r>
            <a:r>
              <a:rPr lang="en-US" sz="3200" dirty="0" err="1" smtClean="0">
                <a:latin typeface="Calibri" panose="020F0502020204030204" pitchFamily="34" charset="0"/>
                <a:cs typeface="Arial" panose="020B0604020202020204" pitchFamily="34" charset="0"/>
              </a:rPr>
              <a:t>kết</a:t>
            </a:r>
            <a:r>
              <a:rPr lang="en-US" sz="3200" dirty="0" smtClean="0">
                <a:latin typeface="Calibri" panose="020F0502020204030204" pitchFamily="34" charset="0"/>
                <a:cs typeface="Arial" panose="020B0604020202020204" pitchFamily="34" charset="0"/>
              </a:rPr>
              <a:t> </a:t>
            </a:r>
            <a:r>
              <a:rPr lang="en-US" sz="3200" err="1" smtClean="0">
                <a:latin typeface="Calibri" panose="020F0502020204030204" pitchFamily="34" charset="0"/>
                <a:cs typeface="Arial" panose="020B0604020202020204" pitchFamily="34" charset="0"/>
              </a:rPr>
              <a:t>hôn</a:t>
            </a:r>
            <a:r>
              <a:rPr lang="en-US" sz="3200" smtClean="0">
                <a:latin typeface="Calibri" panose="020F0502020204030204" pitchFamily="34" charset="0"/>
                <a:cs typeface="Arial" panose="020B0604020202020204" pitchFamily="34" charset="0"/>
              </a:rPr>
              <a:t>,….</a:t>
            </a:r>
          </a:p>
          <a:p>
            <a:pPr marL="137160" indent="0" algn="just">
              <a:lnSpc>
                <a:spcPct val="90000"/>
              </a:lnSpc>
              <a:spcBef>
                <a:spcPts val="1000"/>
              </a:spcBef>
              <a:buNone/>
            </a:pPr>
            <a:endParaRPr lang="en-US" altLang="en-US" sz="3000" dirty="0" smtClean="0">
              <a:latin typeface="Calibri" panose="020F0502020204030204" pitchFamily="34" charset="0"/>
              <a:cs typeface="Arial" panose="020B0604020202020204" pitchFamily="34" charset="0"/>
            </a:endParaRPr>
          </a:p>
          <a:p>
            <a:pPr>
              <a:lnSpc>
                <a:spcPct val="90000"/>
              </a:lnSpc>
              <a:spcBef>
                <a:spcPts val="1000"/>
              </a:spcBef>
            </a:pPr>
            <a:endParaRPr lang="en-US" altLang="en-US" sz="3000" dirty="0" smtClean="0">
              <a:latin typeface="Calibri" panose="020F0502020204030204" pitchFamily="34" charset="0"/>
              <a:cs typeface="Arial" panose="020B0604020202020204" pitchFamily="34" charset="0"/>
            </a:endParaRPr>
          </a:p>
          <a:p>
            <a:pPr marL="137160" indent="0" algn="ctr">
              <a:lnSpc>
                <a:spcPct val="90000"/>
              </a:lnSpc>
              <a:spcBef>
                <a:spcPts val="1000"/>
              </a:spcBef>
              <a:buFont typeface="Wingdings 2"/>
              <a:buNone/>
            </a:pPr>
            <a:endParaRPr lang="en-US" altLang="en-US" sz="3000" dirty="0" smtClean="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2547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THÔNG TIN VỀ THÀNH VIÊN </a:t>
            </a:r>
            <a:r>
              <a:rPr lang="en-US" sz="2400" b="1" smtClean="0">
                <a:solidFill>
                  <a:srgbClr val="C00000"/>
                </a:solidFill>
                <a:latin typeface="Bahnschrift" panose="020B0502040204020203" pitchFamily="34" charset="0"/>
              </a:rPr>
              <a:t>HỘ </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kê</a:t>
            </a:r>
            <a:endParaRPr lang="en-US" sz="1400" i="1">
              <a:solidFill>
                <a:srgbClr val="002060"/>
              </a:solidFill>
              <a:latin typeface="Book Antiqua" panose="02040602050305030304" pitchFamily="18" charset="0"/>
            </a:endParaRPr>
          </a:p>
        </p:txBody>
      </p:sp>
      <p:pic>
        <p:nvPicPr>
          <p:cNvPr id="4" name="Picture 3"/>
          <p:cNvPicPr>
            <a:picLocks noChangeAspect="1"/>
          </p:cNvPicPr>
          <p:nvPr/>
        </p:nvPicPr>
        <p:blipFill>
          <a:blip r:embed="rId4"/>
          <a:stretch>
            <a:fillRect/>
          </a:stretch>
        </p:blipFill>
        <p:spPr>
          <a:xfrm>
            <a:off x="499730" y="741872"/>
            <a:ext cx="11283953" cy="2044825"/>
          </a:xfrm>
          <a:prstGeom prst="rect">
            <a:avLst/>
          </a:prstGeom>
        </p:spPr>
      </p:pic>
      <p:sp>
        <p:nvSpPr>
          <p:cNvPr id="2" name="Rectangle 1"/>
          <p:cNvSpPr/>
          <p:nvPr/>
        </p:nvSpPr>
        <p:spPr>
          <a:xfrm>
            <a:off x="499730" y="2786697"/>
            <a:ext cx="11283953" cy="3801041"/>
          </a:xfrm>
          <a:prstGeom prst="rect">
            <a:avLst/>
          </a:prstGeom>
        </p:spPr>
        <p:txBody>
          <a:bodyPr wrap="square">
            <a:spAutoFit/>
          </a:bodyPr>
          <a:lstStyle/>
          <a:p>
            <a:pPr marL="17780" marR="0" algn="just">
              <a:lnSpc>
                <a:spcPct val="90000"/>
              </a:lnSpc>
              <a:spcBef>
                <a:spcPts val="1000"/>
              </a:spcBef>
              <a:tabLst>
                <a:tab pos="252730" algn="l"/>
              </a:tabLst>
            </a:pPr>
            <a:r>
              <a:rPr lang="en-US" sz="3000" smtClean="0">
                <a:latin typeface="Calibri" panose="020F0502020204030204" pitchFamily="34" charset="0"/>
                <a:cs typeface="Calibri" panose="020F0502020204030204" pitchFamily="34" charset="0"/>
              </a:rPr>
              <a:t>	</a:t>
            </a:r>
            <a:r>
              <a:rPr lang="vi-VN" sz="3000" smtClean="0">
                <a:latin typeface="Calibri" panose="020F0502020204030204" pitchFamily="34" charset="0"/>
                <a:cs typeface="Calibri" panose="020F0502020204030204" pitchFamily="34" charset="0"/>
              </a:rPr>
              <a:t>Câu </a:t>
            </a:r>
            <a:r>
              <a:rPr lang="vi-VN" sz="3000">
                <a:latin typeface="Calibri" panose="020F0502020204030204" pitchFamily="34" charset="0"/>
                <a:cs typeface="Calibri" panose="020F0502020204030204" pitchFamily="34" charset="0"/>
              </a:rPr>
              <a:t>hỏi nhằm mục đích xác định những người trong độ tuổi thanh niên được tham gia các hoạt động văn hóa, nghệ thuật, thể dục, thể thao; hoạt động sinh hoạt cộng đồng ở nơi học tập, làm việc và cư trú. </a:t>
            </a:r>
            <a:endParaRPr lang="en-US" sz="3000" smtClean="0">
              <a:latin typeface="Calibri" panose="020F0502020204030204" pitchFamily="34" charset="0"/>
              <a:cs typeface="Calibri" panose="020F0502020204030204" pitchFamily="34" charset="0"/>
            </a:endParaRPr>
          </a:p>
          <a:p>
            <a:pPr marL="17780" marR="0" algn="just">
              <a:lnSpc>
                <a:spcPct val="90000"/>
              </a:lnSpc>
              <a:spcBef>
                <a:spcPts val="1000"/>
              </a:spcBef>
              <a:tabLst>
                <a:tab pos="252730" algn="l"/>
              </a:tabLst>
            </a:pPr>
            <a:r>
              <a:rPr lang="vi-VN" sz="3000" b="1" u="sng" smtClean="0">
                <a:solidFill>
                  <a:srgbClr val="FF0000"/>
                </a:solidFill>
                <a:latin typeface="Calibri" panose="020F0502020204030204" pitchFamily="34" charset="0"/>
                <a:cs typeface="Calibri" panose="020F0502020204030204" pitchFamily="34" charset="0"/>
              </a:rPr>
              <a:t>Lưu </a:t>
            </a:r>
            <a:r>
              <a:rPr lang="vi-VN" sz="3000" b="1" u="sng">
                <a:solidFill>
                  <a:srgbClr val="FF0000"/>
                </a:solidFill>
                <a:latin typeface="Calibri" panose="020F0502020204030204" pitchFamily="34" charset="0"/>
                <a:cs typeface="Calibri" panose="020F0502020204030204" pitchFamily="34" charset="0"/>
              </a:rPr>
              <a:t>ý: </a:t>
            </a:r>
            <a:endParaRPr lang="en-US" sz="3000" b="1" u="sng" smtClean="0">
              <a:solidFill>
                <a:srgbClr val="FF0000"/>
              </a:solidFill>
              <a:latin typeface="Calibri" panose="020F0502020204030204" pitchFamily="34" charset="0"/>
              <a:cs typeface="Calibri" panose="020F0502020204030204" pitchFamily="34" charset="0"/>
            </a:endParaRPr>
          </a:p>
          <a:p>
            <a:pPr marL="474980" marR="0" indent="-457200" algn="just">
              <a:lnSpc>
                <a:spcPct val="90000"/>
              </a:lnSpc>
              <a:spcBef>
                <a:spcPts val="1000"/>
              </a:spcBef>
              <a:buFont typeface="Wingdings" panose="05000000000000000000" pitchFamily="2" charset="2"/>
              <a:buChar char="Ø"/>
              <a:tabLst>
                <a:tab pos="252730" algn="l"/>
              </a:tabLst>
            </a:pPr>
            <a:r>
              <a:rPr lang="vi-VN" sz="3000" smtClean="0">
                <a:latin typeface="Calibri" panose="020F0502020204030204" pitchFamily="34" charset="0"/>
                <a:cs typeface="Calibri" panose="020F0502020204030204" pitchFamily="34" charset="0"/>
              </a:rPr>
              <a:t>Trường </a:t>
            </a:r>
            <a:r>
              <a:rPr lang="vi-VN" sz="3000">
                <a:latin typeface="Calibri" panose="020F0502020204030204" pitchFamily="34" charset="0"/>
                <a:cs typeface="Calibri" panose="020F0502020204030204" pitchFamily="34" charset="0"/>
              </a:rPr>
              <a:t>hợp thành viên không đi học thì “Nơi học tập” ĐTV chọn mã 3 “Không áp dụng”. </a:t>
            </a:r>
            <a:endParaRPr lang="en-US" sz="3000" smtClean="0">
              <a:latin typeface="Calibri" panose="020F0502020204030204" pitchFamily="34" charset="0"/>
              <a:cs typeface="Calibri" panose="020F0502020204030204" pitchFamily="34" charset="0"/>
            </a:endParaRPr>
          </a:p>
          <a:p>
            <a:pPr marL="474980" marR="0" indent="-457200" algn="just">
              <a:lnSpc>
                <a:spcPct val="90000"/>
              </a:lnSpc>
              <a:spcBef>
                <a:spcPts val="1000"/>
              </a:spcBef>
              <a:buFont typeface="Wingdings" panose="05000000000000000000" pitchFamily="2" charset="2"/>
              <a:buChar char="Ø"/>
              <a:tabLst>
                <a:tab pos="252730" algn="l"/>
              </a:tabLst>
            </a:pPr>
            <a:r>
              <a:rPr lang="vi-VN" sz="3000" smtClean="0">
                <a:latin typeface="Calibri" panose="020F0502020204030204" pitchFamily="34" charset="0"/>
                <a:cs typeface="Calibri" panose="020F0502020204030204" pitchFamily="34" charset="0"/>
              </a:rPr>
              <a:t>Trường </a:t>
            </a:r>
            <a:r>
              <a:rPr lang="vi-VN" sz="3000">
                <a:latin typeface="Calibri" panose="020F0502020204030204" pitchFamily="34" charset="0"/>
                <a:cs typeface="Calibri" panose="020F0502020204030204" pitchFamily="34" charset="0"/>
              </a:rPr>
              <a:t>hợp thành viên không đi làm thì “Nơi làm việc” ĐTV chọn mã 3 “Không áp dụng”.</a:t>
            </a:r>
            <a:endParaRPr lang="en-GB" sz="30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10466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1252" y="2502589"/>
            <a:ext cx="9379789" cy="947977"/>
          </a:xfrm>
        </p:spPr>
        <p:txBody>
          <a:bodyPr/>
          <a:lstStyle/>
          <a:p>
            <a:r>
              <a:rPr lang="en-US" b="1" smtClean="0">
                <a:solidFill>
                  <a:srgbClr val="0070C0"/>
                </a:solidFill>
                <a:latin typeface="Calibri" panose="020F0502020204030204" pitchFamily="34" charset="0"/>
              </a:rPr>
              <a:t>TRÂN TRỌNG CẢM ƠN !</a:t>
            </a:r>
            <a:endParaRPr lang="en-US" b="1">
              <a:solidFill>
                <a:srgbClr val="0070C0"/>
              </a:solidFill>
              <a:latin typeface="Calibri" panose="020F0502020204030204" pitchFamily="34" charset="0"/>
            </a:endParaRPr>
          </a:p>
        </p:txBody>
      </p:sp>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smtClean="0">
                <a:solidFill>
                  <a:srgbClr val="C00000"/>
                </a:solidFill>
                <a:latin typeface="Bahnschrift" panose="020B0502040204020203" pitchFamily="34" charset="0"/>
              </a:rPr>
              <a:t>ĐIỀU TRA DÂN SỐ VÀ NHÀ Ở GIỮA KỲ NĂM 2024</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kê</a:t>
            </a:r>
            <a:endParaRPr lang="en-US" sz="1400" i="1">
              <a:solidFill>
                <a:srgbClr val="002060"/>
              </a:solidFill>
              <a:latin typeface="Book Antiqua" panose="02040602050305030304" pitchFamily="18" charset="0"/>
            </a:endParaRPr>
          </a:p>
        </p:txBody>
      </p:sp>
    </p:spTree>
    <p:extLst>
      <p:ext uri="{BB962C8B-B14F-4D97-AF65-F5344CB8AC3E}">
        <p14:creationId xmlns:p14="http://schemas.microsoft.com/office/powerpoint/2010/main" val="1220600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THÔNG TIN VỀ THÀNH VIÊN HỘ (Giáo dục</a:t>
            </a:r>
            <a:r>
              <a:rPr lang="en-US" sz="2400" b="1" smtClean="0">
                <a:solidFill>
                  <a:srgbClr val="C00000"/>
                </a:solidFill>
                <a:latin typeface="Bahnschrift" panose="020B0502040204020203" pitchFamily="34" charset="0"/>
              </a:rPr>
              <a:t>)</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kê</a:t>
            </a:r>
            <a:endParaRPr lang="en-US" sz="1400" i="1">
              <a:solidFill>
                <a:srgbClr val="002060"/>
              </a:solidFill>
              <a:latin typeface="Book Antiqua" panose="02040602050305030304" pitchFamily="18" charset="0"/>
            </a:endParaRPr>
          </a:p>
        </p:txBody>
      </p:sp>
      <p:sp>
        <p:nvSpPr>
          <p:cNvPr id="8" name="Content Placeholder 2">
            <a:extLst>
              <a:ext uri="{FF2B5EF4-FFF2-40B4-BE49-F238E27FC236}">
                <a16:creationId xmlns="" xmlns:a16="http://schemas.microsoft.com/office/drawing/2014/main" id="{2FA4F06A-B527-4A8C-9E25-DB411917AD2D}"/>
              </a:ext>
            </a:extLst>
          </p:cNvPr>
          <p:cNvSpPr txBox="1">
            <a:spLocks/>
          </p:cNvSpPr>
          <p:nvPr/>
        </p:nvSpPr>
        <p:spPr>
          <a:xfrm>
            <a:off x="249865" y="655609"/>
            <a:ext cx="8963147" cy="58515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lnSpc>
                <a:spcPct val="100000"/>
              </a:lnSpc>
              <a:buFont typeface="Wingdings" panose="05000000000000000000" pitchFamily="2" charset="2"/>
              <a:buChar char="q"/>
            </a:pPr>
            <a:r>
              <a:rPr lang="en-US">
                <a:solidFill>
                  <a:srgbClr val="0000FF"/>
                </a:solidFill>
              </a:rPr>
              <a:t>Được tính là </a:t>
            </a:r>
            <a:r>
              <a:rPr lang="en-US" b="1" smtClean="0">
                <a:solidFill>
                  <a:srgbClr val="0000FF"/>
                </a:solidFill>
              </a:rPr>
              <a:t>“đã </a:t>
            </a:r>
            <a:r>
              <a:rPr lang="en-US" b="1">
                <a:solidFill>
                  <a:srgbClr val="0000FF"/>
                </a:solidFill>
              </a:rPr>
              <a:t>thôi học” </a:t>
            </a:r>
            <a:r>
              <a:rPr lang="en-US">
                <a:latin typeface="Calibri" panose="020F0502020204030204" pitchFamily="34" charset="0"/>
                <a:cs typeface="Calibri" panose="020F0502020204030204" pitchFamily="34" charset="0"/>
              </a:rPr>
              <a:t>với các trường hợp </a:t>
            </a:r>
            <a:r>
              <a:rPr lang="vi-VN">
                <a:latin typeface="Calibri" panose="020F0502020204030204" pitchFamily="34" charset="0"/>
                <a:cs typeface="Calibri" panose="020F0502020204030204" pitchFamily="34" charset="0"/>
              </a:rPr>
              <a:t>nếu người đó đã từng tham gia một lớp học thuộc một trong các Hệ thống giáo dục quốc dân của Việt Nam từ trước tới nay bao gồm: Hệ thống giáo dục quốc dân thời Pháp thuộc, Hệ thống giáo dục từ 1945 đến 1954, Hệ thống bổ túc văn hóa, Hệ thống giáo dục miền Bắc, Hệ thống giáo dục hiện nay. </a:t>
            </a:r>
            <a:endParaRPr lang="en-US">
              <a:latin typeface="Calibri" panose="020F0502020204030204" pitchFamily="34" charset="0"/>
              <a:cs typeface="Calibri" panose="020F0502020204030204" pitchFamily="34" charset="0"/>
            </a:endParaRPr>
          </a:p>
          <a:p>
            <a:pPr marL="457200" indent="-457200" algn="just">
              <a:lnSpc>
                <a:spcPct val="100000"/>
              </a:lnSpc>
              <a:buFont typeface="Wingdings" panose="05000000000000000000" pitchFamily="2" charset="2"/>
              <a:buChar char="q"/>
            </a:pPr>
            <a:r>
              <a:rPr lang="en-US">
                <a:solidFill>
                  <a:srgbClr val="0000FF"/>
                </a:solidFill>
              </a:rPr>
              <a:t>Được tính là </a:t>
            </a:r>
            <a:r>
              <a:rPr lang="en-US" b="1">
                <a:solidFill>
                  <a:srgbClr val="0000FF"/>
                </a:solidFill>
              </a:rPr>
              <a:t>“đã/đang đi học” </a:t>
            </a:r>
            <a:r>
              <a:rPr lang="en-US">
                <a:latin typeface="Calibri" panose="020F0502020204030204" pitchFamily="34" charset="0"/>
                <a:cs typeface="Calibri" panose="020F0502020204030204" pitchFamily="34" charset="0"/>
              </a:rPr>
              <a:t>đối với các trường hợp:</a:t>
            </a:r>
          </a:p>
          <a:p>
            <a:pPr marL="457200" indent="-457200" algn="just">
              <a:lnSpc>
                <a:spcPct val="100000"/>
              </a:lnSpc>
              <a:buFont typeface="Arial" panose="020B0604020202020204" pitchFamily="34" charset="0"/>
              <a:buChar char="•"/>
            </a:pPr>
            <a:r>
              <a:rPr lang="vi-VN" smtClean="0">
                <a:latin typeface="Calibri" panose="020F0502020204030204" pitchFamily="34" charset="0"/>
                <a:cs typeface="Calibri" panose="020F0502020204030204" pitchFamily="34" charset="0"/>
              </a:rPr>
              <a:t>Những </a:t>
            </a:r>
            <a:r>
              <a:rPr lang="vi-VN">
                <a:latin typeface="Calibri" panose="020F0502020204030204" pitchFamily="34" charset="0"/>
                <a:cs typeface="Calibri" panose="020F0502020204030204" pitchFamily="34" charset="0"/>
              </a:rPr>
              <a:t>người theo học các lớp đào tạo sơ cấp nghề lái xe để được cấp các loại bằng B1, B2, C, D, E, F</a:t>
            </a:r>
            <a:r>
              <a:rPr lang="en-US">
                <a:latin typeface="Calibri" panose="020F0502020204030204" pitchFamily="34" charset="0"/>
                <a:cs typeface="Calibri" panose="020F0502020204030204" pitchFamily="34" charset="0"/>
              </a:rPr>
              <a:t>;</a:t>
            </a:r>
          </a:p>
          <a:p>
            <a:pPr marL="457200" indent="-457200" algn="just">
              <a:lnSpc>
                <a:spcPct val="100000"/>
              </a:lnSpc>
              <a:buFont typeface="Arial" panose="020B0604020202020204" pitchFamily="34" charset="0"/>
              <a:buChar char="•"/>
            </a:pPr>
            <a:r>
              <a:rPr lang="vi-VN" smtClean="0">
                <a:latin typeface="Calibri" panose="020F0502020204030204" pitchFamily="34" charset="0"/>
                <a:cs typeface="Calibri" panose="020F0502020204030204" pitchFamily="34" charset="0"/>
              </a:rPr>
              <a:t>Một </a:t>
            </a:r>
            <a:r>
              <a:rPr lang="vi-VN">
                <a:latin typeface="Calibri" panose="020F0502020204030204" pitchFamily="34" charset="0"/>
                <a:cs typeface="Calibri" panose="020F0502020204030204" pitchFamily="34" charset="0"/>
              </a:rPr>
              <a:t>người đã hoàn thành một cấp học hoặc chương trình giáo dục, đào tạo và dạy nghề nhưng chưa có quyết định về việc được </a:t>
            </a:r>
            <a:r>
              <a:rPr lang="vi-VN" smtClean="0">
                <a:latin typeface="Calibri" panose="020F0502020204030204" pitchFamily="34" charset="0"/>
                <a:cs typeface="Calibri" panose="020F0502020204030204" pitchFamily="34" charset="0"/>
              </a:rPr>
              <a:t> </a:t>
            </a:r>
            <a:r>
              <a:rPr lang="vi-VN">
                <a:latin typeface="Calibri" panose="020F0502020204030204" pitchFamily="34" charset="0"/>
                <a:cs typeface="Calibri" panose="020F0502020204030204" pitchFamily="34" charset="0"/>
              </a:rPr>
              <a:t>cấp bằng </a:t>
            </a:r>
            <a:r>
              <a:rPr lang="vi-VN" smtClean="0">
                <a:latin typeface="Calibri" panose="020F0502020204030204" pitchFamily="34" charset="0"/>
                <a:cs typeface="Calibri" panose="020F0502020204030204" pitchFamily="34" charset="0"/>
              </a:rPr>
              <a:t>đó</a:t>
            </a:r>
            <a:r>
              <a:rPr lang="en-US" smtClean="0">
                <a:latin typeface="Calibri" panose="020F0502020204030204" pitchFamily="34" charset="0"/>
                <a:cs typeface="Calibri" panose="020F0502020204030204" pitchFamily="34" charset="0"/>
              </a:rPr>
              <a:t>;</a:t>
            </a:r>
          </a:p>
          <a:p>
            <a:pPr marL="457200" indent="-457200" algn="just">
              <a:lnSpc>
                <a:spcPct val="100000"/>
              </a:lnSpc>
              <a:buFont typeface="Arial" panose="020B0604020202020204" pitchFamily="34" charset="0"/>
              <a:buChar char="•"/>
            </a:pPr>
            <a:r>
              <a:rPr lang="vi-VN">
                <a:latin typeface="Calibri" panose="020F0502020204030204" pitchFamily="34" charset="0"/>
                <a:cs typeface="Calibri" panose="020F0502020204030204" pitchFamily="34" charset="0"/>
              </a:rPr>
              <a:t>Người theo học tại các </a:t>
            </a:r>
            <a:r>
              <a:rPr lang="en-US" smtClean="0">
                <a:latin typeface="Calibri" panose="020F0502020204030204" pitchFamily="34" charset="0"/>
                <a:cs typeface="Calibri" panose="020F0502020204030204" pitchFamily="34" charset="0"/>
              </a:rPr>
              <a:t>lớp</a:t>
            </a:r>
            <a:r>
              <a:rPr lang="vi-VN" smtClean="0">
                <a:latin typeface="Calibri" panose="020F0502020204030204" pitchFamily="34" charset="0"/>
                <a:cs typeface="Calibri" panose="020F0502020204030204" pitchFamily="34" charset="0"/>
              </a:rPr>
              <a:t> </a:t>
            </a:r>
            <a:r>
              <a:rPr lang="vi-VN">
                <a:latin typeface="Calibri" panose="020F0502020204030204" pitchFamily="34" charset="0"/>
                <a:cs typeface="Calibri" panose="020F0502020204030204" pitchFamily="34" charset="0"/>
              </a:rPr>
              <a:t>đào tạo tập trung (chính quy, tại chức) chuyên ngành chính trị như: trung cấp, cử nhân, thạc sĩ, tiến sĩ </a:t>
            </a:r>
            <a:r>
              <a:rPr lang="en-US">
                <a:latin typeface="Calibri" panose="020F0502020204030204" pitchFamily="34" charset="0"/>
                <a:cs typeface="Calibri" panose="020F0502020204030204" pitchFamily="34" charset="0"/>
              </a:rPr>
              <a:t>.</a:t>
            </a:r>
          </a:p>
        </p:txBody>
      </p:sp>
      <p:pic>
        <p:nvPicPr>
          <p:cNvPr id="9" name="Picture 8"/>
          <p:cNvPicPr>
            <a:picLocks noChangeAspect="1"/>
          </p:cNvPicPr>
          <p:nvPr/>
        </p:nvPicPr>
        <p:blipFill>
          <a:blip r:embed="rId4"/>
          <a:stretch>
            <a:fillRect/>
          </a:stretch>
        </p:blipFill>
        <p:spPr>
          <a:xfrm>
            <a:off x="9391460" y="853570"/>
            <a:ext cx="2560435" cy="1919112"/>
          </a:xfrm>
          <a:prstGeom prst="rect">
            <a:avLst/>
          </a:prstGeom>
        </p:spPr>
      </p:pic>
      <p:pic>
        <p:nvPicPr>
          <p:cNvPr id="10" name="Picture 9"/>
          <p:cNvPicPr>
            <a:picLocks noChangeAspect="1"/>
          </p:cNvPicPr>
          <p:nvPr/>
        </p:nvPicPr>
        <p:blipFill>
          <a:blip r:embed="rId5"/>
          <a:stretch>
            <a:fillRect/>
          </a:stretch>
        </p:blipFill>
        <p:spPr>
          <a:xfrm>
            <a:off x="9374207" y="2915728"/>
            <a:ext cx="2629447" cy="1780459"/>
          </a:xfrm>
          <a:prstGeom prst="rect">
            <a:avLst/>
          </a:prstGeom>
        </p:spPr>
      </p:pic>
      <p:pic>
        <p:nvPicPr>
          <p:cNvPr id="11" name="Picture 10"/>
          <p:cNvPicPr>
            <a:picLocks noChangeAspect="1"/>
          </p:cNvPicPr>
          <p:nvPr/>
        </p:nvPicPr>
        <p:blipFill>
          <a:blip r:embed="rId6"/>
          <a:stretch>
            <a:fillRect/>
          </a:stretch>
        </p:blipFill>
        <p:spPr>
          <a:xfrm>
            <a:off x="9374207" y="4830792"/>
            <a:ext cx="2651018" cy="1705476"/>
          </a:xfrm>
          <a:prstGeom prst="rect">
            <a:avLst/>
          </a:prstGeom>
        </p:spPr>
      </p:pic>
    </p:spTree>
    <p:extLst>
      <p:ext uri="{BB962C8B-B14F-4D97-AF65-F5344CB8AC3E}">
        <p14:creationId xmlns:p14="http://schemas.microsoft.com/office/powerpoint/2010/main" val="193623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wipe(down)">
                                      <p:cBhvr>
                                        <p:cTn id="14" dur="500"/>
                                        <p:tgtEl>
                                          <p:spTgt spid="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wipe(down)">
                                      <p:cBhvr>
                                        <p:cTn id="19" dur="500"/>
                                        <p:tgtEl>
                                          <p:spTgt spid="8">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wipe(down)">
                                      <p:cBhvr>
                                        <p:cTn id="24" dur="500"/>
                                        <p:tgtEl>
                                          <p:spTgt spid="8">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Effect transition="in" filter="wipe(down)">
                                      <p:cBhvr>
                                        <p:cTn id="29"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THÔNG TIN VỀ THÀNH VIÊN HỘ (Giáo dục</a:t>
            </a:r>
            <a:r>
              <a:rPr lang="en-US" sz="2400" b="1" smtClean="0">
                <a:solidFill>
                  <a:srgbClr val="C00000"/>
                </a:solidFill>
                <a:latin typeface="Bahnschrift" panose="020B0502040204020203" pitchFamily="34" charset="0"/>
              </a:rPr>
              <a:t>)</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kê</a:t>
            </a:r>
            <a:endParaRPr lang="en-US" sz="1400" i="1">
              <a:solidFill>
                <a:srgbClr val="002060"/>
              </a:solidFill>
              <a:latin typeface="Book Antiqua" panose="02040602050305030304" pitchFamily="18" charset="0"/>
            </a:endParaRPr>
          </a:p>
        </p:txBody>
      </p:sp>
      <p:sp>
        <p:nvSpPr>
          <p:cNvPr id="8" name="Content Placeholder 2">
            <a:extLst>
              <a:ext uri="{FF2B5EF4-FFF2-40B4-BE49-F238E27FC236}">
                <a16:creationId xmlns="" xmlns:a16="http://schemas.microsoft.com/office/drawing/2014/main" id="{2FA4F06A-B527-4A8C-9E25-DB411917AD2D}"/>
              </a:ext>
            </a:extLst>
          </p:cNvPr>
          <p:cNvSpPr txBox="1">
            <a:spLocks/>
          </p:cNvSpPr>
          <p:nvPr/>
        </p:nvSpPr>
        <p:spPr>
          <a:xfrm>
            <a:off x="638356" y="655609"/>
            <a:ext cx="8574656" cy="56934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buFont typeface="Wingdings" panose="05000000000000000000" pitchFamily="2" charset="2"/>
              <a:buChar char="v"/>
            </a:pPr>
            <a:r>
              <a:rPr lang="en-US" sz="3200" smtClean="0">
                <a:solidFill>
                  <a:srgbClr val="FF0000"/>
                </a:solidFill>
              </a:rPr>
              <a:t>Không được </a:t>
            </a:r>
            <a:r>
              <a:rPr lang="en-US" sz="3200">
                <a:solidFill>
                  <a:srgbClr val="FF0000"/>
                </a:solidFill>
              </a:rPr>
              <a:t>tính là </a:t>
            </a:r>
            <a:r>
              <a:rPr lang="en-US" sz="3200" b="1" smtClean="0">
                <a:solidFill>
                  <a:srgbClr val="FF0000"/>
                </a:solidFill>
              </a:rPr>
              <a:t>“đã/đang đi </a:t>
            </a:r>
            <a:r>
              <a:rPr lang="en-US" sz="3200" b="1">
                <a:solidFill>
                  <a:srgbClr val="FF0000"/>
                </a:solidFill>
              </a:rPr>
              <a:t>học”</a:t>
            </a:r>
            <a:r>
              <a:rPr lang="en-US" sz="3200">
                <a:solidFill>
                  <a:srgbClr val="FF0000"/>
                </a:solidFill>
              </a:rPr>
              <a:t> </a:t>
            </a:r>
            <a:r>
              <a:rPr lang="en-US" sz="3200" smtClean="0">
                <a:solidFill>
                  <a:srgbClr val="FF0000"/>
                </a:solidFill>
              </a:rPr>
              <a:t>nếu:</a:t>
            </a:r>
          </a:p>
          <a:p>
            <a:pPr marL="457200" indent="-457200" algn="just">
              <a:buFont typeface="Arial" panose="020B0604020202020204" pitchFamily="34" charset="0"/>
              <a:buChar char="•"/>
            </a:pPr>
            <a:r>
              <a:rPr lang="en-US" sz="3200" smtClean="0">
                <a:latin typeface="Calibri" panose="020F0502020204030204" pitchFamily="34" charset="0"/>
                <a:cs typeface="Calibri" panose="020F0502020204030204" pitchFamily="34" charset="0"/>
              </a:rPr>
              <a:t>T</a:t>
            </a:r>
            <a:r>
              <a:rPr lang="vi-VN" sz="3200" smtClean="0">
                <a:latin typeface="Calibri" panose="020F0502020204030204" pitchFamily="34" charset="0"/>
                <a:cs typeface="Calibri" panose="020F0502020204030204" pitchFamily="34" charset="0"/>
              </a:rPr>
              <a:t>ham </a:t>
            </a:r>
            <a:r>
              <a:rPr lang="vi-VN" sz="3200">
                <a:latin typeface="Calibri" panose="020F0502020204030204" pitchFamily="34" charset="0"/>
                <a:cs typeface="Calibri" panose="020F0502020204030204" pitchFamily="34" charset="0"/>
              </a:rPr>
              <a:t>gia các khoá học không thuộc Hệ thống giáo dục quốc dân như: Học ôn thi đại học, ôn thi tiếng Anh; Học nghề theo dạng thầy truyền nghề; Các lớp do các doanh nghiệp tự mở theo dạng kèm cặp; Học chương trình bồi dưỡng nghiệp vụ do cơ quan/ngành tổ chức; Những người đang học chương trình bồi dưỡng lý luận chính </a:t>
            </a:r>
            <a:r>
              <a:rPr lang="vi-VN" sz="3200" smtClean="0">
                <a:latin typeface="Calibri" panose="020F0502020204030204" pitchFamily="34" charset="0"/>
                <a:cs typeface="Calibri" panose="020F0502020204030204" pitchFamily="34" charset="0"/>
              </a:rPr>
              <a:t>trị</a:t>
            </a:r>
            <a:r>
              <a:rPr lang="en-US" sz="3200">
                <a:latin typeface="Calibri" panose="020F0502020204030204" pitchFamily="34" charset="0"/>
                <a:cs typeface="Calibri" panose="020F0502020204030204" pitchFamily="34" charset="0"/>
              </a:rPr>
              <a:t>;</a:t>
            </a:r>
            <a:endParaRPr lang="en-US" sz="3200" smtClean="0">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n-US" sz="3200">
                <a:latin typeface="Calibri" panose="020F0502020204030204" pitchFamily="34" charset="0"/>
                <a:cs typeface="Calibri" panose="020F0502020204030204" pitchFamily="34" charset="0"/>
              </a:rPr>
              <a:t>T</a:t>
            </a:r>
            <a:r>
              <a:rPr lang="vi-VN" sz="3200" smtClean="0">
                <a:latin typeface="Calibri" panose="020F0502020204030204" pitchFamily="34" charset="0"/>
                <a:cs typeface="Calibri" panose="020F0502020204030204" pitchFamily="34" charset="0"/>
              </a:rPr>
              <a:t>ham </a:t>
            </a:r>
            <a:r>
              <a:rPr lang="vi-VN" sz="3200">
                <a:latin typeface="Calibri" panose="020F0502020204030204" pitchFamily="34" charset="0"/>
                <a:cs typeface="Calibri" panose="020F0502020204030204" pitchFamily="34" charset="0"/>
              </a:rPr>
              <a:t>gia các khóa bồi dưỡng lý luận chính trị như: trung cấp, cao cấp chính </a:t>
            </a:r>
            <a:r>
              <a:rPr lang="vi-VN" sz="3200" smtClean="0">
                <a:latin typeface="Calibri" panose="020F0502020204030204" pitchFamily="34" charset="0"/>
                <a:cs typeface="Calibri" panose="020F0502020204030204" pitchFamily="34" charset="0"/>
              </a:rPr>
              <a:t>trị</a:t>
            </a:r>
            <a:endParaRPr lang="en-US" sz="3200" dirty="0">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4"/>
          <a:stretch>
            <a:fillRect/>
          </a:stretch>
        </p:blipFill>
        <p:spPr>
          <a:xfrm>
            <a:off x="9391460" y="853570"/>
            <a:ext cx="2560435" cy="1919112"/>
          </a:xfrm>
          <a:prstGeom prst="rect">
            <a:avLst/>
          </a:prstGeom>
        </p:spPr>
      </p:pic>
      <p:pic>
        <p:nvPicPr>
          <p:cNvPr id="10" name="Picture 9"/>
          <p:cNvPicPr>
            <a:picLocks noChangeAspect="1"/>
          </p:cNvPicPr>
          <p:nvPr/>
        </p:nvPicPr>
        <p:blipFill>
          <a:blip r:embed="rId5"/>
          <a:stretch>
            <a:fillRect/>
          </a:stretch>
        </p:blipFill>
        <p:spPr>
          <a:xfrm>
            <a:off x="9374207" y="2915728"/>
            <a:ext cx="2629447" cy="1780459"/>
          </a:xfrm>
          <a:prstGeom prst="rect">
            <a:avLst/>
          </a:prstGeom>
        </p:spPr>
      </p:pic>
      <p:pic>
        <p:nvPicPr>
          <p:cNvPr id="11" name="Picture 10"/>
          <p:cNvPicPr>
            <a:picLocks noChangeAspect="1"/>
          </p:cNvPicPr>
          <p:nvPr/>
        </p:nvPicPr>
        <p:blipFill>
          <a:blip r:embed="rId6"/>
          <a:stretch>
            <a:fillRect/>
          </a:stretch>
        </p:blipFill>
        <p:spPr>
          <a:xfrm>
            <a:off x="9374207" y="4830792"/>
            <a:ext cx="2651018" cy="1705476"/>
          </a:xfrm>
          <a:prstGeom prst="rect">
            <a:avLst/>
          </a:prstGeom>
        </p:spPr>
      </p:pic>
    </p:spTree>
    <p:extLst>
      <p:ext uri="{BB962C8B-B14F-4D97-AF65-F5344CB8AC3E}">
        <p14:creationId xmlns:p14="http://schemas.microsoft.com/office/powerpoint/2010/main" val="289497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THÔNG TIN VỀ THÀNH VIÊN HỘ (Giáo dục</a:t>
            </a:r>
            <a:r>
              <a:rPr lang="en-US" sz="2400" b="1" smtClean="0">
                <a:solidFill>
                  <a:srgbClr val="C00000"/>
                </a:solidFill>
                <a:latin typeface="Bahnschrift" panose="020B0502040204020203" pitchFamily="34" charset="0"/>
              </a:rPr>
              <a:t>)</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kê</a:t>
            </a:r>
            <a:endParaRPr lang="en-US" sz="1400" i="1">
              <a:solidFill>
                <a:srgbClr val="002060"/>
              </a:solidFill>
              <a:latin typeface="Book Antiqua" panose="02040602050305030304" pitchFamily="18" charset="0"/>
            </a:endParaRPr>
          </a:p>
        </p:txBody>
      </p:sp>
      <p:sp>
        <p:nvSpPr>
          <p:cNvPr id="8" name="Content Placeholder 2">
            <a:extLst>
              <a:ext uri="{FF2B5EF4-FFF2-40B4-BE49-F238E27FC236}">
                <a16:creationId xmlns="" xmlns:a16="http://schemas.microsoft.com/office/drawing/2014/main" id="{2FA4F06A-B527-4A8C-9E25-DB411917AD2D}"/>
              </a:ext>
            </a:extLst>
          </p:cNvPr>
          <p:cNvSpPr txBox="1">
            <a:spLocks/>
          </p:cNvSpPr>
          <p:nvPr/>
        </p:nvSpPr>
        <p:spPr>
          <a:xfrm>
            <a:off x="621101" y="638356"/>
            <a:ext cx="11162581" cy="586877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vi-VN" sz="2800"/>
              <a:t>Câu 17: Trình độ giáo dục, đào tạo [TÊN] đang học là gì?</a:t>
            </a:r>
            <a:endParaRPr lang="en-US" sz="2800" smtClean="0">
              <a:solidFill>
                <a:srgbClr val="FF0000"/>
              </a:solidFill>
              <a:latin typeface="Calibri" panose="020F0502020204030204" pitchFamily="34" charset="0"/>
            </a:endParaRPr>
          </a:p>
          <a:p>
            <a:pPr algn="just">
              <a:lnSpc>
                <a:spcPct val="100000"/>
              </a:lnSpc>
            </a:pPr>
            <a:r>
              <a:rPr lang="en-US" sz="2800" smtClean="0">
                <a:latin typeface="Calibri" panose="020F0502020204030204" pitchFamily="34" charset="0"/>
              </a:rPr>
              <a:t>- ĐTV chọn các mã trả lời thích hợp mà ĐTĐT trả lời.</a:t>
            </a:r>
            <a:endParaRPr lang="en-US" sz="2800">
              <a:latin typeface="Calibri" panose="020F0502020204030204" pitchFamily="34" charset="0"/>
            </a:endParaRPr>
          </a:p>
          <a:p>
            <a:pPr algn="just">
              <a:lnSpc>
                <a:spcPct val="100000"/>
              </a:lnSpc>
            </a:pPr>
            <a:r>
              <a:rPr lang="vi-VN" sz="2800" u="sng">
                <a:solidFill>
                  <a:srgbClr val="FF0000"/>
                </a:solidFill>
              </a:rPr>
              <a:t>Lưu ý: </a:t>
            </a:r>
            <a:endParaRPr lang="en-US" sz="2800" u="sng" smtClean="0">
              <a:solidFill>
                <a:srgbClr val="FF0000"/>
              </a:solidFill>
            </a:endParaRPr>
          </a:p>
          <a:p>
            <a:pPr marL="457200" indent="-457200" algn="just">
              <a:lnSpc>
                <a:spcPct val="100000"/>
              </a:lnSpc>
              <a:buFontTx/>
              <a:buChar char="-"/>
            </a:pPr>
            <a:r>
              <a:rPr lang="vi-VN" sz="2800" i="1" smtClean="0">
                <a:latin typeface="Calibri" panose="020F0502020204030204" pitchFamily="34" charset="0"/>
                <a:cs typeface="Calibri" panose="020F0502020204030204" pitchFamily="34" charset="0"/>
              </a:rPr>
              <a:t>Trường </a:t>
            </a:r>
            <a:r>
              <a:rPr lang="vi-VN" sz="2800" i="1">
                <a:latin typeface="Calibri" panose="020F0502020204030204" pitchFamily="34" charset="0"/>
                <a:cs typeface="Calibri" panose="020F0502020204030204" pitchFamily="34" charset="0"/>
              </a:rPr>
              <a:t>hợp ĐTĐT đang đi học Trung cấp/Cao đẳng và trong chương trình được dạy bổ sung kiến thức THCS/THPT, trình độ đang học được xác định là Trung cấp/Cao </a:t>
            </a:r>
            <a:r>
              <a:rPr lang="vi-VN" sz="2800" i="1" smtClean="0">
                <a:latin typeface="Calibri" panose="020F0502020204030204" pitchFamily="34" charset="0"/>
                <a:cs typeface="Calibri" panose="020F0502020204030204" pitchFamily="34" charset="0"/>
              </a:rPr>
              <a:t>đẳng</a:t>
            </a:r>
            <a:r>
              <a:rPr lang="en-US" sz="2800" i="1">
                <a:latin typeface="Calibri" panose="020F0502020204030204" pitchFamily="34" charset="0"/>
                <a:cs typeface="Calibri" panose="020F0502020204030204" pitchFamily="34" charset="0"/>
              </a:rPr>
              <a:t>;</a:t>
            </a:r>
            <a:endParaRPr lang="en-US" sz="2800" i="1" smtClean="0">
              <a:latin typeface="Calibri" panose="020F0502020204030204" pitchFamily="34" charset="0"/>
              <a:cs typeface="Calibri" panose="020F0502020204030204" pitchFamily="34" charset="0"/>
            </a:endParaRPr>
          </a:p>
          <a:p>
            <a:pPr marL="457200" indent="-457200" algn="just">
              <a:lnSpc>
                <a:spcPct val="100000"/>
              </a:lnSpc>
              <a:buFontTx/>
              <a:buChar char="-"/>
            </a:pPr>
            <a:r>
              <a:rPr lang="en-US" sz="2800" i="1" smtClean="0">
                <a:latin typeface="Calibri" panose="020F0502020204030204" pitchFamily="34" charset="0"/>
                <a:cs typeface="Calibri" panose="020F0502020204030204" pitchFamily="34" charset="0"/>
              </a:rPr>
              <a:t>T</a:t>
            </a:r>
            <a:r>
              <a:rPr lang="vi-VN" sz="2800" i="1" smtClean="0">
                <a:latin typeface="Calibri" panose="020F0502020204030204" pitchFamily="34" charset="0"/>
                <a:cs typeface="Calibri" panose="020F0502020204030204" pitchFamily="34" charset="0"/>
              </a:rPr>
              <a:t>rường </a:t>
            </a:r>
            <a:r>
              <a:rPr lang="vi-VN" sz="2800" i="1">
                <a:latin typeface="Calibri" panose="020F0502020204030204" pitchFamily="34" charset="0"/>
                <a:cs typeface="Calibri" panose="020F0502020204030204" pitchFamily="34" charset="0"/>
              </a:rPr>
              <a:t>hợp ĐTĐT vừa học trình độ giáo dục phổ thông vừa học nghề, ưu tiên ghi mã trình độ giáo dục phổ thông. Ví dụ: Một người đang học THPT, đồng thời học sơ cấp nghề điện dân dụng, ĐTV ghi nhận trình độ đang theo học là THPT. </a:t>
            </a:r>
            <a:endParaRPr lang="en-US" sz="2800" i="1" smtClean="0">
              <a:latin typeface="Calibri" panose="020F0502020204030204" pitchFamily="34" charset="0"/>
              <a:cs typeface="Calibri" panose="020F0502020204030204" pitchFamily="34" charset="0"/>
            </a:endParaRPr>
          </a:p>
          <a:p>
            <a:pPr marL="457200" indent="-457200" algn="just">
              <a:lnSpc>
                <a:spcPct val="100000"/>
              </a:lnSpc>
              <a:buFontTx/>
              <a:buChar char="-"/>
            </a:pPr>
            <a:r>
              <a:rPr lang="vi-VN" sz="2800" i="1" smtClean="0">
                <a:latin typeface="Calibri" panose="020F0502020204030204" pitchFamily="34" charset="0"/>
                <a:cs typeface="Calibri" panose="020F0502020204030204" pitchFamily="34" charset="0"/>
              </a:rPr>
              <a:t>Nếu </a:t>
            </a:r>
            <a:r>
              <a:rPr lang="vi-VN" sz="2800" i="1">
                <a:latin typeface="Calibri" panose="020F0502020204030204" pitchFamily="34" charset="0"/>
                <a:cs typeface="Calibri" panose="020F0502020204030204" pitchFamily="34" charset="0"/>
              </a:rPr>
              <a:t>ĐTĐT đang theo học các trình độ đều không phải trình độ giáo dục phổ thông, ĐTV ưu tiên chọn trình độ cao hơn.</a:t>
            </a:r>
            <a:endParaRPr lang="en-US" sz="28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0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1000"/>
                                        <p:tgtEl>
                                          <p:spTgt spid="8">
                                            <p:txEl>
                                              <p:pRg st="3" end="3"/>
                                            </p:txEl>
                                          </p:spTgt>
                                        </p:tgtEl>
                                      </p:cBhvr>
                                    </p:animEffect>
                                    <p:anim calcmode="lin" valueType="num">
                                      <p:cBhvr>
                                        <p:cTn id="1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fade">
                                      <p:cBhvr>
                                        <p:cTn id="25" dur="1000"/>
                                        <p:tgtEl>
                                          <p:spTgt spid="8">
                                            <p:txEl>
                                              <p:pRg st="4" end="4"/>
                                            </p:txEl>
                                          </p:spTgt>
                                        </p:tgtEl>
                                      </p:cBhvr>
                                    </p:animEffect>
                                    <p:anim calcmode="lin" valueType="num">
                                      <p:cBhvr>
                                        <p:cTn id="2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THÔNG TIN VỀ THÀNH VIÊN HỘ (Giáo dục</a:t>
            </a:r>
            <a:r>
              <a:rPr lang="en-US" sz="2400" b="1" smtClean="0">
                <a:solidFill>
                  <a:srgbClr val="C00000"/>
                </a:solidFill>
                <a:latin typeface="Bahnschrift" panose="020B0502040204020203" pitchFamily="34" charset="0"/>
              </a:rPr>
              <a:t>)</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kê</a:t>
            </a:r>
            <a:endParaRPr lang="en-US" sz="1400" i="1">
              <a:solidFill>
                <a:srgbClr val="002060"/>
              </a:solidFill>
              <a:latin typeface="Book Antiqua" panose="02040602050305030304" pitchFamily="18" charset="0"/>
            </a:endParaRPr>
          </a:p>
        </p:txBody>
      </p:sp>
      <p:pic>
        <p:nvPicPr>
          <p:cNvPr id="4" name="Picture 3"/>
          <p:cNvPicPr>
            <a:picLocks noChangeAspect="1"/>
          </p:cNvPicPr>
          <p:nvPr/>
        </p:nvPicPr>
        <p:blipFill>
          <a:blip r:embed="rId4"/>
          <a:stretch>
            <a:fillRect/>
          </a:stretch>
        </p:blipFill>
        <p:spPr>
          <a:xfrm>
            <a:off x="953037" y="662441"/>
            <a:ext cx="10464083" cy="1913334"/>
          </a:xfrm>
          <a:prstGeom prst="rect">
            <a:avLst/>
          </a:prstGeom>
        </p:spPr>
      </p:pic>
      <p:sp>
        <p:nvSpPr>
          <p:cNvPr id="8" name="Rectangle 7"/>
          <p:cNvSpPr/>
          <p:nvPr/>
        </p:nvSpPr>
        <p:spPr>
          <a:xfrm>
            <a:off x="856444" y="2802545"/>
            <a:ext cx="10560676" cy="3129062"/>
          </a:xfrm>
          <a:prstGeom prst="rect">
            <a:avLst/>
          </a:prstGeom>
        </p:spPr>
        <p:txBody>
          <a:bodyPr wrap="square">
            <a:spAutoFit/>
          </a:bodyPr>
          <a:lstStyle/>
          <a:p>
            <a:pPr marL="457200" indent="-457200" algn="just">
              <a:lnSpc>
                <a:spcPct val="90000"/>
              </a:lnSpc>
              <a:spcBef>
                <a:spcPts val="1000"/>
              </a:spcBef>
              <a:buFont typeface="Wingdings" panose="05000000000000000000" pitchFamily="2" charset="2"/>
              <a:buChar char="q"/>
              <a:tabLst>
                <a:tab pos="214630" algn="l"/>
              </a:tabLst>
            </a:pPr>
            <a:r>
              <a:rPr lang="nb-NO" sz="3000" smtClean="0">
                <a:solidFill>
                  <a:srgbClr val="000000"/>
                </a:solidFill>
                <a:latin typeface="Calibri" panose="020F0502020204030204" pitchFamily="34" charset="0"/>
                <a:ea typeface="Times New Roman" panose="02020603050405020304" pitchFamily="18" charset="0"/>
              </a:rPr>
              <a:t>ĐTV có thể căn </a:t>
            </a:r>
            <a:r>
              <a:rPr lang="nb-NO" sz="3000">
                <a:solidFill>
                  <a:srgbClr val="000000"/>
                </a:solidFill>
                <a:latin typeface="Calibri" panose="020F0502020204030204" pitchFamily="34" charset="0"/>
                <a:ea typeface="Times New Roman" panose="02020603050405020304" pitchFamily="18" charset="0"/>
              </a:rPr>
              <a:t>cứ vào giấy tờ có liên quan (bằng cấp cao nhất) hoặc loại chương trình đã hoàn thành để xác định thông tin cho câu hỏi này.</a:t>
            </a:r>
            <a:endParaRPr lang="en-US" sz="3000">
              <a:latin typeface="Calibri" panose="020F0502020204030204" pitchFamily="34" charset="0"/>
              <a:ea typeface="Times New Roman" panose="02020603050405020304" pitchFamily="18" charset="0"/>
            </a:endParaRPr>
          </a:p>
          <a:p>
            <a:pPr marL="457200" indent="-457200" algn="just">
              <a:lnSpc>
                <a:spcPct val="90000"/>
              </a:lnSpc>
              <a:spcBef>
                <a:spcPts val="1000"/>
              </a:spcBef>
              <a:buFont typeface="Wingdings" panose="05000000000000000000" pitchFamily="2" charset="2"/>
              <a:buChar char="q"/>
              <a:tabLst>
                <a:tab pos="214630" algn="l"/>
              </a:tabLst>
            </a:pPr>
            <a:r>
              <a:rPr lang="nb-NO" sz="3000" smtClean="0">
                <a:solidFill>
                  <a:srgbClr val="000000"/>
                </a:solidFill>
                <a:latin typeface="Calibri" panose="020F0502020204030204" pitchFamily="34" charset="0"/>
                <a:ea typeface="Times New Roman" panose="02020603050405020304" pitchFamily="18" charset="0"/>
              </a:rPr>
              <a:t>Nếu </a:t>
            </a:r>
            <a:r>
              <a:rPr lang="nb-NO" sz="3000">
                <a:solidFill>
                  <a:srgbClr val="000000"/>
                </a:solidFill>
                <a:latin typeface="Calibri" panose="020F0502020204030204" pitchFamily="34" charset="0"/>
                <a:ea typeface="Times New Roman" panose="02020603050405020304" pitchFamily="18" charset="0"/>
              </a:rPr>
              <a:t>ĐTĐT đã hoàn thành một bậc học nhưng không đỗ tốt nghiệp hoặc đã đỗ tốt nghiệp nhưng chưa có quyết định về việc được cấp văn bằng/hoàn thành cấp học đó thì không được tính họ có trình độ của bậc học đó mà phải xếp họ vào bậc dưới.</a:t>
            </a:r>
            <a:endParaRPr lang="en-US" sz="300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26944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THÔNG TIN VỀ THÀNH VIÊN HỘ (Giáo dục</a:t>
            </a:r>
            <a:r>
              <a:rPr lang="en-US" sz="2400" b="1" smtClean="0">
                <a:solidFill>
                  <a:srgbClr val="C00000"/>
                </a:solidFill>
                <a:latin typeface="Bahnschrift" panose="020B0502040204020203" pitchFamily="34" charset="0"/>
              </a:rPr>
              <a:t>)</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kê</a:t>
            </a:r>
            <a:endParaRPr lang="en-US" sz="1400" i="1">
              <a:solidFill>
                <a:srgbClr val="002060"/>
              </a:solidFill>
              <a:latin typeface="Book Antiqua" panose="02040602050305030304" pitchFamily="18" charset="0"/>
            </a:endParaRPr>
          </a:p>
        </p:txBody>
      </p:sp>
      <p:sp>
        <p:nvSpPr>
          <p:cNvPr id="4" name="Rectangle 3"/>
          <p:cNvSpPr/>
          <p:nvPr/>
        </p:nvSpPr>
        <p:spPr>
          <a:xfrm>
            <a:off x="1221738" y="855598"/>
            <a:ext cx="2441694" cy="523220"/>
          </a:xfrm>
          <a:prstGeom prst="rect">
            <a:avLst/>
          </a:prstGeom>
        </p:spPr>
        <p:txBody>
          <a:bodyPr wrap="none">
            <a:spAutoFit/>
          </a:bodyPr>
          <a:lstStyle/>
          <a:p>
            <a:r>
              <a:rPr lang="en-US" sz="2800" b="1" u="sng">
                <a:solidFill>
                  <a:srgbClr val="0000FF"/>
                </a:solidFill>
                <a:latin typeface="Arial" panose="020B0604020202020204" pitchFamily="34" charset="0"/>
                <a:cs typeface="Arial" panose="020B0604020202020204" pitchFamily="34" charset="0"/>
              </a:rPr>
              <a:t>Một số l</a:t>
            </a:r>
            <a:r>
              <a:rPr lang="vi-VN" sz="2800" b="1" u="sng">
                <a:solidFill>
                  <a:srgbClr val="0000FF"/>
                </a:solidFill>
                <a:cs typeface="Arial" panose="020B0604020202020204" pitchFamily="34" charset="0"/>
              </a:rPr>
              <a:t>ư</a:t>
            </a:r>
            <a:r>
              <a:rPr lang="en-US" sz="2800" b="1" u="sng">
                <a:solidFill>
                  <a:srgbClr val="0000FF"/>
                </a:solidFill>
                <a:latin typeface="Arial" panose="020B0604020202020204" pitchFamily="34" charset="0"/>
                <a:cs typeface="Arial" panose="020B0604020202020204" pitchFamily="34" charset="0"/>
              </a:rPr>
              <a:t>u </a:t>
            </a:r>
            <a:r>
              <a:rPr lang="en-US" sz="2800" b="1" u="sng" smtClean="0">
                <a:solidFill>
                  <a:srgbClr val="0000FF"/>
                </a:solidFill>
                <a:latin typeface="Arial" panose="020B0604020202020204" pitchFamily="34" charset="0"/>
                <a:cs typeface="Arial" panose="020B0604020202020204" pitchFamily="34" charset="0"/>
              </a:rPr>
              <a:t>ý:</a:t>
            </a:r>
            <a:endParaRPr lang="en-US" sz="2800" u="sng"/>
          </a:p>
        </p:txBody>
      </p:sp>
      <p:sp>
        <p:nvSpPr>
          <p:cNvPr id="8" name="Content Placeholder 2">
            <a:extLst>
              <a:ext uri="{FF2B5EF4-FFF2-40B4-BE49-F238E27FC236}">
                <a16:creationId xmlns="" xmlns:a16="http://schemas.microsoft.com/office/drawing/2014/main" id="{2FA4F06A-B527-4A8C-9E25-DB411917AD2D}"/>
              </a:ext>
            </a:extLst>
          </p:cNvPr>
          <p:cNvSpPr txBox="1">
            <a:spLocks/>
          </p:cNvSpPr>
          <p:nvPr/>
        </p:nvSpPr>
        <p:spPr>
          <a:xfrm>
            <a:off x="798490" y="1552755"/>
            <a:ext cx="10650828" cy="47836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buFont typeface="Wingdings" panose="05000000000000000000" pitchFamily="2" charset="2"/>
              <a:buChar char="q"/>
            </a:pPr>
            <a:r>
              <a:rPr lang="en-US" sz="3000" b="1" smtClean="0">
                <a:latin typeface="Calibri" panose="020F0502020204030204" pitchFamily="34" charset="0"/>
              </a:rPr>
              <a:t>Học sinh tiểu học học hết lớp 5, không có bằng tốt nghiệp tiểu học</a:t>
            </a:r>
            <a:r>
              <a:rPr lang="en-US" sz="3000" smtClean="0">
                <a:latin typeface="Calibri" panose="020F0502020204030204" pitchFamily="34" charset="0"/>
              </a:rPr>
              <a:t> nhưng được xác nhận vào học bạ để lên cấp 2: vẫn được xác định là “Tốt nghiệp tiểu học”.</a:t>
            </a:r>
          </a:p>
          <a:p>
            <a:pPr marL="457200" indent="-457200" algn="just">
              <a:buFont typeface="Wingdings" panose="05000000000000000000" pitchFamily="2" charset="2"/>
              <a:buChar char="q"/>
            </a:pPr>
            <a:r>
              <a:rPr lang="vi-VN" sz="3000" b="1" smtClean="0">
                <a:latin typeface="Calibri" panose="020F0502020204030204" pitchFamily="34" charset="0"/>
              </a:rPr>
              <a:t>Dưới tiểu học bao gồm những người: </a:t>
            </a:r>
            <a:endParaRPr lang="en-US" sz="3000" b="1">
              <a:latin typeface="Calibri" panose="020F0502020204030204" pitchFamily="34" charset="0"/>
            </a:endParaRPr>
          </a:p>
          <a:p>
            <a:pPr algn="just"/>
            <a:r>
              <a:rPr lang="en-US" sz="3000" b="1" smtClean="0">
                <a:latin typeface="Calibri" panose="020F0502020204030204" pitchFamily="34" charset="0"/>
              </a:rPr>
              <a:t>	</a:t>
            </a:r>
            <a:r>
              <a:rPr lang="vi-VN" sz="3000" smtClean="0">
                <a:latin typeface="Calibri" panose="020F0502020204030204" pitchFamily="34" charset="0"/>
              </a:rPr>
              <a:t>(i) Đã học xong chương trình mầm non nhưng chưa đi học tiểu học; </a:t>
            </a:r>
            <a:endParaRPr lang="en-US" sz="3000" smtClean="0">
              <a:latin typeface="Calibri" panose="020F0502020204030204" pitchFamily="34" charset="0"/>
            </a:endParaRPr>
          </a:p>
          <a:p>
            <a:pPr algn="just"/>
            <a:r>
              <a:rPr lang="en-US" sz="3000" smtClean="0">
                <a:latin typeface="Calibri" panose="020F0502020204030204" pitchFamily="34" charset="0"/>
              </a:rPr>
              <a:t>	</a:t>
            </a:r>
            <a:r>
              <a:rPr lang="vi-VN" sz="3000" smtClean="0">
                <a:latin typeface="Calibri" panose="020F0502020204030204" pitchFamily="34" charset="0"/>
              </a:rPr>
              <a:t>(ii) Đang học chương trình tiểu học; </a:t>
            </a:r>
            <a:endParaRPr lang="en-US" sz="3000" smtClean="0">
              <a:latin typeface="Calibri" panose="020F0502020204030204" pitchFamily="34" charset="0"/>
            </a:endParaRPr>
          </a:p>
          <a:p>
            <a:pPr algn="just"/>
            <a:r>
              <a:rPr lang="en-US" sz="3000" smtClean="0">
                <a:latin typeface="Calibri" panose="020F0502020204030204" pitchFamily="34" charset="0"/>
              </a:rPr>
              <a:t>	</a:t>
            </a:r>
            <a:r>
              <a:rPr lang="vi-VN" sz="3000" smtClean="0">
                <a:latin typeface="Calibri" panose="020F0502020204030204" pitchFamily="34" charset="0"/>
              </a:rPr>
              <a:t>(iii) Mặc dù đã từng đi học nhưng không đạt được (chưa tốt nghiệp) bất kỳ một trình độ nào. </a:t>
            </a:r>
            <a:endParaRPr lang="en-US" sz="3000" dirty="0">
              <a:latin typeface="Calibri" panose="020F0502020204030204" pitchFamily="34" charset="0"/>
            </a:endParaRPr>
          </a:p>
        </p:txBody>
      </p:sp>
    </p:spTree>
    <p:extLst>
      <p:ext uri="{BB962C8B-B14F-4D97-AF65-F5344CB8AC3E}">
        <p14:creationId xmlns:p14="http://schemas.microsoft.com/office/powerpoint/2010/main" val="64289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1000"/>
                                        <p:tgtEl>
                                          <p:spTgt spid="8">
                                            <p:txEl>
                                              <p:pRg st="4" end="4"/>
                                            </p:txEl>
                                          </p:spTgt>
                                        </p:tgtEl>
                                      </p:cBhvr>
                                    </p:animEffect>
                                    <p:anim calcmode="lin" valueType="num">
                                      <p:cBhvr>
                                        <p:cTn id="3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THÔNG TIN VỀ THÀNH VIÊN HỘ (Giáo dục</a:t>
            </a:r>
            <a:r>
              <a:rPr lang="en-US" sz="2400" b="1" smtClean="0">
                <a:solidFill>
                  <a:srgbClr val="C00000"/>
                </a:solidFill>
                <a:latin typeface="Bahnschrift" panose="020B0502040204020203" pitchFamily="34" charset="0"/>
              </a:rPr>
              <a:t>)</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kê</a:t>
            </a:r>
            <a:endParaRPr lang="en-US" sz="1400" i="1">
              <a:solidFill>
                <a:srgbClr val="002060"/>
              </a:solidFill>
              <a:latin typeface="Book Antiqua" panose="02040602050305030304" pitchFamily="18" charset="0"/>
            </a:endParaRPr>
          </a:p>
        </p:txBody>
      </p:sp>
      <p:pic>
        <p:nvPicPr>
          <p:cNvPr id="2" name="Picture 1"/>
          <p:cNvPicPr>
            <a:picLocks noChangeAspect="1"/>
          </p:cNvPicPr>
          <p:nvPr/>
        </p:nvPicPr>
        <p:blipFill>
          <a:blip r:embed="rId4"/>
          <a:stretch>
            <a:fillRect/>
          </a:stretch>
        </p:blipFill>
        <p:spPr>
          <a:xfrm>
            <a:off x="741872" y="718936"/>
            <a:ext cx="10771841" cy="1092111"/>
          </a:xfrm>
          <a:prstGeom prst="rect">
            <a:avLst/>
          </a:prstGeom>
        </p:spPr>
      </p:pic>
      <p:sp>
        <p:nvSpPr>
          <p:cNvPr id="8" name="Content Placeholder 2">
            <a:extLst>
              <a:ext uri="{FF2B5EF4-FFF2-40B4-BE49-F238E27FC236}">
                <a16:creationId xmlns="" xmlns:a16="http://schemas.microsoft.com/office/drawing/2014/main" id="{2FA4F06A-B527-4A8C-9E25-DB411917AD2D}"/>
              </a:ext>
            </a:extLst>
          </p:cNvPr>
          <p:cNvSpPr txBox="1">
            <a:spLocks/>
          </p:cNvSpPr>
          <p:nvPr/>
        </p:nvSpPr>
        <p:spPr>
          <a:xfrm>
            <a:off x="741872" y="1949570"/>
            <a:ext cx="11059064" cy="45575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buFont typeface="Wingdings" panose="05000000000000000000" pitchFamily="2" charset="2"/>
              <a:buChar char="Ø"/>
            </a:pPr>
            <a:r>
              <a:rPr lang="vi-VN" sz="3200" smtClean="0">
                <a:latin typeface="Calibri" panose="020F0502020204030204" pitchFamily="34" charset="0"/>
                <a:cs typeface="Calibri" panose="020F0502020204030204" pitchFamily="34" charset="0"/>
              </a:rPr>
              <a:t>Câu </a:t>
            </a:r>
            <a:r>
              <a:rPr lang="vi-VN" sz="3200">
                <a:latin typeface="Calibri" panose="020F0502020204030204" pitchFamily="34" charset="0"/>
                <a:cs typeface="Calibri" panose="020F0502020204030204" pitchFamily="34" charset="0"/>
              </a:rPr>
              <a:t>này chỉ hỏi đối với những người đang đi học trình độ sơ cấp trở lên hoặc những người đã thôi học và có trình độ giáo dục phổ thông từ THCS trở xuống</a:t>
            </a:r>
            <a:endParaRPr lang="en-US" sz="3200" smtClean="0">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Ø"/>
            </a:pPr>
            <a:r>
              <a:rPr lang="vi-VN" sz="3200" smtClean="0">
                <a:latin typeface="Calibri" panose="020F0502020204030204" pitchFamily="34" charset="0"/>
                <a:cs typeface="Calibri" panose="020F0502020204030204" pitchFamily="34" charset="0"/>
              </a:rPr>
              <a:t>ĐTV </a:t>
            </a:r>
            <a:r>
              <a:rPr lang="vi-VN" sz="3200">
                <a:latin typeface="Calibri" panose="020F0502020204030204" pitchFamily="34" charset="0"/>
                <a:cs typeface="Calibri" panose="020F0502020204030204" pitchFamily="34" charset="0"/>
              </a:rPr>
              <a:t>ghi lớp học phổ thông cao nhất (theo hệ 12 năm) mà ĐTĐT hiện đã học xong chương trình, được lên lớp hoặc đã tốt nghiệp. </a:t>
            </a:r>
            <a:endParaRPr lang="en-US" sz="3200">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Ø"/>
            </a:pPr>
            <a:r>
              <a:rPr lang="en-US" sz="3200">
                <a:latin typeface="Calibri" panose="020F0502020204030204" pitchFamily="34" charset="0"/>
                <a:cs typeface="Calibri" panose="020F0502020204030204" pitchFamily="34" charset="0"/>
              </a:rPr>
              <a:t>T</a:t>
            </a:r>
            <a:r>
              <a:rPr lang="vi-VN" sz="3200">
                <a:latin typeface="Calibri" panose="020F0502020204030204" pitchFamily="34" charset="0"/>
                <a:cs typeface="Calibri" panose="020F0502020204030204" pitchFamily="34" charset="0"/>
              </a:rPr>
              <a:t>rước đây học theo chương trình phổ thông không phải hệ 12 năm</a:t>
            </a:r>
            <a:r>
              <a:rPr lang="en-US" sz="3200">
                <a:latin typeface="Calibri" panose="020F0502020204030204" pitchFamily="34" charset="0"/>
                <a:cs typeface="Calibri" panose="020F0502020204030204" pitchFamily="34" charset="0"/>
              </a:rPr>
              <a:t> </a:t>
            </a:r>
            <a:r>
              <a:rPr lang="en-US" sz="3200">
                <a:latin typeface="Calibri" panose="020F0502020204030204" pitchFamily="34" charset="0"/>
                <a:cs typeface="Calibri" panose="020F0502020204030204" pitchFamily="34" charset="0"/>
                <a:sym typeface="Wingdings" panose="05000000000000000000" pitchFamily="2" charset="2"/>
              </a:rPr>
              <a:t> </a:t>
            </a:r>
            <a:r>
              <a:rPr lang="en-US" sz="3200" smtClean="0">
                <a:latin typeface="Calibri" panose="020F0502020204030204" pitchFamily="34" charset="0"/>
                <a:cs typeface="Calibri" panose="020F0502020204030204" pitchFamily="34" charset="0"/>
                <a:sym typeface="Wingdings" panose="05000000000000000000" pitchFamily="2" charset="2"/>
              </a:rPr>
              <a:t>ĐTV quy </a:t>
            </a:r>
            <a:r>
              <a:rPr lang="en-US" sz="3200">
                <a:latin typeface="Calibri" panose="020F0502020204030204" pitchFamily="34" charset="0"/>
                <a:cs typeface="Calibri" panose="020F0502020204030204" pitchFamily="34" charset="0"/>
                <a:sym typeface="Wingdings" panose="05000000000000000000" pitchFamily="2" charset="2"/>
              </a:rPr>
              <a:t>đổi tương </a:t>
            </a:r>
            <a:r>
              <a:rPr lang="en-US" sz="3200" smtClean="0">
                <a:latin typeface="Calibri" panose="020F0502020204030204" pitchFamily="34" charset="0"/>
                <a:cs typeface="Calibri" panose="020F0502020204030204" pitchFamily="34" charset="0"/>
                <a:sym typeface="Wingdings" panose="05000000000000000000" pitchFamily="2" charset="2"/>
              </a:rPr>
              <a:t>đương về hệ 12 năm (</a:t>
            </a:r>
            <a:r>
              <a:rPr lang="vi-VN" sz="3200">
                <a:latin typeface="Calibri" panose="020F0502020204030204" pitchFamily="34" charset="0"/>
                <a:cs typeface="Calibri" panose="020F0502020204030204" pitchFamily="34" charset="0"/>
              </a:rPr>
              <a:t>“Bảng chuyển đổi trình độ văn hoá phổ thông</a:t>
            </a:r>
            <a:r>
              <a:rPr lang="vi-VN" sz="3200" smtClean="0">
                <a:latin typeface="Calibri" panose="020F0502020204030204" pitchFamily="34" charset="0"/>
                <a:cs typeface="Calibri" panose="020F0502020204030204" pitchFamily="34" charset="0"/>
              </a:rPr>
              <a:t>”</a:t>
            </a:r>
            <a:r>
              <a:rPr lang="en-US" sz="3200" smtClean="0">
                <a:latin typeface="Calibri" panose="020F0502020204030204" pitchFamily="34" charset="0"/>
                <a:cs typeface="Calibri" panose="020F0502020204030204" pitchFamily="34" charset="0"/>
              </a:rPr>
              <a:t>, </a:t>
            </a:r>
            <a:r>
              <a:rPr lang="vi-VN" sz="3200" smtClean="0">
                <a:latin typeface="Calibri" panose="020F0502020204030204" pitchFamily="34" charset="0"/>
                <a:cs typeface="Calibri" panose="020F0502020204030204" pitchFamily="34" charset="0"/>
              </a:rPr>
              <a:t>Phụ lục</a:t>
            </a:r>
            <a:r>
              <a:rPr lang="en-US" sz="3200" smtClean="0">
                <a:latin typeface="Calibri" panose="020F0502020204030204" pitchFamily="34" charset="0"/>
                <a:cs typeface="Calibri" panose="020F0502020204030204" pitchFamily="34" charset="0"/>
              </a:rPr>
              <a:t> V, </a:t>
            </a:r>
            <a:r>
              <a:rPr lang="en-US" sz="3200">
                <a:latin typeface="Calibri" panose="020F0502020204030204" pitchFamily="34" charset="0"/>
                <a:cs typeface="Calibri" panose="020F0502020204030204" pitchFamily="34" charset="0"/>
              </a:rPr>
              <a:t>Sổ tay).</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950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4997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a:solidFill>
                  <a:srgbClr val="C00000"/>
                </a:solidFill>
                <a:latin typeface="Bahnschrift" panose="020B0502040204020203" pitchFamily="34" charset="0"/>
              </a:rPr>
              <a:t>THÔNG TIN VỀ THÀNH VIÊN HỘ (Giáo dục</a:t>
            </a:r>
            <a:r>
              <a:rPr lang="en-US" sz="2400" b="1" smtClean="0">
                <a:solidFill>
                  <a:srgbClr val="C00000"/>
                </a:solidFill>
                <a:latin typeface="Bahnschrift" panose="020B0502040204020203" pitchFamily="34" charset="0"/>
              </a:rPr>
              <a:t>)</a:t>
            </a:r>
            <a:endParaRPr lang="en-US" sz="2400" b="1">
              <a:solidFill>
                <a:srgbClr val="C00000"/>
              </a:solidFill>
              <a:latin typeface="Bahnschrift" panose="020B0502040204020203" pitchFamily="34" charset="0"/>
            </a:endParaRPr>
          </a:p>
        </p:txBody>
      </p:sp>
      <p:pic>
        <p:nvPicPr>
          <p:cNvPr id="7" name="Picture 2" descr="Tập tin:Logo Tổng cục Thống kê.svg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499729" cy="499729"/>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0" y="6507127"/>
            <a:ext cx="12192000" cy="4359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i="1" err="1" smtClean="0">
                <a:solidFill>
                  <a:srgbClr val="002060"/>
                </a:solidFill>
                <a:latin typeface="Book Antiqua" panose="02040602050305030304" pitchFamily="18" charset="0"/>
              </a:rPr>
              <a:t>Cục</a:t>
            </a:r>
            <a:r>
              <a:rPr lang="en-US" sz="1400" i="1" smtClean="0">
                <a:solidFill>
                  <a:srgbClr val="002060"/>
                </a:solidFill>
                <a:latin typeface="Book Antiqua" panose="02040602050305030304" pitchFamily="18" charset="0"/>
              </a:rPr>
              <a:t> Thu </a:t>
            </a:r>
            <a:r>
              <a:rPr lang="en-US" sz="1400" i="1" err="1" smtClean="0">
                <a:solidFill>
                  <a:srgbClr val="002060"/>
                </a:solidFill>
                <a:latin typeface="Book Antiqua" panose="02040602050305030304" pitchFamily="18" charset="0"/>
              </a:rPr>
              <a:t>thập</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dữ</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liệu</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và</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Ứng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dụng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công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nghệ</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thông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tịn</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thống</a:t>
            </a:r>
            <a:r>
              <a:rPr lang="en-US" sz="1400" i="1" smtClean="0">
                <a:solidFill>
                  <a:srgbClr val="002060"/>
                </a:solidFill>
                <a:latin typeface="Book Antiqua" panose="02040602050305030304" pitchFamily="18" charset="0"/>
              </a:rPr>
              <a:t> </a:t>
            </a:r>
            <a:r>
              <a:rPr lang="en-US" sz="1400" i="1" err="1" smtClean="0">
                <a:solidFill>
                  <a:srgbClr val="002060"/>
                </a:solidFill>
                <a:latin typeface="Book Antiqua" panose="02040602050305030304" pitchFamily="18" charset="0"/>
              </a:rPr>
              <a:t>kê</a:t>
            </a:r>
            <a:endParaRPr lang="en-US" sz="1400" i="1">
              <a:solidFill>
                <a:srgbClr val="002060"/>
              </a:solidFill>
              <a:latin typeface="Book Antiqua" panose="02040602050305030304" pitchFamily="18" charset="0"/>
            </a:endParaRPr>
          </a:p>
        </p:txBody>
      </p:sp>
      <p:sp>
        <p:nvSpPr>
          <p:cNvPr id="8" name="Content Placeholder 2">
            <a:extLst>
              <a:ext uri="{FF2B5EF4-FFF2-40B4-BE49-F238E27FC236}">
                <a16:creationId xmlns="" xmlns:a16="http://schemas.microsoft.com/office/drawing/2014/main" id="{2FA4F06A-B527-4A8C-9E25-DB411917AD2D}"/>
              </a:ext>
            </a:extLst>
          </p:cNvPr>
          <p:cNvSpPr txBox="1">
            <a:spLocks/>
          </p:cNvSpPr>
          <p:nvPr/>
        </p:nvSpPr>
        <p:spPr>
          <a:xfrm>
            <a:off x="724619" y="776377"/>
            <a:ext cx="10990053" cy="573074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vi-VN" sz="3200" i="1" u="sng">
                <a:solidFill>
                  <a:srgbClr val="FF0000"/>
                </a:solidFill>
                <a:latin typeface="Calibri" panose="020F0502020204030204" pitchFamily="34" charset="0"/>
                <a:cs typeface="Calibri" panose="020F0502020204030204" pitchFamily="34" charset="0"/>
              </a:rPr>
              <a:t>Một số lưu ý trong xác định lớp học phổ thông cao nhất</a:t>
            </a:r>
            <a:r>
              <a:rPr lang="en-US" sz="3200" b="1" i="1" u="sng" smtClean="0">
                <a:solidFill>
                  <a:srgbClr val="FF0000"/>
                </a:solidFill>
                <a:latin typeface="Calibri" panose="020F0502020204030204" pitchFamily="34" charset="0"/>
                <a:cs typeface="Calibri" panose="020F0502020204030204" pitchFamily="34" charset="0"/>
              </a:rPr>
              <a:t>:</a:t>
            </a:r>
          </a:p>
          <a:p>
            <a:pPr marL="514350" indent="-514350" algn="just">
              <a:buAutoNum type="arabicParenBoth"/>
            </a:pPr>
            <a:r>
              <a:rPr lang="vi-VN" sz="2800" smtClean="0">
                <a:latin typeface="Calibri" panose="020F0502020204030204" pitchFamily="34" charset="0"/>
                <a:cs typeface="Calibri" panose="020F0502020204030204" pitchFamily="34" charset="0"/>
              </a:rPr>
              <a:t>Trường </a:t>
            </a:r>
            <a:r>
              <a:rPr lang="vi-VN" sz="2800">
                <a:latin typeface="Calibri" panose="020F0502020204030204" pitchFamily="34" charset="0"/>
                <a:cs typeface="Calibri" panose="020F0502020204030204" pitchFamily="34" charset="0"/>
              </a:rPr>
              <a:t>hợp một người đã học xong chương trình của một lớp nào đó nhưng không được lên lớp; hoặc những người đang học dở chương trình của một lớp nào đó mà bỏ học, lớp học phổ thông cao nhất là lớp ngay dưới của lớp </a:t>
            </a:r>
            <a:r>
              <a:rPr lang="vi-VN" sz="2800" smtClean="0">
                <a:latin typeface="Calibri" panose="020F0502020204030204" pitchFamily="34" charset="0"/>
                <a:cs typeface="Calibri" panose="020F0502020204030204" pitchFamily="34" charset="0"/>
              </a:rPr>
              <a:t>đó</a:t>
            </a:r>
            <a:r>
              <a:rPr lang="en-US" sz="2800">
                <a:latin typeface="Calibri" panose="020F0502020204030204" pitchFamily="34" charset="0"/>
                <a:cs typeface="Calibri" panose="020F0502020204030204" pitchFamily="34" charset="0"/>
              </a:rPr>
              <a:t>;</a:t>
            </a:r>
            <a:endParaRPr lang="en-US" sz="2800" smtClean="0">
              <a:latin typeface="Calibri" panose="020F0502020204030204" pitchFamily="34" charset="0"/>
              <a:cs typeface="Calibri" panose="020F0502020204030204" pitchFamily="34" charset="0"/>
            </a:endParaRPr>
          </a:p>
          <a:p>
            <a:pPr marL="514350" indent="-514350" algn="just">
              <a:buAutoNum type="arabicParenBoth"/>
            </a:pPr>
            <a:r>
              <a:rPr lang="vi-VN" sz="2800">
                <a:latin typeface="Calibri" panose="020F0502020204030204" pitchFamily="34" charset="0"/>
                <a:cs typeface="Calibri" panose="020F0502020204030204" pitchFamily="34" charset="0"/>
              </a:rPr>
              <a:t>Đối với những người học lưu ban từ 01 năm trở lên, ĐTV chỉ ghi số năm học phổ thông theo quy </a:t>
            </a:r>
            <a:r>
              <a:rPr lang="vi-VN" sz="2800" smtClean="0">
                <a:latin typeface="Calibri" panose="020F0502020204030204" pitchFamily="34" charset="0"/>
                <a:cs typeface="Calibri" panose="020F0502020204030204" pitchFamily="34" charset="0"/>
              </a:rPr>
              <a:t>định</a:t>
            </a:r>
            <a:r>
              <a:rPr lang="en-US" sz="2800">
                <a:latin typeface="Calibri" panose="020F0502020204030204" pitchFamily="34" charset="0"/>
                <a:cs typeface="Calibri" panose="020F0502020204030204" pitchFamily="34" charset="0"/>
              </a:rPr>
              <a:t>;</a:t>
            </a:r>
            <a:endParaRPr lang="en-US" sz="2800" smtClean="0">
              <a:latin typeface="Calibri" panose="020F0502020204030204" pitchFamily="34" charset="0"/>
              <a:cs typeface="Calibri" panose="020F0502020204030204" pitchFamily="34" charset="0"/>
            </a:endParaRPr>
          </a:p>
          <a:p>
            <a:pPr marL="514350" indent="-514350" algn="just">
              <a:buAutoNum type="arabicParenBoth"/>
            </a:pPr>
            <a:r>
              <a:rPr lang="vi-VN" sz="2800" smtClean="0">
                <a:latin typeface="Calibri" panose="020F0502020204030204" pitchFamily="34" charset="0"/>
                <a:cs typeface="Calibri" panose="020F0502020204030204" pitchFamily="34" charset="0"/>
              </a:rPr>
              <a:t>Đối </a:t>
            </a:r>
            <a:r>
              <a:rPr lang="vi-VN" sz="2800">
                <a:latin typeface="Calibri" panose="020F0502020204030204" pitchFamily="34" charset="0"/>
                <a:cs typeface="Calibri" panose="020F0502020204030204" pitchFamily="34" charset="0"/>
              </a:rPr>
              <a:t>với những người đang học dở chương trình lớp 1 mà bỏ học hoặc đang đi học lớp 1, ĐTV chọn lớp học phổ thông cao nhất là “0</a:t>
            </a:r>
            <a:r>
              <a:rPr lang="vi-VN" sz="2800" smtClean="0">
                <a:latin typeface="Calibri" panose="020F0502020204030204" pitchFamily="34" charset="0"/>
                <a:cs typeface="Calibri" panose="020F0502020204030204" pitchFamily="34" charset="0"/>
              </a:rPr>
              <a:t>”</a:t>
            </a:r>
            <a:r>
              <a:rPr lang="en-US" sz="2800" smtClean="0">
                <a:latin typeface="Calibri" panose="020F0502020204030204" pitchFamily="34" charset="0"/>
                <a:cs typeface="Calibri" panose="020F0502020204030204" pitchFamily="34" charset="0"/>
              </a:rPr>
              <a:t>;</a:t>
            </a:r>
          </a:p>
          <a:p>
            <a:pPr marL="514350" indent="-514350" algn="just">
              <a:buAutoNum type="arabicParenBoth"/>
            </a:pPr>
            <a:r>
              <a:rPr lang="vi-VN" sz="2800" smtClean="0">
                <a:latin typeface="Calibri" panose="020F0502020204030204" pitchFamily="34" charset="0"/>
                <a:cs typeface="Calibri" panose="020F0502020204030204" pitchFamily="34" charset="0"/>
              </a:rPr>
              <a:t>Đối </a:t>
            </a:r>
            <a:r>
              <a:rPr lang="vi-VN" sz="2800">
                <a:latin typeface="Calibri" panose="020F0502020204030204" pitchFamily="34" charset="0"/>
                <a:cs typeface="Calibri" panose="020F0502020204030204" pitchFamily="34" charset="0"/>
              </a:rPr>
              <a:t>với những người chưa hoàn thành chương trình phổ thông mà đi học trung cấp/cao đẳng nghề và trong các trường nghề, họ được dạy bổ sung kiến thức để hoàn thành chương trình giáo dục phổ thông, lớp phổ thông cao nhất được xác định chỉ là số lớp mà người đó đã hoàn thành trong trường phổ thông.</a:t>
            </a:r>
            <a:endParaRPr lang="en-US" sz="280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134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ircle(in)">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ircle(in)">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ircle(in)">
                                      <p:cBhvr>
                                        <p:cTn id="22" dur="2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circle(in)">
                                      <p:cBhvr>
                                        <p:cTn id="27" dur="2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3866</TotalTime>
  <Words>2400</Words>
  <Application>Microsoft Office PowerPoint</Application>
  <PresentationFormat>Widescreen</PresentationFormat>
  <Paragraphs>165</Paragraphs>
  <Slides>22</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Bahnschrift</vt:lpstr>
      <vt:lpstr>Book Antiqua</vt:lpstr>
      <vt:lpstr>Calibri</vt:lpstr>
      <vt:lpstr>Calibri Light</vt:lpstr>
      <vt:lpstr>Narkisim</vt:lpstr>
      <vt:lpstr>Times New Roman</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TRÂN TRỌNG CẢM ƠN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Quốc Dũng</dc:creator>
  <cp:lastModifiedBy>Nguyễn Quang Phương</cp:lastModifiedBy>
  <cp:revision>257</cp:revision>
  <cp:lastPrinted>2024-02-19T08:12:13Z</cp:lastPrinted>
  <dcterms:created xsi:type="dcterms:W3CDTF">2024-01-02T04:18:32Z</dcterms:created>
  <dcterms:modified xsi:type="dcterms:W3CDTF">2024-02-26T02:55:53Z</dcterms:modified>
</cp:coreProperties>
</file>