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7" r:id="rId31"/>
    <p:sldId id="288" r:id="rId32"/>
  </p:sldIdLst>
  <p:sldSz cx="18288000" cy="10287000"/>
  <p:notesSz cx="6858000" cy="9144000"/>
  <p:embeddedFontLst>
    <p:embeddedFont>
      <p:font typeface="Arial Unicode" panose="020B0604020202020204" charset="-128"/>
      <p:regular r:id="rId34"/>
    </p:embeddedFont>
    <p:embeddedFont>
      <p:font typeface="Canva Sans" panose="020B0604020202020204" charset="0"/>
      <p:regular r:id="rId35"/>
    </p:embeddedFont>
    <p:embeddedFont>
      <p:font typeface="Montserrat Bold" panose="020B0604020202020204" charset="0"/>
      <p:regular r:id="rId36"/>
    </p:embeddedFont>
    <p:embeddedFont>
      <p:font typeface="Cagliostro" panose="020B0604020202020204" charset="0"/>
      <p:regular r:id="rId37"/>
    </p:embeddedFont>
    <p:embeddedFont>
      <p:font typeface="Paytone One" panose="020B0604020202020204" charset="0"/>
      <p:regular r:id="rId38"/>
    </p:embeddedFont>
    <p:embeddedFont>
      <p:font typeface="Arial Bold" panose="020B0704020202020204" pitchFamily="34" charset="0"/>
      <p:bold r:id="rId39"/>
    </p:embeddedFont>
    <p:embeddedFont>
      <p:font typeface="Calibri" panose="020F0502020204030204" pitchFamily="34" charset="0"/>
      <p:regular r:id="rId40"/>
      <p:bold r:id="rId41"/>
      <p:italic r:id="rId42"/>
      <p:boldItalic r:id="rId43"/>
    </p:embeddedFont>
    <p:embeddedFont>
      <p:font typeface="Arial Unicode Bold" panose="020B0604020202020204" charset="-128"/>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7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01.03.2024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Mang thai hộ vì mục đích nhân đạo là việc một người phụ nữ tự nguyện giúp mang thai cho cặp vợ chồng mà người vợ không thể mang thai và sinh con ngay cả khi áp dụng kỹ thuật hỗ trợ sinh sản, bằng việc lấy noãn của người vợ và tinh trùng của người chồng để thụ tinh trong ống nghiệm, sau đó cấy vào tử cung của người phụ nữ tự nguyện mang thai để người này mang thai và sinh con.</a:t>
            </a:r>
          </a:p>
          <a:p>
            <a:r>
              <a:rPr lang="en-US"/>
              <a:t>Việc xác định con là của ai được quy định tại điều 94, luật hôn nhân và gia đình 2014. Theo đó, con được xác định là con của người nhờ mang thai hộ, do vậy khi thu thập thông tin nếu người phụ nữ đã nhờ người mang thai hộ thì tính là ĐÃ SINH CON. và người mang thai hộ được tính là CHƯA SINH CON.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2434654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Kỹ năng phỏng vấn của ĐTV rất quan trọng trong phần thông tin về lịch sử sinh của phụ nữa, đặc biệt với các trường hợp nhạy cảm  như là đối với các trường hợp là học sinh, sinh viên, phụ nữ chưa có chồng. ĐTV cần phỏng vấn chậm, kỹ, Kết hợp phỏng vấn và quan sát thái độ của người trả lời.</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1847166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Trong</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589490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Trong</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1211160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01-Mar-24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01-Mar-24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01-Mar-24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01-Mar-24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01-Mar-24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01-Mar-24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6.png"/><Relationship Id="rId7"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9.sv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63.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56.sv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60.svg"/><Relationship Id="rId14" Type="http://schemas.openxmlformats.org/officeDocument/2006/relationships/image" Target="../media/image65.svg"/></Relationships>
</file>

<file path=ppt/slides/_rels/slide12.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sv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sv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75.sv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7.svg"/><Relationship Id="rId7" Type="http://schemas.openxmlformats.org/officeDocument/2006/relationships/image" Target="../media/image63.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79.svg"/><Relationship Id="rId10" Type="http://schemas.openxmlformats.org/officeDocument/2006/relationships/image" Target="../media/image3.png"/><Relationship Id="rId4" Type="http://schemas.openxmlformats.org/officeDocument/2006/relationships/image" Target="../media/image43.png"/><Relationship Id="rId9" Type="http://schemas.openxmlformats.org/officeDocument/2006/relationships/image" Target="../media/image81.sv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85.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98.sv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92.svg"/><Relationship Id="rId5" Type="http://schemas.openxmlformats.org/officeDocument/2006/relationships/image" Target="../media/image50.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3.svg"/><Relationship Id="rId7" Type="http://schemas.openxmlformats.org/officeDocument/2006/relationships/image" Target="../media/image102.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98.svg"/><Relationship Id="rId4" Type="http://schemas.openxmlformats.org/officeDocument/2006/relationships/image" Target="../media/image54.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106.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04.sv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106.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04.sv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106.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04.sv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85.svg"/><Relationship Id="rId10" Type="http://schemas.openxmlformats.org/officeDocument/2006/relationships/image" Target="../media/image104.svg"/><Relationship Id="rId4" Type="http://schemas.openxmlformats.org/officeDocument/2006/relationships/image" Target="../media/image46.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75.sv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115.svg"/><Relationship Id="rId5" Type="http://schemas.openxmlformats.org/officeDocument/2006/relationships/image" Target="../media/image64.png"/><Relationship Id="rId4" Type="http://schemas.openxmlformats.org/officeDocument/2006/relationships/image" Target="../media/image113.svg"/></Relationships>
</file>

<file path=ppt/slides/_rels/slide28.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122.svg"/><Relationship Id="rId5" Type="http://schemas.openxmlformats.org/officeDocument/2006/relationships/image" Target="../media/image68.png"/><Relationship Id="rId4" Type="http://schemas.openxmlformats.org/officeDocument/2006/relationships/image" Target="../media/image120.sv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120.sv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120.svg"/></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24.svg"/><Relationship Id="rId12" Type="http://schemas.openxmlformats.org/officeDocument/2006/relationships/image" Target="../media/image29.svg"/><Relationship Id="rId2" Type="http://schemas.openxmlformats.org/officeDocument/2006/relationships/notesSlide" Target="../notesSlides/notesSlide1.xml"/><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22.svg"/><Relationship Id="rId1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26.svg"/><Relationship Id="rId14"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svg"/><Relationship Id="rId7" Type="http://schemas.openxmlformats.org/officeDocument/2006/relationships/image" Target="../media/image20.png"/><Relationship Id="rId12"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1.png"/><Relationship Id="rId5" Type="http://schemas.openxmlformats.org/officeDocument/2006/relationships/image" Target="../media/image12.png"/><Relationship Id="rId10" Type="http://schemas.openxmlformats.org/officeDocument/2006/relationships/image" Target="../media/image41.svg"/><Relationship Id="rId4" Type="http://schemas.openxmlformats.org/officeDocument/2006/relationships/image" Target="../media/image10.jpe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6.svg"/><Relationship Id="rId3" Type="http://schemas.openxmlformats.org/officeDocument/2006/relationships/image" Target="../media/image9.png"/><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sv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4.sv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png"/><Relationship Id="rId7" Type="http://schemas.openxmlformats.org/officeDocument/2006/relationships/image" Target="../media/image2.svg"/><Relationship Id="rId12" Type="http://schemas.openxmlformats.org/officeDocument/2006/relationships/image" Target="../media/image5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7.png"/><Relationship Id="rId5" Type="http://schemas.openxmlformats.org/officeDocument/2006/relationships/image" Target="../media/image49.sv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8.gif"/><Relationship Id="rId3" Type="http://schemas.openxmlformats.org/officeDocument/2006/relationships/image" Target="../media/image25.png"/><Relationship Id="rId7" Type="http://schemas.openxmlformats.org/officeDocument/2006/relationships/image" Target="../media/image2.svg"/><Relationship Id="rId12" Type="http://schemas.openxmlformats.org/officeDocument/2006/relationships/image" Target="../media/image51.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7.png"/><Relationship Id="rId5" Type="http://schemas.openxmlformats.org/officeDocument/2006/relationships/image" Target="../media/image49.svg"/><Relationship Id="rId15" Type="http://schemas.openxmlformats.org/officeDocument/2006/relationships/image" Target="../media/image39.sv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4.sv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3693934" y="-207071"/>
            <a:ext cx="2366931" cy="11299900"/>
            <a:chOff x="0" y="0"/>
            <a:chExt cx="623389" cy="2976105"/>
          </a:xfrm>
        </p:grpSpPr>
        <p:sp>
          <p:nvSpPr>
            <p:cNvPr id="3" name="Freeform 3"/>
            <p:cNvSpPr/>
            <p:nvPr/>
          </p:nvSpPr>
          <p:spPr>
            <a:xfrm>
              <a:off x="0" y="0"/>
              <a:ext cx="623389" cy="2976105"/>
            </a:xfrm>
            <a:custGeom>
              <a:avLst/>
              <a:gdLst/>
              <a:ahLst/>
              <a:cxnLst/>
              <a:rect l="l" t="t" r="r" b="b"/>
              <a:pathLst>
                <a:path w="623389" h="2976105">
                  <a:moveTo>
                    <a:pt x="0" y="0"/>
                  </a:moveTo>
                  <a:lnTo>
                    <a:pt x="623389" y="0"/>
                  </a:lnTo>
                  <a:lnTo>
                    <a:pt x="623389" y="2976105"/>
                  </a:lnTo>
                  <a:lnTo>
                    <a:pt x="0" y="2976105"/>
                  </a:lnTo>
                  <a:close/>
                </a:path>
              </a:pathLst>
            </a:custGeom>
            <a:solidFill>
              <a:srgbClr val="1C5739"/>
            </a:solidFill>
          </p:spPr>
        </p:sp>
        <p:sp>
          <p:nvSpPr>
            <p:cNvPr id="4" name="TextBox 4"/>
            <p:cNvSpPr txBox="1"/>
            <p:nvPr/>
          </p:nvSpPr>
          <p:spPr>
            <a:xfrm>
              <a:off x="0" y="-28575"/>
              <a:ext cx="623389" cy="3004680"/>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543050" y="-558218"/>
            <a:ext cx="2571750" cy="11299900"/>
            <a:chOff x="0" y="0"/>
            <a:chExt cx="677333" cy="2976105"/>
          </a:xfrm>
        </p:grpSpPr>
        <p:sp>
          <p:nvSpPr>
            <p:cNvPr id="7" name="Freeform 7"/>
            <p:cNvSpPr/>
            <p:nvPr/>
          </p:nvSpPr>
          <p:spPr>
            <a:xfrm>
              <a:off x="0" y="0"/>
              <a:ext cx="677333" cy="2976105"/>
            </a:xfrm>
            <a:custGeom>
              <a:avLst/>
              <a:gdLst/>
              <a:ahLst/>
              <a:cxnLst/>
              <a:rect l="l" t="t" r="r" b="b"/>
              <a:pathLst>
                <a:path w="677333" h="2976105">
                  <a:moveTo>
                    <a:pt x="0" y="0"/>
                  </a:moveTo>
                  <a:lnTo>
                    <a:pt x="677333" y="0"/>
                  </a:lnTo>
                  <a:lnTo>
                    <a:pt x="677333" y="2976105"/>
                  </a:lnTo>
                  <a:lnTo>
                    <a:pt x="0" y="2976105"/>
                  </a:lnTo>
                  <a:close/>
                </a:path>
              </a:pathLst>
            </a:custGeom>
            <a:solidFill>
              <a:srgbClr val="1C5739"/>
            </a:solidFill>
          </p:spPr>
        </p:sp>
        <p:sp>
          <p:nvSpPr>
            <p:cNvPr id="8" name="TextBox 8"/>
            <p:cNvSpPr txBox="1"/>
            <p:nvPr/>
          </p:nvSpPr>
          <p:spPr>
            <a:xfrm>
              <a:off x="0" y="-28575"/>
              <a:ext cx="677333" cy="300468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652091" y="4163622"/>
            <a:ext cx="110236" cy="2818996"/>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sp>
        <p:sp>
          <p:nvSpPr>
            <p:cNvPr id="11" name="TextBox 11"/>
            <p:cNvSpPr txBox="1"/>
            <p:nvPr/>
          </p:nvSpPr>
          <p:spPr>
            <a:xfrm>
              <a:off x="0" y="-28575"/>
              <a:ext cx="26312" cy="701430"/>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179069" y="3341930"/>
            <a:ext cx="10492485" cy="821691"/>
            <a:chOff x="0" y="0"/>
            <a:chExt cx="2504409" cy="196126"/>
          </a:xfrm>
        </p:grpSpPr>
        <p:sp>
          <p:nvSpPr>
            <p:cNvPr id="13" name="Freeform 13"/>
            <p:cNvSpPr/>
            <p:nvPr/>
          </p:nvSpPr>
          <p:spPr>
            <a:xfrm>
              <a:off x="0" y="0"/>
              <a:ext cx="2504409" cy="196126"/>
            </a:xfrm>
            <a:custGeom>
              <a:avLst/>
              <a:gdLst/>
              <a:ahLst/>
              <a:cxnLst/>
              <a:rect l="l" t="t" r="r" b="b"/>
              <a:pathLst>
                <a:path w="2504409" h="196126">
                  <a:moveTo>
                    <a:pt x="13281" y="0"/>
                  </a:moveTo>
                  <a:lnTo>
                    <a:pt x="2491128" y="0"/>
                  </a:lnTo>
                  <a:cubicBezTo>
                    <a:pt x="2498463" y="0"/>
                    <a:pt x="2504409" y="5946"/>
                    <a:pt x="2504409" y="13281"/>
                  </a:cubicBezTo>
                  <a:lnTo>
                    <a:pt x="2504409" y="182845"/>
                  </a:lnTo>
                  <a:cubicBezTo>
                    <a:pt x="2504409" y="190180"/>
                    <a:pt x="2498463" y="196126"/>
                    <a:pt x="2491128" y="196126"/>
                  </a:cubicBezTo>
                  <a:lnTo>
                    <a:pt x="13281" y="196126"/>
                  </a:lnTo>
                  <a:cubicBezTo>
                    <a:pt x="5946" y="196126"/>
                    <a:pt x="0" y="190180"/>
                    <a:pt x="0" y="182845"/>
                  </a:cubicBezTo>
                  <a:lnTo>
                    <a:pt x="0" y="13281"/>
                  </a:lnTo>
                  <a:cubicBezTo>
                    <a:pt x="0" y="5946"/>
                    <a:pt x="5946" y="0"/>
                    <a:pt x="13281" y="0"/>
                  </a:cubicBezTo>
                  <a:close/>
                </a:path>
              </a:pathLst>
            </a:custGeom>
            <a:solidFill>
              <a:srgbClr val="FFFFFF"/>
            </a:solidFill>
          </p:spPr>
        </p:sp>
        <p:sp>
          <p:nvSpPr>
            <p:cNvPr id="14" name="TextBox 14"/>
            <p:cNvSpPr txBox="1"/>
            <p:nvPr/>
          </p:nvSpPr>
          <p:spPr>
            <a:xfrm>
              <a:off x="0" y="-28575"/>
              <a:ext cx="2504409" cy="224701"/>
            </a:xfrm>
            <a:prstGeom prst="rect">
              <a:avLst/>
            </a:prstGeom>
          </p:spPr>
          <p:txBody>
            <a:bodyPr lIns="56055" tIns="56055" rIns="56055" bIns="56055" rtlCol="0" anchor="ctr"/>
            <a:lstStyle/>
            <a:p>
              <a:pPr algn="ctr">
                <a:lnSpc>
                  <a:spcPts val="4419"/>
                </a:lnSpc>
              </a:pPr>
              <a:r>
                <a:rPr lang="en-US" sz="3399">
                  <a:solidFill>
                    <a:srgbClr val="1C5739"/>
                  </a:solidFill>
                  <a:latin typeface="Arial Unicode"/>
                </a:rPr>
                <a:t> ĐIỀU TRA DÂN SỐ VÀ NHÀ Ở GIỮA KỲ NĂM 2024</a:t>
              </a:r>
            </a:p>
          </p:txBody>
        </p:sp>
      </p:grpSp>
      <p:sp>
        <p:nvSpPr>
          <p:cNvPr id="15" name="Freeform 15"/>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1776552" y="1376453"/>
            <a:ext cx="6201694" cy="6352568"/>
          </a:xfrm>
          <a:custGeom>
            <a:avLst/>
            <a:gdLst/>
            <a:ahLst/>
            <a:cxnLst/>
            <a:rect l="l" t="t" r="r" b="b"/>
            <a:pathLst>
              <a:path w="6201694" h="6352568">
                <a:moveTo>
                  <a:pt x="0" y="0"/>
                </a:moveTo>
                <a:lnTo>
                  <a:pt x="6201694" y="0"/>
                </a:lnTo>
                <a:lnTo>
                  <a:pt x="6201694" y="6352567"/>
                </a:lnTo>
                <a:lnTo>
                  <a:pt x="0" y="6352567"/>
                </a:lnTo>
                <a:lnTo>
                  <a:pt x="0" y="0"/>
                </a:lnTo>
                <a:close/>
              </a:path>
            </a:pathLst>
          </a:custGeom>
          <a:blipFill>
            <a:blip r:embed="rId6"/>
            <a:stretch>
              <a:fillRect/>
            </a:stretch>
          </a:blipFill>
        </p:spPr>
      </p:sp>
      <p:sp>
        <p:nvSpPr>
          <p:cNvPr id="17" name="TextBox 17"/>
          <p:cNvSpPr txBox="1"/>
          <p:nvPr/>
        </p:nvSpPr>
        <p:spPr>
          <a:xfrm>
            <a:off x="1471453" y="6915943"/>
            <a:ext cx="8553855" cy="1216025"/>
          </a:xfrm>
          <a:prstGeom prst="rect">
            <a:avLst/>
          </a:prstGeom>
        </p:spPr>
        <p:txBody>
          <a:bodyPr lIns="0" tIns="0" rIns="0" bIns="0" rtlCol="0" anchor="t">
            <a:spAutoFit/>
          </a:bodyPr>
          <a:lstStyle/>
          <a:p>
            <a:pPr>
              <a:lnSpc>
                <a:spcPts val="4900"/>
              </a:lnSpc>
            </a:pPr>
            <a:r>
              <a:rPr lang="en-US" sz="3500" spc="175">
                <a:solidFill>
                  <a:srgbClr val="1C5739"/>
                </a:solidFill>
                <a:latin typeface="Arial Unicode"/>
              </a:rPr>
              <a:t>Phiếu 03/DSGK-PD</a:t>
            </a:r>
          </a:p>
          <a:p>
            <a:pPr>
              <a:lnSpc>
                <a:spcPts val="4900"/>
              </a:lnSpc>
            </a:pPr>
            <a:r>
              <a:rPr lang="en-US" sz="3500" spc="175">
                <a:solidFill>
                  <a:srgbClr val="1C5739"/>
                </a:solidFill>
                <a:latin typeface="Arial Unicode"/>
              </a:rPr>
              <a:t>Câu hỏi từ câu 27-35 </a:t>
            </a:r>
          </a:p>
        </p:txBody>
      </p:sp>
      <p:sp>
        <p:nvSpPr>
          <p:cNvPr id="18" name="TextBox 18"/>
          <p:cNvSpPr txBox="1"/>
          <p:nvPr/>
        </p:nvSpPr>
        <p:spPr>
          <a:xfrm>
            <a:off x="1471453" y="4524161"/>
            <a:ext cx="10304876" cy="1808861"/>
          </a:xfrm>
          <a:prstGeom prst="rect">
            <a:avLst/>
          </a:prstGeom>
        </p:spPr>
        <p:txBody>
          <a:bodyPr lIns="0" tIns="0" rIns="0" bIns="0" rtlCol="0" anchor="t">
            <a:spAutoFit/>
          </a:bodyPr>
          <a:lstStyle/>
          <a:p>
            <a:pPr>
              <a:lnSpc>
                <a:spcPts val="7191"/>
              </a:lnSpc>
            </a:pPr>
            <a:r>
              <a:rPr lang="en-US" sz="5799" dirty="0">
                <a:solidFill>
                  <a:srgbClr val="1C5739"/>
                </a:solidFill>
                <a:latin typeface="Arial Unicode Bold"/>
              </a:rPr>
              <a:t>LỊCH SỬ SINH CỦA </a:t>
            </a:r>
            <a:r>
              <a:rPr lang="en-US" sz="5799" dirty="0" smtClean="0">
                <a:solidFill>
                  <a:srgbClr val="1C5739"/>
                </a:solidFill>
                <a:latin typeface="Arial Unicode Bold"/>
              </a:rPr>
              <a:t>NỮ </a:t>
            </a:r>
            <a:r>
              <a:rPr lang="en-US" sz="5799" dirty="0">
                <a:solidFill>
                  <a:srgbClr val="1C5739"/>
                </a:solidFill>
                <a:latin typeface="Arial Unicode Bold"/>
              </a:rPr>
              <a:t>TỪ 10-49 TUỔI</a:t>
            </a:r>
          </a:p>
        </p:txBody>
      </p:sp>
      <p:sp>
        <p:nvSpPr>
          <p:cNvPr id="19" name="TextBox 19"/>
          <p:cNvSpPr txBox="1"/>
          <p:nvPr/>
        </p:nvSpPr>
        <p:spPr>
          <a:xfrm>
            <a:off x="1752928" y="1981700"/>
            <a:ext cx="3217155" cy="422275"/>
          </a:xfrm>
          <a:prstGeom prst="rect">
            <a:avLst/>
          </a:prstGeom>
        </p:spPr>
        <p:txBody>
          <a:bodyPr lIns="0" tIns="0" rIns="0" bIns="0" rtlCol="0" anchor="t">
            <a:spAutoFit/>
          </a:bodyPr>
          <a:lstStyle/>
          <a:p>
            <a:pPr algn="ctr">
              <a:lnSpc>
                <a:spcPts val="3499"/>
              </a:lnSpc>
            </a:pPr>
            <a:r>
              <a:rPr lang="en-US" sz="2499" spc="124">
                <a:solidFill>
                  <a:srgbClr val="1C5739"/>
                </a:solidFill>
                <a:latin typeface="Arial Unicode"/>
              </a:rPr>
              <a:t>Tổng cục Thống kê</a:t>
            </a:r>
          </a:p>
        </p:txBody>
      </p:sp>
      <p:sp>
        <p:nvSpPr>
          <p:cNvPr id="20" name="TextBox 20"/>
          <p:cNvSpPr txBox="1"/>
          <p:nvPr/>
        </p:nvSpPr>
        <p:spPr>
          <a:xfrm>
            <a:off x="7507009" y="8961972"/>
            <a:ext cx="8553855" cy="1663065"/>
          </a:xfrm>
          <a:prstGeom prst="rect">
            <a:avLst/>
          </a:prstGeom>
        </p:spPr>
        <p:txBody>
          <a:bodyPr lIns="0" tIns="0" rIns="0" bIns="0" rtlCol="0" anchor="t">
            <a:spAutoFit/>
          </a:bodyPr>
          <a:lstStyle/>
          <a:p>
            <a:pPr>
              <a:lnSpc>
                <a:spcPts val="3359"/>
              </a:lnSpc>
            </a:pPr>
            <a:r>
              <a:rPr lang="en-US" sz="2400" spc="120">
                <a:solidFill>
                  <a:srgbClr val="1C5739"/>
                </a:solidFill>
                <a:latin typeface="Arial Unicode"/>
              </a:rPr>
              <a:t>Người trình bày: Nguyễn Thị Quý Ngọc</a:t>
            </a:r>
          </a:p>
          <a:p>
            <a:pPr>
              <a:lnSpc>
                <a:spcPts val="3359"/>
              </a:lnSpc>
            </a:pPr>
            <a:r>
              <a:rPr lang="en-US" sz="2400" spc="120">
                <a:solidFill>
                  <a:srgbClr val="1C5739"/>
                </a:solidFill>
                <a:latin typeface="Arial Unicode"/>
              </a:rPr>
              <a:t>Cục TTDL và Ứng dụng CNTTTK,</a:t>
            </a:r>
          </a:p>
          <a:p>
            <a:pPr>
              <a:lnSpc>
                <a:spcPts val="3359"/>
              </a:lnSpc>
            </a:pPr>
            <a:r>
              <a:rPr lang="en-US" sz="2400" spc="120">
                <a:solidFill>
                  <a:srgbClr val="1C5739"/>
                </a:solidFill>
                <a:latin typeface="Arial Unicode"/>
              </a:rPr>
              <a:t>Tổng cục Thống kê</a:t>
            </a:r>
          </a:p>
          <a:p>
            <a:pPr>
              <a:lnSpc>
                <a:spcPts val="3359"/>
              </a:lnSpc>
            </a:pPr>
            <a:endParaRPr lang="en-US" sz="2400" spc="120">
              <a:solidFill>
                <a:srgbClr val="1C5739"/>
              </a:solidFill>
              <a:latin typeface="Arial Unicode"/>
            </a:endParaRPr>
          </a:p>
        </p:txBody>
      </p:sp>
      <p:pic>
        <p:nvPicPr>
          <p:cNvPr id="24" name="Picture 23" descr="Logo_Chinhthuc"/>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99251" y="768061"/>
            <a:ext cx="1158349" cy="112715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0" y="-206792"/>
            <a:ext cx="18288000" cy="1669648"/>
            <a:chOff x="0" y="0"/>
            <a:chExt cx="4816593" cy="439743"/>
          </a:xfrm>
        </p:grpSpPr>
        <p:sp>
          <p:nvSpPr>
            <p:cNvPr id="4" name="Freeform 4"/>
            <p:cNvSpPr/>
            <p:nvPr/>
          </p:nvSpPr>
          <p:spPr>
            <a:xfrm>
              <a:off x="0" y="0"/>
              <a:ext cx="4816592" cy="439743"/>
            </a:xfrm>
            <a:custGeom>
              <a:avLst/>
              <a:gdLst/>
              <a:ahLst/>
              <a:cxnLst/>
              <a:rect l="l" t="t" r="r" b="b"/>
              <a:pathLst>
                <a:path w="4816592" h="439743">
                  <a:moveTo>
                    <a:pt x="0" y="0"/>
                  </a:moveTo>
                  <a:lnTo>
                    <a:pt x="4816592" y="0"/>
                  </a:lnTo>
                  <a:lnTo>
                    <a:pt x="4816592" y="439743"/>
                  </a:lnTo>
                  <a:lnTo>
                    <a:pt x="0" y="439743"/>
                  </a:lnTo>
                  <a:close/>
                </a:path>
              </a:pathLst>
            </a:custGeom>
            <a:solidFill>
              <a:srgbClr val="1C5739"/>
            </a:solidFill>
          </p:spPr>
        </p:sp>
        <p:sp>
          <p:nvSpPr>
            <p:cNvPr id="5" name="TextBox 5"/>
            <p:cNvSpPr txBox="1"/>
            <p:nvPr/>
          </p:nvSpPr>
          <p:spPr>
            <a:xfrm>
              <a:off x="0" y="-28575"/>
              <a:ext cx="4816593" cy="468318"/>
            </a:xfrm>
            <a:prstGeom prst="rect">
              <a:avLst/>
            </a:prstGeom>
          </p:spPr>
          <p:txBody>
            <a:bodyPr lIns="50800" tIns="50800" rIns="50800" bIns="50800" rtlCol="0" anchor="ctr"/>
            <a:lstStyle/>
            <a:p>
              <a:pPr algn="ctr">
                <a:lnSpc>
                  <a:spcPts val="2859"/>
                </a:lnSpc>
              </a:pPr>
              <a:endParaRPr/>
            </a:p>
          </p:txBody>
        </p:sp>
      </p:grpSp>
      <p:sp>
        <p:nvSpPr>
          <p:cNvPr id="6" name="TextBox 6"/>
          <p:cNvSpPr txBox="1"/>
          <p:nvPr/>
        </p:nvSpPr>
        <p:spPr>
          <a:xfrm>
            <a:off x="676294" y="2622770"/>
            <a:ext cx="16955073" cy="4156710"/>
          </a:xfrm>
          <a:prstGeom prst="rect">
            <a:avLst/>
          </a:prstGeom>
        </p:spPr>
        <p:txBody>
          <a:bodyPr lIns="0" tIns="0" rIns="0" bIns="0" rtlCol="0" anchor="t">
            <a:spAutoFit/>
          </a:bodyPr>
          <a:lstStyle/>
          <a:p>
            <a:pPr marL="863599" lvl="1" indent="-431800">
              <a:lnSpc>
                <a:spcPts val="5519"/>
              </a:lnSpc>
              <a:buFont typeface="Arial"/>
              <a:buChar char="•"/>
            </a:pPr>
            <a:r>
              <a:rPr lang="en-US" sz="3999" spc="199">
                <a:solidFill>
                  <a:srgbClr val="000000"/>
                </a:solidFill>
                <a:latin typeface="Arial Unicode"/>
              </a:rPr>
              <a:t>Lỗi: Nếu C27 = 2 mà C2=1 “CHỦ HỘ” &amp; trong danh sách thành viên hộ có ít nhất 1 người có C2= 3"CON ĐẺ” hoặc C2= 4"CHÁU NỘi/NGOẠI”</a:t>
            </a:r>
          </a:p>
          <a:p>
            <a:pPr marL="863599" lvl="1" indent="-431800">
              <a:lnSpc>
                <a:spcPts val="5519"/>
              </a:lnSpc>
              <a:buFont typeface="Arial"/>
              <a:buChar char="•"/>
            </a:pPr>
            <a:r>
              <a:rPr lang="en-US" sz="3999" spc="199">
                <a:solidFill>
                  <a:srgbClr val="000000"/>
                </a:solidFill>
                <a:latin typeface="Arial Unicode"/>
              </a:rPr>
              <a:t>Cảnh báo: Nếu C27=2 mà C2=2"VỢ/CHỒNG CHỦ HỘ” &amp; trong danh sách thành viên hộ có ít nhất 1 người có C2= 3"CON ĐẺ” hoặc C2= 4"CHÁU NỘi/NGOẠI”</a:t>
            </a:r>
          </a:p>
        </p:txBody>
      </p:sp>
      <p:sp>
        <p:nvSpPr>
          <p:cNvPr id="7" name="TextBox 7"/>
          <p:cNvSpPr txBox="1"/>
          <p:nvPr/>
        </p:nvSpPr>
        <p:spPr>
          <a:xfrm>
            <a:off x="4753436" y="372549"/>
            <a:ext cx="7845600" cy="777053"/>
          </a:xfrm>
          <a:prstGeom prst="rect">
            <a:avLst/>
          </a:prstGeom>
        </p:spPr>
        <p:txBody>
          <a:bodyPr lIns="0" tIns="0" rIns="0" bIns="0" rtlCol="0" anchor="t">
            <a:spAutoFit/>
          </a:bodyPr>
          <a:lstStyle/>
          <a:p>
            <a:pPr marL="0" lvl="0" indent="0" algn="ctr">
              <a:lnSpc>
                <a:spcPts val="5862"/>
              </a:lnSpc>
              <a:spcBef>
                <a:spcPct val="0"/>
              </a:spcBef>
            </a:pPr>
            <a:r>
              <a:rPr lang="en-US" sz="5921" spc="207">
                <a:solidFill>
                  <a:srgbClr val="FFFFFF"/>
                </a:solidFill>
                <a:latin typeface="Arial Unicode"/>
              </a:rPr>
              <a:t>Logic</a:t>
            </a:r>
          </a:p>
        </p:txBody>
      </p:sp>
      <p:sp>
        <p:nvSpPr>
          <p:cNvPr id="8" name="Freeform 8"/>
          <p:cNvSpPr/>
          <p:nvPr/>
        </p:nvSpPr>
        <p:spPr>
          <a:xfrm>
            <a:off x="-1586068" y="-1808676"/>
            <a:ext cx="3172137" cy="4114800"/>
          </a:xfrm>
          <a:custGeom>
            <a:avLst/>
            <a:gdLst/>
            <a:ahLst/>
            <a:cxnLst/>
            <a:rect l="l" t="t" r="r" b="b"/>
            <a:pathLst>
              <a:path w="3172137" h="4114800">
                <a:moveTo>
                  <a:pt x="0" y="0"/>
                </a:moveTo>
                <a:lnTo>
                  <a:pt x="3172136" y="0"/>
                </a:lnTo>
                <a:lnTo>
                  <a:pt x="317213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9"/>
          <p:cNvSpPr/>
          <p:nvPr/>
        </p:nvSpPr>
        <p:spPr>
          <a:xfrm>
            <a:off x="-874585" y="9258300"/>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6384715" y="-413585"/>
            <a:ext cx="3806571" cy="2083232"/>
          </a:xfrm>
          <a:custGeom>
            <a:avLst/>
            <a:gdLst/>
            <a:ahLst/>
            <a:cxnLst/>
            <a:rect l="l" t="t" r="r" b="b"/>
            <a:pathLst>
              <a:path w="3806571" h="2083232">
                <a:moveTo>
                  <a:pt x="0" y="0"/>
                </a:moveTo>
                <a:lnTo>
                  <a:pt x="3806570" y="0"/>
                </a:lnTo>
                <a:lnTo>
                  <a:pt x="3806570" y="2083233"/>
                </a:lnTo>
                <a:lnTo>
                  <a:pt x="0" y="20832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16552404" y="8509181"/>
            <a:ext cx="1735596" cy="1777819"/>
          </a:xfrm>
          <a:custGeom>
            <a:avLst/>
            <a:gdLst/>
            <a:ahLst/>
            <a:cxnLst/>
            <a:rect l="l" t="t" r="r" b="b"/>
            <a:pathLst>
              <a:path w="1735596" h="1777819">
                <a:moveTo>
                  <a:pt x="0" y="0"/>
                </a:moveTo>
                <a:lnTo>
                  <a:pt x="1735596" y="0"/>
                </a:lnTo>
                <a:lnTo>
                  <a:pt x="1735596" y="1777819"/>
                </a:lnTo>
                <a:lnTo>
                  <a:pt x="0" y="1777819"/>
                </a:lnTo>
                <a:lnTo>
                  <a:pt x="0" y="0"/>
                </a:lnTo>
                <a:close/>
              </a:path>
            </a:pathLst>
          </a:custGeom>
          <a:blipFill>
            <a:blip r:embed="rId9"/>
            <a:stretch>
              <a:fillRect/>
            </a:stretch>
          </a:blipFill>
        </p:spPr>
      </p:sp>
      <p:sp>
        <p:nvSpPr>
          <p:cNvPr id="12" name="TextBox 12"/>
          <p:cNvSpPr txBox="1"/>
          <p:nvPr/>
        </p:nvSpPr>
        <p:spPr>
          <a:xfrm>
            <a:off x="676294" y="6989030"/>
            <a:ext cx="16955073" cy="680085"/>
          </a:xfrm>
          <a:prstGeom prst="rect">
            <a:avLst/>
          </a:prstGeom>
        </p:spPr>
        <p:txBody>
          <a:bodyPr lIns="0" tIns="0" rIns="0" bIns="0" rtlCol="0" anchor="t">
            <a:spAutoFit/>
          </a:bodyPr>
          <a:lstStyle/>
          <a:p>
            <a:pPr marL="863599" lvl="1" indent="-431800">
              <a:lnSpc>
                <a:spcPts val="5519"/>
              </a:lnSpc>
              <a:buFont typeface="Arial"/>
              <a:buChar char="•"/>
            </a:pPr>
            <a:r>
              <a:rPr lang="en-US" sz="3999" spc="199">
                <a:solidFill>
                  <a:srgbClr val="000000"/>
                </a:solidFill>
                <a:latin typeface="Arial Unicode"/>
              </a:rPr>
              <a:t>Cảnh báo: C27=2 mà C2=5 “BỐ/MẸ”</a:t>
            </a:r>
          </a:p>
        </p:txBody>
      </p:sp>
      <p:sp>
        <p:nvSpPr>
          <p:cNvPr id="13" name="TextBox 13"/>
          <p:cNvSpPr txBox="1"/>
          <p:nvPr/>
        </p:nvSpPr>
        <p:spPr>
          <a:xfrm>
            <a:off x="676294" y="7764326"/>
            <a:ext cx="16955073" cy="1375410"/>
          </a:xfrm>
          <a:prstGeom prst="rect">
            <a:avLst/>
          </a:prstGeom>
        </p:spPr>
        <p:txBody>
          <a:bodyPr lIns="0" tIns="0" rIns="0" bIns="0" rtlCol="0" anchor="t">
            <a:spAutoFit/>
          </a:bodyPr>
          <a:lstStyle/>
          <a:p>
            <a:pPr marL="863599" lvl="1" indent="-431800">
              <a:lnSpc>
                <a:spcPts val="5519"/>
              </a:lnSpc>
              <a:buFont typeface="Arial"/>
              <a:buChar char="•"/>
            </a:pPr>
            <a:r>
              <a:rPr lang="en-US" sz="3999" spc="199">
                <a:solidFill>
                  <a:srgbClr val="000000"/>
                </a:solidFill>
                <a:latin typeface="Arial Unicode"/>
              </a:rPr>
              <a:t>Cảnh báo: C27=2 mà C2=3"CON ĐẺ” và trong danh sách thành viên hộ có ít nhất 1 người có C2=4"CHÁU NỘi/NGOẠI”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0" y="0"/>
            <a:ext cx="1238718" cy="1238718"/>
          </a:xfrm>
          <a:custGeom>
            <a:avLst/>
            <a:gdLst/>
            <a:ahLst/>
            <a:cxnLst/>
            <a:rect l="l" t="t" r="r" b="b"/>
            <a:pathLst>
              <a:path w="1238718" h="1238718">
                <a:moveTo>
                  <a:pt x="1238718" y="0"/>
                </a:moveTo>
                <a:lnTo>
                  <a:pt x="0" y="0"/>
                </a:lnTo>
                <a:lnTo>
                  <a:pt x="0" y="1238718"/>
                </a:lnTo>
                <a:lnTo>
                  <a:pt x="1238718" y="1238718"/>
                </a:lnTo>
                <a:lnTo>
                  <a:pt x="123871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532303">
            <a:off x="1577891" y="6487308"/>
            <a:ext cx="623769" cy="1714829"/>
          </a:xfrm>
          <a:custGeom>
            <a:avLst/>
            <a:gdLst/>
            <a:ahLst/>
            <a:cxnLst/>
            <a:rect l="l" t="t" r="r" b="b"/>
            <a:pathLst>
              <a:path w="623769" h="1714829">
                <a:moveTo>
                  <a:pt x="0" y="0"/>
                </a:moveTo>
                <a:lnTo>
                  <a:pt x="623769" y="0"/>
                </a:lnTo>
                <a:lnTo>
                  <a:pt x="623769" y="1714829"/>
                </a:lnTo>
                <a:lnTo>
                  <a:pt x="0" y="171482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2093892">
            <a:off x="4334193" y="6460869"/>
            <a:ext cx="623769" cy="1714829"/>
          </a:xfrm>
          <a:custGeom>
            <a:avLst/>
            <a:gdLst/>
            <a:ahLst/>
            <a:cxnLst/>
            <a:rect l="l" t="t" r="r" b="b"/>
            <a:pathLst>
              <a:path w="623769" h="1714829">
                <a:moveTo>
                  <a:pt x="0" y="0"/>
                </a:moveTo>
                <a:lnTo>
                  <a:pt x="623769" y="0"/>
                </a:lnTo>
                <a:lnTo>
                  <a:pt x="623769" y="1714829"/>
                </a:lnTo>
                <a:lnTo>
                  <a:pt x="0" y="171482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5545973" y="4442460"/>
            <a:ext cx="1345841" cy="1352584"/>
          </a:xfrm>
          <a:custGeom>
            <a:avLst/>
            <a:gdLst/>
            <a:ahLst/>
            <a:cxnLst/>
            <a:rect l="l" t="t" r="r" b="b"/>
            <a:pathLst>
              <a:path w="1345841" h="1352584">
                <a:moveTo>
                  <a:pt x="0" y="0"/>
                </a:moveTo>
                <a:lnTo>
                  <a:pt x="1345841" y="0"/>
                </a:lnTo>
                <a:lnTo>
                  <a:pt x="1345841" y="1352584"/>
                </a:lnTo>
                <a:lnTo>
                  <a:pt x="0" y="13525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95007">
            <a:off x="11758277" y="4703225"/>
            <a:ext cx="1417575" cy="831053"/>
          </a:xfrm>
          <a:custGeom>
            <a:avLst/>
            <a:gdLst/>
            <a:ahLst/>
            <a:cxnLst/>
            <a:rect l="l" t="t" r="r" b="b"/>
            <a:pathLst>
              <a:path w="1417575" h="831053">
                <a:moveTo>
                  <a:pt x="0" y="0"/>
                </a:moveTo>
                <a:lnTo>
                  <a:pt x="1417575" y="0"/>
                </a:lnTo>
                <a:lnTo>
                  <a:pt x="1417575" y="831054"/>
                </a:lnTo>
                <a:lnTo>
                  <a:pt x="0" y="8310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2880354" y="0"/>
            <a:ext cx="5101005" cy="3513317"/>
          </a:xfrm>
          <a:custGeom>
            <a:avLst/>
            <a:gdLst/>
            <a:ahLst/>
            <a:cxnLst/>
            <a:rect l="l" t="t" r="r" b="b"/>
            <a:pathLst>
              <a:path w="5101005" h="3513317">
                <a:moveTo>
                  <a:pt x="0" y="0"/>
                </a:moveTo>
                <a:lnTo>
                  <a:pt x="5101005" y="0"/>
                </a:lnTo>
                <a:lnTo>
                  <a:pt x="5101005" y="3513317"/>
                </a:lnTo>
                <a:lnTo>
                  <a:pt x="0" y="3513317"/>
                </a:lnTo>
                <a:lnTo>
                  <a:pt x="0" y="0"/>
                </a:lnTo>
                <a:close/>
              </a:path>
            </a:pathLst>
          </a:custGeom>
          <a:blipFill>
            <a:blip r:embed="rId10"/>
            <a:stretch>
              <a:fillRect/>
            </a:stretch>
          </a:blipFill>
        </p:spPr>
      </p:sp>
      <p:sp>
        <p:nvSpPr>
          <p:cNvPr id="8" name="Freeform 8"/>
          <p:cNvSpPr/>
          <p:nvPr/>
        </p:nvSpPr>
        <p:spPr>
          <a:xfrm>
            <a:off x="13986116" y="7344723"/>
            <a:ext cx="905388" cy="1377016"/>
          </a:xfrm>
          <a:custGeom>
            <a:avLst/>
            <a:gdLst/>
            <a:ahLst/>
            <a:cxnLst/>
            <a:rect l="l" t="t" r="r" b="b"/>
            <a:pathLst>
              <a:path w="905388" h="1377016">
                <a:moveTo>
                  <a:pt x="0" y="0"/>
                </a:moveTo>
                <a:lnTo>
                  <a:pt x="905388" y="0"/>
                </a:lnTo>
                <a:lnTo>
                  <a:pt x="905388" y="1377016"/>
                </a:lnTo>
                <a:lnTo>
                  <a:pt x="0" y="137701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2463149" y="7379181"/>
            <a:ext cx="1312094" cy="1319290"/>
          </a:xfrm>
          <a:custGeom>
            <a:avLst/>
            <a:gdLst/>
            <a:ahLst/>
            <a:cxnLst/>
            <a:rect l="l" t="t" r="r" b="b"/>
            <a:pathLst>
              <a:path w="1312094" h="1319290">
                <a:moveTo>
                  <a:pt x="0" y="0"/>
                </a:moveTo>
                <a:lnTo>
                  <a:pt x="1312094" y="0"/>
                </a:lnTo>
                <a:lnTo>
                  <a:pt x="1312094" y="1319290"/>
                </a:lnTo>
                <a:lnTo>
                  <a:pt x="0" y="131929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TextBox 10"/>
          <p:cNvSpPr txBox="1"/>
          <p:nvPr/>
        </p:nvSpPr>
        <p:spPr>
          <a:xfrm>
            <a:off x="1901070" y="495534"/>
            <a:ext cx="9382848" cy="3625016"/>
          </a:xfrm>
          <a:prstGeom prst="rect">
            <a:avLst/>
          </a:prstGeom>
        </p:spPr>
        <p:txBody>
          <a:bodyPr lIns="0" tIns="0" rIns="0" bIns="0" rtlCol="0" anchor="t">
            <a:spAutoFit/>
          </a:bodyPr>
          <a:lstStyle/>
          <a:p>
            <a:pPr>
              <a:lnSpc>
                <a:spcPts val="8620"/>
              </a:lnSpc>
            </a:pPr>
            <a:r>
              <a:rPr lang="en-US" sz="6157" spc="301" dirty="0">
                <a:solidFill>
                  <a:srgbClr val="216C53"/>
                </a:solidFill>
                <a:latin typeface="Montserrat Bold"/>
              </a:rPr>
              <a:t>CÂU 28-31:</a:t>
            </a:r>
          </a:p>
          <a:p>
            <a:pPr algn="l">
              <a:lnSpc>
                <a:spcPts val="5880"/>
              </a:lnSpc>
            </a:pPr>
            <a:r>
              <a:rPr lang="en-US" sz="4200" spc="205" dirty="0">
                <a:solidFill>
                  <a:srgbClr val="216C53"/>
                </a:solidFill>
                <a:latin typeface="Arial Bold"/>
              </a:rPr>
              <a:t>HỎI SỐ CON TRAI VÀ CON GÁI DO NGƯỜI PHỤ NỮ SINH RA</a:t>
            </a:r>
          </a:p>
          <a:p>
            <a:pPr algn="ctr">
              <a:lnSpc>
                <a:spcPts val="8620"/>
              </a:lnSpc>
              <a:spcBef>
                <a:spcPct val="0"/>
              </a:spcBef>
            </a:pPr>
            <a:endParaRPr lang="en-US" sz="4200" spc="205" dirty="0">
              <a:solidFill>
                <a:srgbClr val="216C53"/>
              </a:solidFill>
              <a:latin typeface="Arial Bold"/>
            </a:endParaRPr>
          </a:p>
        </p:txBody>
      </p:sp>
      <p:sp>
        <p:nvSpPr>
          <p:cNvPr id="11" name="TextBox 11"/>
          <p:cNvSpPr txBox="1"/>
          <p:nvPr/>
        </p:nvSpPr>
        <p:spPr>
          <a:xfrm>
            <a:off x="205308" y="4339624"/>
            <a:ext cx="5748728" cy="1455420"/>
          </a:xfrm>
          <a:prstGeom prst="rect">
            <a:avLst/>
          </a:prstGeom>
        </p:spPr>
        <p:txBody>
          <a:bodyPr lIns="0" tIns="0" rIns="0" bIns="0" rtlCol="0" anchor="t">
            <a:spAutoFit/>
          </a:bodyPr>
          <a:lstStyle/>
          <a:p>
            <a:pPr algn="ctr">
              <a:lnSpc>
                <a:spcPts val="5880"/>
              </a:lnSpc>
              <a:spcBef>
                <a:spcPct val="0"/>
              </a:spcBef>
            </a:pPr>
            <a:r>
              <a:rPr lang="en-US" sz="4200" spc="205">
                <a:solidFill>
                  <a:srgbClr val="000000"/>
                </a:solidFill>
                <a:latin typeface="Montserrat Bold"/>
              </a:rPr>
              <a:t>CON SINH RA ĐANG SỐNG</a:t>
            </a:r>
          </a:p>
        </p:txBody>
      </p:sp>
      <p:sp>
        <p:nvSpPr>
          <p:cNvPr id="12" name="TextBox 12"/>
          <p:cNvSpPr txBox="1"/>
          <p:nvPr/>
        </p:nvSpPr>
        <p:spPr>
          <a:xfrm>
            <a:off x="6751323" y="4339624"/>
            <a:ext cx="4995742" cy="2198370"/>
          </a:xfrm>
          <a:prstGeom prst="rect">
            <a:avLst/>
          </a:prstGeom>
        </p:spPr>
        <p:txBody>
          <a:bodyPr lIns="0" tIns="0" rIns="0" bIns="0" rtlCol="0" anchor="t">
            <a:spAutoFit/>
          </a:bodyPr>
          <a:lstStyle/>
          <a:p>
            <a:pPr algn="ctr">
              <a:lnSpc>
                <a:spcPts val="5880"/>
              </a:lnSpc>
              <a:spcBef>
                <a:spcPct val="0"/>
              </a:spcBef>
            </a:pPr>
            <a:r>
              <a:rPr lang="en-US" sz="4200" spc="205">
                <a:solidFill>
                  <a:srgbClr val="000000"/>
                </a:solidFill>
                <a:latin typeface="Montserrat Bold"/>
              </a:rPr>
              <a:t>CON SINH RA SỐNG NHƯNG NAY ĐÃ CHẾT</a:t>
            </a:r>
          </a:p>
        </p:txBody>
      </p:sp>
      <p:sp>
        <p:nvSpPr>
          <p:cNvPr id="13" name="TextBox 13"/>
          <p:cNvSpPr txBox="1"/>
          <p:nvPr/>
        </p:nvSpPr>
        <p:spPr>
          <a:xfrm>
            <a:off x="13292258" y="4416421"/>
            <a:ext cx="4995742" cy="1455420"/>
          </a:xfrm>
          <a:prstGeom prst="rect">
            <a:avLst/>
          </a:prstGeom>
        </p:spPr>
        <p:txBody>
          <a:bodyPr lIns="0" tIns="0" rIns="0" bIns="0" rtlCol="0" anchor="t">
            <a:spAutoFit/>
          </a:bodyPr>
          <a:lstStyle/>
          <a:p>
            <a:pPr algn="ctr">
              <a:lnSpc>
                <a:spcPts val="5880"/>
              </a:lnSpc>
              <a:spcBef>
                <a:spcPct val="0"/>
              </a:spcBef>
            </a:pPr>
            <a:r>
              <a:rPr lang="en-US" sz="4200" spc="205">
                <a:solidFill>
                  <a:srgbClr val="000000"/>
                </a:solidFill>
                <a:latin typeface="Montserrat Bold"/>
              </a:rPr>
              <a:t>TỔNG SỐ CON SINH RA</a:t>
            </a:r>
          </a:p>
        </p:txBody>
      </p:sp>
      <p:sp>
        <p:nvSpPr>
          <p:cNvPr id="14" name="TextBox 14"/>
          <p:cNvSpPr txBox="1"/>
          <p:nvPr/>
        </p:nvSpPr>
        <p:spPr>
          <a:xfrm>
            <a:off x="0" y="8471898"/>
            <a:ext cx="3528107" cy="1384300"/>
          </a:xfrm>
          <a:prstGeom prst="rect">
            <a:avLst/>
          </a:prstGeom>
        </p:spPr>
        <p:txBody>
          <a:bodyPr lIns="0" tIns="0" rIns="0" bIns="0" rtlCol="0" anchor="t">
            <a:spAutoFit/>
          </a:bodyPr>
          <a:lstStyle/>
          <a:p>
            <a:pPr algn="ctr">
              <a:lnSpc>
                <a:spcPts val="5599"/>
              </a:lnSpc>
            </a:pPr>
            <a:r>
              <a:rPr lang="en-US" sz="3999" spc="139">
                <a:solidFill>
                  <a:srgbClr val="D82DD7"/>
                </a:solidFill>
                <a:latin typeface="Arial Unicode Bold"/>
              </a:rPr>
              <a:t>Câu 28</a:t>
            </a:r>
          </a:p>
          <a:p>
            <a:pPr algn="ctr">
              <a:lnSpc>
                <a:spcPts val="5599"/>
              </a:lnSpc>
            </a:pPr>
            <a:r>
              <a:rPr lang="en-US" sz="3999" spc="139">
                <a:solidFill>
                  <a:srgbClr val="040506"/>
                </a:solidFill>
                <a:latin typeface="Arial Unicode"/>
              </a:rPr>
              <a:t>Sống cùng hộ</a:t>
            </a:r>
          </a:p>
        </p:txBody>
      </p:sp>
      <p:sp>
        <p:nvSpPr>
          <p:cNvPr id="15" name="TextBox 15"/>
          <p:cNvSpPr txBox="1"/>
          <p:nvPr/>
        </p:nvSpPr>
        <p:spPr>
          <a:xfrm>
            <a:off x="3821948" y="8119473"/>
            <a:ext cx="4264175" cy="2089150"/>
          </a:xfrm>
          <a:prstGeom prst="rect">
            <a:avLst/>
          </a:prstGeom>
        </p:spPr>
        <p:txBody>
          <a:bodyPr lIns="0" tIns="0" rIns="0" bIns="0" rtlCol="0" anchor="t">
            <a:spAutoFit/>
          </a:bodyPr>
          <a:lstStyle/>
          <a:p>
            <a:pPr algn="ctr">
              <a:lnSpc>
                <a:spcPts val="5599"/>
              </a:lnSpc>
            </a:pPr>
            <a:r>
              <a:rPr lang="en-US" sz="3999" spc="139">
                <a:solidFill>
                  <a:srgbClr val="D82DD7"/>
                </a:solidFill>
                <a:latin typeface="Arial Unicode Bold"/>
              </a:rPr>
              <a:t>Câu 29</a:t>
            </a:r>
          </a:p>
          <a:p>
            <a:pPr algn="ctr">
              <a:lnSpc>
                <a:spcPts val="5599"/>
              </a:lnSpc>
            </a:pPr>
            <a:r>
              <a:rPr lang="en-US" sz="3999" spc="139">
                <a:solidFill>
                  <a:srgbClr val="040506"/>
                </a:solidFill>
                <a:latin typeface="Arial Unicode"/>
              </a:rPr>
              <a:t>Sống nơi khác (không cùng hộ)</a:t>
            </a:r>
          </a:p>
        </p:txBody>
      </p:sp>
      <p:sp>
        <p:nvSpPr>
          <p:cNvPr id="16" name="TextBox 16"/>
          <p:cNvSpPr txBox="1"/>
          <p:nvPr/>
        </p:nvSpPr>
        <p:spPr>
          <a:xfrm>
            <a:off x="12053152" y="8679997"/>
            <a:ext cx="2132087" cy="1384300"/>
          </a:xfrm>
          <a:prstGeom prst="rect">
            <a:avLst/>
          </a:prstGeom>
        </p:spPr>
        <p:txBody>
          <a:bodyPr lIns="0" tIns="0" rIns="0" bIns="0" rtlCol="0" anchor="t">
            <a:spAutoFit/>
          </a:bodyPr>
          <a:lstStyle/>
          <a:p>
            <a:pPr algn="ctr">
              <a:lnSpc>
                <a:spcPts val="5599"/>
              </a:lnSpc>
            </a:pPr>
            <a:r>
              <a:rPr lang="en-US" sz="3999" spc="139">
                <a:solidFill>
                  <a:srgbClr val="1C5739"/>
                </a:solidFill>
                <a:latin typeface="Arial Unicode"/>
              </a:rPr>
              <a:t>CON TRAI</a:t>
            </a:r>
          </a:p>
        </p:txBody>
      </p:sp>
      <p:sp>
        <p:nvSpPr>
          <p:cNvPr id="17" name="TextBox 17"/>
          <p:cNvSpPr txBox="1"/>
          <p:nvPr/>
        </p:nvSpPr>
        <p:spPr>
          <a:xfrm>
            <a:off x="13521322" y="8645539"/>
            <a:ext cx="2132087" cy="1384300"/>
          </a:xfrm>
          <a:prstGeom prst="rect">
            <a:avLst/>
          </a:prstGeom>
        </p:spPr>
        <p:txBody>
          <a:bodyPr lIns="0" tIns="0" rIns="0" bIns="0" rtlCol="0" anchor="t">
            <a:spAutoFit/>
          </a:bodyPr>
          <a:lstStyle/>
          <a:p>
            <a:pPr algn="ctr">
              <a:lnSpc>
                <a:spcPts val="5599"/>
              </a:lnSpc>
            </a:pPr>
            <a:r>
              <a:rPr lang="en-US" sz="3999" spc="139">
                <a:solidFill>
                  <a:srgbClr val="1C5739"/>
                </a:solidFill>
                <a:latin typeface="Arial Unicode"/>
              </a:rPr>
              <a:t>CON GÁI</a:t>
            </a:r>
          </a:p>
        </p:txBody>
      </p:sp>
      <p:sp>
        <p:nvSpPr>
          <p:cNvPr id="18" name="TextBox 18"/>
          <p:cNvSpPr txBox="1"/>
          <p:nvPr/>
        </p:nvSpPr>
        <p:spPr>
          <a:xfrm>
            <a:off x="7239170" y="6757069"/>
            <a:ext cx="3528107" cy="1384300"/>
          </a:xfrm>
          <a:prstGeom prst="rect">
            <a:avLst/>
          </a:prstGeom>
        </p:spPr>
        <p:txBody>
          <a:bodyPr lIns="0" tIns="0" rIns="0" bIns="0" rtlCol="0" anchor="t">
            <a:spAutoFit/>
          </a:bodyPr>
          <a:lstStyle/>
          <a:p>
            <a:pPr algn="ctr">
              <a:lnSpc>
                <a:spcPts val="5599"/>
              </a:lnSpc>
            </a:pPr>
            <a:r>
              <a:rPr lang="en-US" sz="3999" spc="139">
                <a:solidFill>
                  <a:srgbClr val="D82DD7"/>
                </a:solidFill>
                <a:latin typeface="Arial Unicode Bold"/>
              </a:rPr>
              <a:t>Câu 30</a:t>
            </a:r>
          </a:p>
          <a:p>
            <a:pPr algn="ctr">
              <a:lnSpc>
                <a:spcPts val="5599"/>
              </a:lnSpc>
            </a:pPr>
            <a:endParaRPr lang="en-US" sz="3999" spc="139">
              <a:solidFill>
                <a:srgbClr val="D82DD7"/>
              </a:solidFill>
              <a:latin typeface="Arial Unicode Bold"/>
            </a:endParaRPr>
          </a:p>
        </p:txBody>
      </p:sp>
      <p:sp>
        <p:nvSpPr>
          <p:cNvPr id="19" name="TextBox 19"/>
          <p:cNvSpPr txBox="1"/>
          <p:nvPr/>
        </p:nvSpPr>
        <p:spPr>
          <a:xfrm>
            <a:off x="13889355" y="5960423"/>
            <a:ext cx="3528107" cy="1384300"/>
          </a:xfrm>
          <a:prstGeom prst="rect">
            <a:avLst/>
          </a:prstGeom>
        </p:spPr>
        <p:txBody>
          <a:bodyPr lIns="0" tIns="0" rIns="0" bIns="0" rtlCol="0" anchor="t">
            <a:spAutoFit/>
          </a:bodyPr>
          <a:lstStyle/>
          <a:p>
            <a:pPr algn="ctr">
              <a:lnSpc>
                <a:spcPts val="5599"/>
              </a:lnSpc>
            </a:pPr>
            <a:r>
              <a:rPr lang="en-US" sz="3999" spc="139">
                <a:solidFill>
                  <a:srgbClr val="D82DD7"/>
                </a:solidFill>
                <a:latin typeface="Arial Unicode Bold"/>
              </a:rPr>
              <a:t>Câu 31</a:t>
            </a:r>
          </a:p>
          <a:p>
            <a:pPr algn="ctr">
              <a:lnSpc>
                <a:spcPts val="5599"/>
              </a:lnSpc>
            </a:pPr>
            <a:endParaRPr lang="en-US" sz="3999" spc="139">
              <a:solidFill>
                <a:srgbClr val="D82DD7"/>
              </a:solidFill>
              <a:latin typeface="Arial Unicode Bol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5882076"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601183" y="917975"/>
            <a:ext cx="15783532" cy="1285875"/>
          </a:xfrm>
          <a:prstGeom prst="rect">
            <a:avLst/>
          </a:prstGeom>
        </p:spPr>
        <p:txBody>
          <a:bodyPr lIns="0" tIns="0" rIns="0" bIns="0" rtlCol="0" anchor="t">
            <a:spAutoFit/>
          </a:bodyPr>
          <a:lstStyle/>
          <a:p>
            <a:pPr>
              <a:lnSpc>
                <a:spcPts val="4950"/>
              </a:lnSpc>
            </a:pPr>
            <a:r>
              <a:rPr lang="en-US" sz="5000" spc="175">
                <a:solidFill>
                  <a:srgbClr val="1C5739"/>
                </a:solidFill>
                <a:latin typeface="Arial Unicode Bold"/>
              </a:rPr>
              <a:t>Câu 28: Số con trai và số con gái do chị sinh ra đang </a:t>
            </a:r>
            <a:r>
              <a:rPr lang="en-US" sz="5000" spc="175">
                <a:solidFill>
                  <a:srgbClr val="ED1D2B"/>
                </a:solidFill>
                <a:latin typeface="Arial Unicode Bold"/>
              </a:rPr>
              <a:t>sống cùng hộ</a:t>
            </a:r>
            <a:r>
              <a:rPr lang="en-US" sz="5000" spc="175">
                <a:solidFill>
                  <a:srgbClr val="1C5739"/>
                </a:solidFill>
                <a:latin typeface="Arial Unicode Bold"/>
              </a:rPr>
              <a:t> với chị?   </a:t>
            </a:r>
          </a:p>
        </p:txBody>
      </p:sp>
      <p:sp>
        <p:nvSpPr>
          <p:cNvPr id="4" name="TextBox 4"/>
          <p:cNvSpPr txBox="1"/>
          <p:nvPr/>
        </p:nvSpPr>
        <p:spPr>
          <a:xfrm>
            <a:off x="6453342" y="6886789"/>
            <a:ext cx="5463882" cy="477979"/>
          </a:xfrm>
          <a:prstGeom prst="rect">
            <a:avLst/>
          </a:prstGeom>
        </p:spPr>
        <p:txBody>
          <a:bodyPr lIns="0" tIns="0" rIns="0" bIns="0" rtlCol="0" anchor="t">
            <a:spAutoFit/>
          </a:bodyPr>
          <a:lstStyle/>
          <a:p>
            <a:pPr algn="ctr">
              <a:lnSpc>
                <a:spcPts val="3920"/>
              </a:lnSpc>
            </a:pPr>
            <a:r>
              <a:rPr lang="en-US" sz="2841" spc="278">
                <a:solidFill>
                  <a:srgbClr val="FFFFFF"/>
                </a:solidFill>
                <a:latin typeface="Arial Unicode"/>
              </a:rPr>
              <a:t>Sales</a:t>
            </a:r>
          </a:p>
        </p:txBody>
      </p:sp>
      <p:grpSp>
        <p:nvGrpSpPr>
          <p:cNvPr id="5" name="Group 5"/>
          <p:cNvGrpSpPr/>
          <p:nvPr/>
        </p:nvGrpSpPr>
        <p:grpSpPr>
          <a:xfrm>
            <a:off x="-461219" y="1981843"/>
            <a:ext cx="9646502" cy="5931752"/>
            <a:chOff x="0" y="0"/>
            <a:chExt cx="12862003" cy="7909002"/>
          </a:xfrm>
        </p:grpSpPr>
        <p:sp>
          <p:nvSpPr>
            <p:cNvPr id="6" name="Freeform 6"/>
            <p:cNvSpPr/>
            <p:nvPr/>
          </p:nvSpPr>
          <p:spPr>
            <a:xfrm>
              <a:off x="2241605" y="2030400"/>
              <a:ext cx="8052635" cy="4450070"/>
            </a:xfrm>
            <a:custGeom>
              <a:avLst/>
              <a:gdLst/>
              <a:ahLst/>
              <a:cxnLst/>
              <a:rect l="l" t="t" r="r" b="b"/>
              <a:pathLst>
                <a:path w="8052635" h="4450070">
                  <a:moveTo>
                    <a:pt x="0" y="0"/>
                  </a:moveTo>
                  <a:lnTo>
                    <a:pt x="8052635" y="0"/>
                  </a:lnTo>
                  <a:lnTo>
                    <a:pt x="8052635" y="4450070"/>
                  </a:lnTo>
                  <a:lnTo>
                    <a:pt x="0" y="4450070"/>
                  </a:lnTo>
                  <a:lnTo>
                    <a:pt x="0" y="0"/>
                  </a:lnTo>
                  <a:close/>
                </a:path>
              </a:pathLst>
            </a:custGeom>
            <a:blipFill>
              <a:blip r:embed="rId4"/>
              <a:stretch>
                <a:fillRect t="-69193"/>
              </a:stretch>
            </a:blipFill>
          </p:spPr>
        </p:sp>
        <p:sp>
          <p:nvSpPr>
            <p:cNvPr id="7" name="Freeform 7"/>
            <p:cNvSpPr/>
            <p:nvPr/>
          </p:nvSpPr>
          <p:spPr>
            <a:xfrm rot="-3026566">
              <a:off x="242776" y="1037703"/>
              <a:ext cx="3840587" cy="2438773"/>
            </a:xfrm>
            <a:custGeom>
              <a:avLst/>
              <a:gdLst/>
              <a:ahLst/>
              <a:cxnLst/>
              <a:rect l="l" t="t" r="r" b="b"/>
              <a:pathLst>
                <a:path w="3840587" h="2438773">
                  <a:moveTo>
                    <a:pt x="0" y="0"/>
                  </a:moveTo>
                  <a:lnTo>
                    <a:pt x="3840587" y="0"/>
                  </a:lnTo>
                  <a:lnTo>
                    <a:pt x="3840587" y="2438773"/>
                  </a:lnTo>
                  <a:lnTo>
                    <a:pt x="0" y="24387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1191227" y="3466082"/>
              <a:ext cx="10454589" cy="1374987"/>
            </a:xfrm>
            <a:prstGeom prst="rect">
              <a:avLst/>
            </a:prstGeom>
          </p:spPr>
          <p:txBody>
            <a:bodyPr lIns="0" tIns="0" rIns="0" bIns="0" rtlCol="0" anchor="t">
              <a:spAutoFit/>
            </a:bodyPr>
            <a:lstStyle/>
            <a:p>
              <a:pPr algn="ctr">
                <a:lnSpc>
                  <a:spcPts val="6579"/>
                </a:lnSpc>
              </a:pPr>
              <a:r>
                <a:rPr lang="en-US" sz="6999">
                  <a:solidFill>
                    <a:srgbClr val="0053BC"/>
                  </a:solidFill>
                  <a:latin typeface="Arial"/>
                </a:rPr>
                <a:t>Sống cùng hộ</a:t>
              </a:r>
            </a:p>
          </p:txBody>
        </p:sp>
        <p:sp>
          <p:nvSpPr>
            <p:cNvPr id="9" name="Freeform 9"/>
            <p:cNvSpPr/>
            <p:nvPr/>
          </p:nvSpPr>
          <p:spPr>
            <a:xfrm rot="7671314">
              <a:off x="8843517" y="4462020"/>
              <a:ext cx="3799912" cy="2412944"/>
            </a:xfrm>
            <a:custGeom>
              <a:avLst/>
              <a:gdLst/>
              <a:ahLst/>
              <a:cxnLst/>
              <a:rect l="l" t="t" r="r" b="b"/>
              <a:pathLst>
                <a:path w="3799912" h="2412944">
                  <a:moveTo>
                    <a:pt x="0" y="0"/>
                  </a:moveTo>
                  <a:lnTo>
                    <a:pt x="3799912" y="0"/>
                  </a:lnTo>
                  <a:lnTo>
                    <a:pt x="3799912" y="2412944"/>
                  </a:lnTo>
                  <a:lnTo>
                    <a:pt x="0" y="2412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3139321">
              <a:off x="8963326" y="946226"/>
              <a:ext cx="1510755" cy="1422856"/>
            </a:xfrm>
            <a:custGeom>
              <a:avLst/>
              <a:gdLst/>
              <a:ahLst/>
              <a:cxnLst/>
              <a:rect l="l" t="t" r="r" b="b"/>
              <a:pathLst>
                <a:path w="1510755" h="1422856">
                  <a:moveTo>
                    <a:pt x="0" y="0"/>
                  </a:moveTo>
                  <a:lnTo>
                    <a:pt x="1510755" y="0"/>
                  </a:lnTo>
                  <a:lnTo>
                    <a:pt x="1510755" y="1422856"/>
                  </a:lnTo>
                  <a:lnTo>
                    <a:pt x="0" y="142285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11" name="Freeform 11"/>
          <p:cNvSpPr/>
          <p:nvPr/>
        </p:nvSpPr>
        <p:spPr>
          <a:xfrm>
            <a:off x="278886" y="8222852"/>
            <a:ext cx="1968386" cy="1623146"/>
          </a:xfrm>
          <a:custGeom>
            <a:avLst/>
            <a:gdLst/>
            <a:ahLst/>
            <a:cxnLst/>
            <a:rect l="l" t="t" r="r" b="b"/>
            <a:pathLst>
              <a:path w="1968386" h="1623146">
                <a:moveTo>
                  <a:pt x="0" y="0"/>
                </a:moveTo>
                <a:lnTo>
                  <a:pt x="1968386" y="0"/>
                </a:lnTo>
                <a:lnTo>
                  <a:pt x="1968386" y="1623146"/>
                </a:lnTo>
                <a:lnTo>
                  <a:pt x="0" y="1623146"/>
                </a:lnTo>
                <a:lnTo>
                  <a:pt x="0" y="0"/>
                </a:lnTo>
                <a:close/>
              </a:path>
            </a:pathLst>
          </a:custGeom>
          <a:blipFill>
            <a:blip r:embed="rId9"/>
            <a:stretch>
              <a:fillRect/>
            </a:stretch>
          </a:blipFill>
        </p:spPr>
      </p:sp>
      <p:sp>
        <p:nvSpPr>
          <p:cNvPr id="12" name="TextBox 12"/>
          <p:cNvSpPr txBox="1"/>
          <p:nvPr/>
        </p:nvSpPr>
        <p:spPr>
          <a:xfrm>
            <a:off x="9314932" y="2420242"/>
            <a:ext cx="8286232" cy="1703070"/>
          </a:xfrm>
          <a:prstGeom prst="rect">
            <a:avLst/>
          </a:prstGeom>
        </p:spPr>
        <p:txBody>
          <a:bodyPr lIns="0" tIns="0" rIns="0" bIns="0" rtlCol="0" anchor="t">
            <a:spAutoFit/>
          </a:bodyPr>
          <a:lstStyle/>
          <a:p>
            <a:pPr>
              <a:lnSpc>
                <a:spcPts val="4439"/>
              </a:lnSpc>
            </a:pPr>
            <a:r>
              <a:rPr lang="en-US" sz="3999" spc="139">
                <a:solidFill>
                  <a:srgbClr val="0053BC"/>
                </a:solidFill>
                <a:latin typeface="Arial Unicode"/>
              </a:rPr>
              <a:t> - Chỉ tính những người con đang có trong Danh sách thành viên hộ được xác định trong câu 1</a:t>
            </a:r>
          </a:p>
        </p:txBody>
      </p:sp>
      <p:sp>
        <p:nvSpPr>
          <p:cNvPr id="13" name="TextBox 13"/>
          <p:cNvSpPr txBox="1"/>
          <p:nvPr/>
        </p:nvSpPr>
        <p:spPr>
          <a:xfrm>
            <a:off x="9144000" y="4434969"/>
            <a:ext cx="8286232" cy="4512945"/>
          </a:xfrm>
          <a:prstGeom prst="rect">
            <a:avLst/>
          </a:prstGeom>
        </p:spPr>
        <p:txBody>
          <a:bodyPr lIns="0" tIns="0" rIns="0" bIns="0" rtlCol="0" anchor="t">
            <a:spAutoFit/>
          </a:bodyPr>
          <a:lstStyle/>
          <a:p>
            <a:pPr marL="863599" lvl="1" indent="-431800">
              <a:lnSpc>
                <a:spcPts val="4439"/>
              </a:lnSpc>
              <a:buFont typeface="Arial"/>
              <a:buChar char="•"/>
            </a:pPr>
            <a:r>
              <a:rPr lang="en-US" sz="3999" spc="139">
                <a:solidFill>
                  <a:srgbClr val="000000"/>
                </a:solidFill>
                <a:latin typeface="Arial Unicode"/>
              </a:rPr>
              <a:t>Lưu ý đến các trường hợp </a:t>
            </a:r>
          </a:p>
          <a:p>
            <a:pPr>
              <a:lnSpc>
                <a:spcPts val="4439"/>
              </a:lnSpc>
            </a:pPr>
            <a:r>
              <a:rPr lang="en-US" sz="3999" spc="139">
                <a:solidFill>
                  <a:srgbClr val="000000"/>
                </a:solidFill>
                <a:latin typeface="Arial Unicode"/>
              </a:rPr>
              <a:t>     + Con đi làm ăn xa</a:t>
            </a:r>
          </a:p>
          <a:p>
            <a:pPr>
              <a:lnSpc>
                <a:spcPts val="4439"/>
              </a:lnSpc>
            </a:pPr>
            <a:r>
              <a:rPr lang="en-US" sz="3999" spc="139">
                <a:solidFill>
                  <a:srgbClr val="000000"/>
                </a:solidFill>
                <a:latin typeface="Arial Unicode"/>
              </a:rPr>
              <a:t>     + Con là học sinh phổ thông đi trọ học</a:t>
            </a:r>
          </a:p>
          <a:p>
            <a:pPr>
              <a:lnSpc>
                <a:spcPts val="4439"/>
              </a:lnSpc>
            </a:pPr>
            <a:r>
              <a:rPr lang="en-US" sz="3999" spc="139">
                <a:solidFill>
                  <a:srgbClr val="000000"/>
                </a:solidFill>
                <a:latin typeface="Arial Unicode"/>
              </a:rPr>
              <a:t>     + Con đi nước ngoài trong thời hạn cho phép</a:t>
            </a:r>
          </a:p>
          <a:p>
            <a:pPr>
              <a:lnSpc>
                <a:spcPts val="4439"/>
              </a:lnSpc>
            </a:pPr>
            <a:r>
              <a:rPr lang="en-US" sz="3999" spc="139">
                <a:solidFill>
                  <a:srgbClr val="000000"/>
                </a:solidFill>
                <a:latin typeface="Arial Unicode"/>
              </a:rPr>
              <a:t>     + Con bị công an, quân đội tạm giữ</a:t>
            </a:r>
          </a:p>
        </p:txBody>
      </p:sp>
      <p:sp>
        <p:nvSpPr>
          <p:cNvPr id="14" name="TextBox 14"/>
          <p:cNvSpPr txBox="1"/>
          <p:nvPr/>
        </p:nvSpPr>
        <p:spPr>
          <a:xfrm>
            <a:off x="2559785" y="7580953"/>
            <a:ext cx="5714286" cy="2265045"/>
          </a:xfrm>
          <a:prstGeom prst="rect">
            <a:avLst/>
          </a:prstGeom>
        </p:spPr>
        <p:txBody>
          <a:bodyPr lIns="0" tIns="0" rIns="0" bIns="0" rtlCol="0" anchor="t">
            <a:spAutoFit/>
          </a:bodyPr>
          <a:lstStyle/>
          <a:p>
            <a:pPr algn="just">
              <a:lnSpc>
                <a:spcPts val="4439"/>
              </a:lnSpc>
            </a:pPr>
            <a:endParaRPr/>
          </a:p>
          <a:p>
            <a:pPr algn="just">
              <a:lnSpc>
                <a:spcPts val="4439"/>
              </a:lnSpc>
            </a:pPr>
            <a:r>
              <a:rPr lang="en-US" sz="3999" spc="139">
                <a:solidFill>
                  <a:srgbClr val="000000"/>
                </a:solidFill>
                <a:latin typeface="Arial Unicode"/>
              </a:rPr>
              <a:t> + Con làm trong ngành quân đội, công an và đang sống tại hộ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5882076"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601183" y="917975"/>
            <a:ext cx="15783532" cy="1285875"/>
          </a:xfrm>
          <a:prstGeom prst="rect">
            <a:avLst/>
          </a:prstGeom>
        </p:spPr>
        <p:txBody>
          <a:bodyPr lIns="0" tIns="0" rIns="0" bIns="0" rtlCol="0" anchor="t">
            <a:spAutoFit/>
          </a:bodyPr>
          <a:lstStyle/>
          <a:p>
            <a:pPr>
              <a:lnSpc>
                <a:spcPts val="4950"/>
              </a:lnSpc>
            </a:pPr>
            <a:r>
              <a:rPr lang="en-US" sz="5000" spc="175">
                <a:solidFill>
                  <a:srgbClr val="1C5739"/>
                </a:solidFill>
                <a:latin typeface="Arial Unicode Bold"/>
              </a:rPr>
              <a:t>Câu 29: Số con trai và số con gái do chị sinh ra đang </a:t>
            </a:r>
            <a:r>
              <a:rPr lang="en-US" sz="5000" spc="175">
                <a:solidFill>
                  <a:srgbClr val="ED1D2B"/>
                </a:solidFill>
                <a:latin typeface="Arial Unicode Bold"/>
              </a:rPr>
              <a:t>sống ở nơi khác</a:t>
            </a:r>
            <a:r>
              <a:rPr lang="en-US" sz="5000" spc="175">
                <a:solidFill>
                  <a:srgbClr val="1C5739"/>
                </a:solidFill>
                <a:latin typeface="Arial Unicode Bold"/>
              </a:rPr>
              <a:t>?   </a:t>
            </a:r>
          </a:p>
        </p:txBody>
      </p:sp>
      <p:sp>
        <p:nvSpPr>
          <p:cNvPr id="4" name="TextBox 4"/>
          <p:cNvSpPr txBox="1"/>
          <p:nvPr/>
        </p:nvSpPr>
        <p:spPr>
          <a:xfrm>
            <a:off x="6453342" y="6886789"/>
            <a:ext cx="5463882" cy="477979"/>
          </a:xfrm>
          <a:prstGeom prst="rect">
            <a:avLst/>
          </a:prstGeom>
        </p:spPr>
        <p:txBody>
          <a:bodyPr lIns="0" tIns="0" rIns="0" bIns="0" rtlCol="0" anchor="t">
            <a:spAutoFit/>
          </a:bodyPr>
          <a:lstStyle/>
          <a:p>
            <a:pPr algn="ctr">
              <a:lnSpc>
                <a:spcPts val="3920"/>
              </a:lnSpc>
            </a:pPr>
            <a:r>
              <a:rPr lang="en-US" sz="2841" spc="278">
                <a:solidFill>
                  <a:srgbClr val="FFFFFF"/>
                </a:solidFill>
                <a:latin typeface="Arial Unicode"/>
              </a:rPr>
              <a:t>Sales</a:t>
            </a:r>
          </a:p>
        </p:txBody>
      </p:sp>
      <p:grpSp>
        <p:nvGrpSpPr>
          <p:cNvPr id="5" name="Group 5"/>
          <p:cNvGrpSpPr/>
          <p:nvPr/>
        </p:nvGrpSpPr>
        <p:grpSpPr>
          <a:xfrm>
            <a:off x="0" y="2574353"/>
            <a:ext cx="9646502" cy="5931752"/>
            <a:chOff x="0" y="0"/>
            <a:chExt cx="12862003" cy="7909002"/>
          </a:xfrm>
        </p:grpSpPr>
        <p:sp>
          <p:nvSpPr>
            <p:cNvPr id="6" name="Freeform 6"/>
            <p:cNvSpPr/>
            <p:nvPr/>
          </p:nvSpPr>
          <p:spPr>
            <a:xfrm>
              <a:off x="2241605" y="2030400"/>
              <a:ext cx="8052635" cy="4450070"/>
            </a:xfrm>
            <a:custGeom>
              <a:avLst/>
              <a:gdLst/>
              <a:ahLst/>
              <a:cxnLst/>
              <a:rect l="l" t="t" r="r" b="b"/>
              <a:pathLst>
                <a:path w="8052635" h="4450070">
                  <a:moveTo>
                    <a:pt x="0" y="0"/>
                  </a:moveTo>
                  <a:lnTo>
                    <a:pt x="8052635" y="0"/>
                  </a:lnTo>
                  <a:lnTo>
                    <a:pt x="8052635" y="4450070"/>
                  </a:lnTo>
                  <a:lnTo>
                    <a:pt x="0" y="4450070"/>
                  </a:lnTo>
                  <a:lnTo>
                    <a:pt x="0" y="0"/>
                  </a:lnTo>
                  <a:close/>
                </a:path>
              </a:pathLst>
            </a:custGeom>
            <a:blipFill>
              <a:blip r:embed="rId4"/>
              <a:stretch>
                <a:fillRect t="-69193"/>
              </a:stretch>
            </a:blipFill>
          </p:spPr>
        </p:sp>
        <p:sp>
          <p:nvSpPr>
            <p:cNvPr id="7" name="Freeform 7"/>
            <p:cNvSpPr/>
            <p:nvPr/>
          </p:nvSpPr>
          <p:spPr>
            <a:xfrm rot="-3026566">
              <a:off x="242776" y="1037703"/>
              <a:ext cx="3840587" cy="2438773"/>
            </a:xfrm>
            <a:custGeom>
              <a:avLst/>
              <a:gdLst/>
              <a:ahLst/>
              <a:cxnLst/>
              <a:rect l="l" t="t" r="r" b="b"/>
              <a:pathLst>
                <a:path w="3840587" h="2438773">
                  <a:moveTo>
                    <a:pt x="0" y="0"/>
                  </a:moveTo>
                  <a:lnTo>
                    <a:pt x="3840587" y="0"/>
                  </a:lnTo>
                  <a:lnTo>
                    <a:pt x="3840587" y="2438773"/>
                  </a:lnTo>
                  <a:lnTo>
                    <a:pt x="0" y="24387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1191227" y="3456557"/>
              <a:ext cx="10454589" cy="1188085"/>
            </a:xfrm>
            <a:prstGeom prst="rect">
              <a:avLst/>
            </a:prstGeom>
          </p:spPr>
          <p:txBody>
            <a:bodyPr lIns="0" tIns="0" rIns="0" bIns="0" rtlCol="0" anchor="t">
              <a:spAutoFit/>
            </a:bodyPr>
            <a:lstStyle/>
            <a:p>
              <a:pPr algn="ctr">
                <a:lnSpc>
                  <a:spcPts val="5640"/>
                </a:lnSpc>
              </a:pPr>
              <a:r>
                <a:rPr lang="en-US" sz="6000">
                  <a:solidFill>
                    <a:srgbClr val="0053BC"/>
                  </a:solidFill>
                  <a:latin typeface="Arial"/>
                </a:rPr>
                <a:t>Sống ở nơi khác</a:t>
              </a:r>
            </a:p>
          </p:txBody>
        </p:sp>
        <p:sp>
          <p:nvSpPr>
            <p:cNvPr id="9" name="Freeform 9"/>
            <p:cNvSpPr/>
            <p:nvPr/>
          </p:nvSpPr>
          <p:spPr>
            <a:xfrm rot="7671314">
              <a:off x="8843517" y="4462020"/>
              <a:ext cx="3799912" cy="2412944"/>
            </a:xfrm>
            <a:custGeom>
              <a:avLst/>
              <a:gdLst/>
              <a:ahLst/>
              <a:cxnLst/>
              <a:rect l="l" t="t" r="r" b="b"/>
              <a:pathLst>
                <a:path w="3799912" h="2412944">
                  <a:moveTo>
                    <a:pt x="0" y="0"/>
                  </a:moveTo>
                  <a:lnTo>
                    <a:pt x="3799912" y="0"/>
                  </a:lnTo>
                  <a:lnTo>
                    <a:pt x="3799912" y="2412944"/>
                  </a:lnTo>
                  <a:lnTo>
                    <a:pt x="0" y="2412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3139321">
              <a:off x="8963326" y="946226"/>
              <a:ext cx="1510755" cy="1422856"/>
            </a:xfrm>
            <a:custGeom>
              <a:avLst/>
              <a:gdLst/>
              <a:ahLst/>
              <a:cxnLst/>
              <a:rect l="l" t="t" r="r" b="b"/>
              <a:pathLst>
                <a:path w="1510755" h="1422856">
                  <a:moveTo>
                    <a:pt x="0" y="0"/>
                  </a:moveTo>
                  <a:lnTo>
                    <a:pt x="1510755" y="0"/>
                  </a:lnTo>
                  <a:lnTo>
                    <a:pt x="1510755" y="1422856"/>
                  </a:lnTo>
                  <a:lnTo>
                    <a:pt x="0" y="142285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11" name="TextBox 11"/>
          <p:cNvSpPr txBox="1"/>
          <p:nvPr/>
        </p:nvSpPr>
        <p:spPr>
          <a:xfrm>
            <a:off x="9144000" y="2602928"/>
            <a:ext cx="8286232" cy="1703070"/>
          </a:xfrm>
          <a:prstGeom prst="rect">
            <a:avLst/>
          </a:prstGeom>
        </p:spPr>
        <p:txBody>
          <a:bodyPr lIns="0" tIns="0" rIns="0" bIns="0" rtlCol="0" anchor="t">
            <a:spAutoFit/>
          </a:bodyPr>
          <a:lstStyle/>
          <a:p>
            <a:pPr>
              <a:lnSpc>
                <a:spcPts val="4439"/>
              </a:lnSpc>
            </a:pPr>
            <a:r>
              <a:rPr lang="en-US" sz="3999" spc="139">
                <a:solidFill>
                  <a:srgbClr val="0053BC"/>
                </a:solidFill>
                <a:latin typeface="Arial Unicode"/>
              </a:rPr>
              <a:t> - Người con KHÔNG có trong Danh sách thành viên hộ được xác định trong câu 1</a:t>
            </a:r>
          </a:p>
        </p:txBody>
      </p:sp>
      <p:sp>
        <p:nvSpPr>
          <p:cNvPr id="12" name="TextBox 12"/>
          <p:cNvSpPr txBox="1"/>
          <p:nvPr/>
        </p:nvSpPr>
        <p:spPr>
          <a:xfrm>
            <a:off x="8973068" y="4503458"/>
            <a:ext cx="9314932" cy="3827145"/>
          </a:xfrm>
          <a:prstGeom prst="rect">
            <a:avLst/>
          </a:prstGeom>
        </p:spPr>
        <p:txBody>
          <a:bodyPr lIns="0" tIns="0" rIns="0" bIns="0" rtlCol="0" anchor="t">
            <a:spAutoFit/>
          </a:bodyPr>
          <a:lstStyle/>
          <a:p>
            <a:pPr marL="863599" lvl="1" indent="-431800">
              <a:lnSpc>
                <a:spcPts val="5039"/>
              </a:lnSpc>
              <a:buFont typeface="Arial"/>
              <a:buChar char="•"/>
            </a:pPr>
            <a:r>
              <a:rPr lang="en-US" sz="3999" spc="139">
                <a:solidFill>
                  <a:srgbClr val="100F0D"/>
                </a:solidFill>
                <a:latin typeface="Arial Unicode"/>
              </a:rPr>
              <a:t>Lưu ý một số trường hợp </a:t>
            </a:r>
          </a:p>
          <a:p>
            <a:pPr>
              <a:lnSpc>
                <a:spcPts val="5039"/>
              </a:lnSpc>
            </a:pPr>
            <a:r>
              <a:rPr lang="en-US" sz="3999" spc="139">
                <a:solidFill>
                  <a:srgbClr val="100F0D"/>
                </a:solidFill>
                <a:latin typeface="Arial Unicode"/>
              </a:rPr>
              <a:t>     + Sống cùng nhà nhưng ăn riêng</a:t>
            </a:r>
          </a:p>
          <a:p>
            <a:pPr>
              <a:lnSpc>
                <a:spcPts val="5039"/>
              </a:lnSpc>
            </a:pPr>
            <a:r>
              <a:rPr lang="en-US" sz="3999" spc="139">
                <a:solidFill>
                  <a:srgbClr val="100F0D"/>
                </a:solidFill>
                <a:latin typeface="Arial Unicode"/>
              </a:rPr>
              <a:t>     + Sống ở nơi khác</a:t>
            </a:r>
          </a:p>
          <a:p>
            <a:pPr>
              <a:lnSpc>
                <a:spcPts val="5039"/>
              </a:lnSpc>
            </a:pPr>
            <a:r>
              <a:rPr lang="en-US" sz="3999" spc="139">
                <a:solidFill>
                  <a:srgbClr val="100F0D"/>
                </a:solidFill>
                <a:latin typeface="Arial Unicode"/>
              </a:rPr>
              <a:t>     + Sinh viên đi học xa nhà</a:t>
            </a:r>
          </a:p>
          <a:p>
            <a:pPr>
              <a:lnSpc>
                <a:spcPts val="5039"/>
              </a:lnSpc>
            </a:pPr>
            <a:r>
              <a:rPr lang="en-US" sz="3999" spc="139">
                <a:solidFill>
                  <a:srgbClr val="100F0D"/>
                </a:solidFill>
                <a:latin typeface="Arial Unicode"/>
              </a:rPr>
              <a:t>     + Học sinh phổ thông học tại các trường nội trú </a:t>
            </a:r>
          </a:p>
        </p:txBody>
      </p:sp>
      <p:sp>
        <p:nvSpPr>
          <p:cNvPr id="13" name="Freeform 13"/>
          <p:cNvSpPr/>
          <p:nvPr/>
        </p:nvSpPr>
        <p:spPr>
          <a:xfrm>
            <a:off x="16257981" y="8397099"/>
            <a:ext cx="1681495" cy="1722402"/>
          </a:xfrm>
          <a:custGeom>
            <a:avLst/>
            <a:gdLst/>
            <a:ahLst/>
            <a:cxnLst/>
            <a:rect l="l" t="t" r="r" b="b"/>
            <a:pathLst>
              <a:path w="1681495" h="1722402">
                <a:moveTo>
                  <a:pt x="0" y="0"/>
                </a:moveTo>
                <a:lnTo>
                  <a:pt x="1681495" y="0"/>
                </a:lnTo>
                <a:lnTo>
                  <a:pt x="1681495" y="1722402"/>
                </a:lnTo>
                <a:lnTo>
                  <a:pt x="0" y="1722402"/>
                </a:lnTo>
                <a:lnTo>
                  <a:pt x="0" y="0"/>
                </a:lnTo>
                <a:close/>
              </a:path>
            </a:pathLst>
          </a:custGeom>
          <a:blipFill>
            <a:blip r:embed="rId9"/>
            <a:stretch>
              <a:fillRect/>
            </a:stretch>
          </a:blipFill>
        </p:spPr>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782714" y="2948371"/>
            <a:ext cx="5019098" cy="6023736"/>
            <a:chOff x="0" y="0"/>
            <a:chExt cx="2656504" cy="3188238"/>
          </a:xfrm>
        </p:grpSpPr>
        <p:sp>
          <p:nvSpPr>
            <p:cNvPr id="4" name="Freeform 4"/>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sp>
      </p:grpSp>
      <p:grpSp>
        <p:nvGrpSpPr>
          <p:cNvPr id="5" name="Group 5"/>
          <p:cNvGrpSpPr/>
          <p:nvPr/>
        </p:nvGrpSpPr>
        <p:grpSpPr>
          <a:xfrm>
            <a:off x="3102114" y="8895534"/>
            <a:ext cx="380297" cy="362766"/>
            <a:chOff x="0" y="0"/>
            <a:chExt cx="587326" cy="560252"/>
          </a:xfrm>
        </p:grpSpPr>
        <p:sp>
          <p:nvSpPr>
            <p:cNvPr id="6" name="Freeform 6"/>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sp>
      </p:grpSp>
      <p:grpSp>
        <p:nvGrpSpPr>
          <p:cNvPr id="7" name="Group 7"/>
          <p:cNvGrpSpPr/>
          <p:nvPr/>
        </p:nvGrpSpPr>
        <p:grpSpPr>
          <a:xfrm>
            <a:off x="7136885" y="3165911"/>
            <a:ext cx="4656581" cy="5588656"/>
            <a:chOff x="0" y="0"/>
            <a:chExt cx="2656504" cy="3188238"/>
          </a:xfrm>
        </p:grpSpPr>
        <p:sp>
          <p:nvSpPr>
            <p:cNvPr id="8" name="Freeform 8"/>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1C5739"/>
            </a:solidFill>
          </p:spPr>
        </p:sp>
      </p:grpSp>
      <p:grpSp>
        <p:nvGrpSpPr>
          <p:cNvPr id="9" name="Group 9"/>
          <p:cNvGrpSpPr/>
          <p:nvPr/>
        </p:nvGrpSpPr>
        <p:grpSpPr>
          <a:xfrm>
            <a:off x="9275027" y="8754567"/>
            <a:ext cx="380297" cy="362766"/>
            <a:chOff x="0" y="0"/>
            <a:chExt cx="587326" cy="560252"/>
          </a:xfrm>
        </p:grpSpPr>
        <p:sp>
          <p:nvSpPr>
            <p:cNvPr id="10" name="Freeform 10"/>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1C5739"/>
            </a:solidFill>
          </p:spPr>
        </p:sp>
      </p:grpSp>
      <p:sp>
        <p:nvSpPr>
          <p:cNvPr id="11" name="TextBox 11"/>
          <p:cNvSpPr txBox="1"/>
          <p:nvPr/>
        </p:nvSpPr>
        <p:spPr>
          <a:xfrm>
            <a:off x="782714" y="1150432"/>
            <a:ext cx="18593814" cy="1774317"/>
          </a:xfrm>
          <a:prstGeom prst="rect">
            <a:avLst/>
          </a:prstGeom>
        </p:spPr>
        <p:txBody>
          <a:bodyPr lIns="0" tIns="0" rIns="0" bIns="0" rtlCol="0" anchor="t">
            <a:spAutoFit/>
          </a:bodyPr>
          <a:lstStyle/>
          <a:p>
            <a:pPr>
              <a:lnSpc>
                <a:spcPts val="4674"/>
              </a:lnSpc>
            </a:pPr>
            <a:r>
              <a:rPr lang="en-US" sz="4100" spc="143">
                <a:solidFill>
                  <a:srgbClr val="1C5739"/>
                </a:solidFill>
                <a:latin typeface="Arial Unicode Bold"/>
              </a:rPr>
              <a:t>30. Có người con nào do chị sinh ra sống nhưng đã chết không?</a:t>
            </a:r>
          </a:p>
          <a:p>
            <a:pPr>
              <a:lnSpc>
                <a:spcPts val="4674"/>
              </a:lnSpc>
            </a:pPr>
            <a:r>
              <a:rPr lang="en-US" sz="4100" spc="143">
                <a:solidFill>
                  <a:srgbClr val="1C5739"/>
                </a:solidFill>
                <a:latin typeface="Arial Unicode Bold"/>
              </a:rPr>
              <a:t>NẾU CÓ: Số con trai, số con gái đã chết?</a:t>
            </a:r>
          </a:p>
          <a:p>
            <a:pPr marL="0" lvl="0" indent="0" algn="l">
              <a:lnSpc>
                <a:spcPts val="4674"/>
              </a:lnSpc>
            </a:pPr>
            <a:endParaRPr lang="en-US" sz="4100" spc="143">
              <a:solidFill>
                <a:srgbClr val="1C5739"/>
              </a:solidFill>
              <a:latin typeface="Arial Unicode Bold"/>
            </a:endParaRPr>
          </a:p>
        </p:txBody>
      </p:sp>
      <p:sp>
        <p:nvSpPr>
          <p:cNvPr id="12" name="Freeform 12"/>
          <p:cNvSpPr/>
          <p:nvPr/>
        </p:nvSpPr>
        <p:spPr>
          <a:xfrm rot="-10800000">
            <a:off x="-889621" y="-331085"/>
            <a:ext cx="8744064" cy="2511931"/>
          </a:xfrm>
          <a:custGeom>
            <a:avLst/>
            <a:gdLst/>
            <a:ahLst/>
            <a:cxnLst/>
            <a:rect l="l" t="t" r="r" b="b"/>
            <a:pathLst>
              <a:path w="8744064" h="2511931">
                <a:moveTo>
                  <a:pt x="0" y="0"/>
                </a:moveTo>
                <a:lnTo>
                  <a:pt x="8744064" y="0"/>
                </a:lnTo>
                <a:lnTo>
                  <a:pt x="8744064" y="2511932"/>
                </a:lnTo>
                <a:lnTo>
                  <a:pt x="0" y="25119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TextBox 13"/>
          <p:cNvSpPr txBox="1"/>
          <p:nvPr/>
        </p:nvSpPr>
        <p:spPr>
          <a:xfrm>
            <a:off x="1664925" y="4887053"/>
            <a:ext cx="3254676" cy="1170432"/>
          </a:xfrm>
          <a:prstGeom prst="rect">
            <a:avLst/>
          </a:prstGeom>
        </p:spPr>
        <p:txBody>
          <a:bodyPr lIns="0" tIns="0" rIns="0" bIns="0" rtlCol="0" anchor="t">
            <a:spAutoFit/>
          </a:bodyPr>
          <a:lstStyle/>
          <a:p>
            <a:pPr marL="0" lvl="0" indent="0" algn="ctr">
              <a:lnSpc>
                <a:spcPts val="4553"/>
              </a:lnSpc>
              <a:spcBef>
                <a:spcPct val="0"/>
              </a:spcBef>
            </a:pPr>
            <a:r>
              <a:rPr lang="en-US" sz="4599" spc="160">
                <a:solidFill>
                  <a:srgbClr val="1C5739"/>
                </a:solidFill>
                <a:latin typeface="Arial Unicode"/>
              </a:rPr>
              <a:t>Sinh ra sống</a:t>
            </a:r>
          </a:p>
        </p:txBody>
      </p:sp>
      <p:sp>
        <p:nvSpPr>
          <p:cNvPr id="14" name="TextBox 14"/>
          <p:cNvSpPr txBox="1"/>
          <p:nvPr/>
        </p:nvSpPr>
        <p:spPr>
          <a:xfrm>
            <a:off x="7837838" y="4547883"/>
            <a:ext cx="3254676" cy="2313432"/>
          </a:xfrm>
          <a:prstGeom prst="rect">
            <a:avLst/>
          </a:prstGeom>
        </p:spPr>
        <p:txBody>
          <a:bodyPr lIns="0" tIns="0" rIns="0" bIns="0" rtlCol="0" anchor="t">
            <a:spAutoFit/>
          </a:bodyPr>
          <a:lstStyle/>
          <a:p>
            <a:pPr marL="0" lvl="0" indent="0" algn="ctr">
              <a:lnSpc>
                <a:spcPts val="4553"/>
              </a:lnSpc>
              <a:spcBef>
                <a:spcPct val="0"/>
              </a:spcBef>
            </a:pPr>
            <a:r>
              <a:rPr lang="en-US" sz="4599" spc="160">
                <a:solidFill>
                  <a:srgbClr val="1C5739"/>
                </a:solidFill>
                <a:latin typeface="Arial Unicode"/>
              </a:rPr>
              <a:t>Đã chết </a:t>
            </a:r>
            <a:r>
              <a:rPr lang="en-US" sz="4599" spc="160">
                <a:solidFill>
                  <a:srgbClr val="D82DD7"/>
                </a:solidFill>
                <a:latin typeface="Arial Unicode"/>
              </a:rPr>
              <a:t>trước</a:t>
            </a:r>
            <a:r>
              <a:rPr lang="en-US" sz="4599" spc="160">
                <a:solidFill>
                  <a:srgbClr val="1C5739"/>
                </a:solidFill>
                <a:latin typeface="Arial Unicode"/>
              </a:rPr>
              <a:t> thời điểm 1/4/2024</a:t>
            </a:r>
          </a:p>
        </p:txBody>
      </p:sp>
      <p:grpSp>
        <p:nvGrpSpPr>
          <p:cNvPr id="15" name="Group 15"/>
          <p:cNvGrpSpPr/>
          <p:nvPr/>
        </p:nvGrpSpPr>
        <p:grpSpPr>
          <a:xfrm rot="-10800000">
            <a:off x="13126966" y="3528677"/>
            <a:ext cx="4656581" cy="5588656"/>
            <a:chOff x="0" y="0"/>
            <a:chExt cx="2656504" cy="3188238"/>
          </a:xfrm>
        </p:grpSpPr>
        <p:sp>
          <p:nvSpPr>
            <p:cNvPr id="16" name="Freeform 16"/>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EA0A0A"/>
            </a:solidFill>
          </p:spPr>
        </p:sp>
      </p:grpSp>
      <p:grpSp>
        <p:nvGrpSpPr>
          <p:cNvPr id="17" name="Group 17"/>
          <p:cNvGrpSpPr/>
          <p:nvPr/>
        </p:nvGrpSpPr>
        <p:grpSpPr>
          <a:xfrm rot="-10800000">
            <a:off x="15279189" y="3096961"/>
            <a:ext cx="380297" cy="362766"/>
            <a:chOff x="0" y="0"/>
            <a:chExt cx="587326" cy="560252"/>
          </a:xfrm>
        </p:grpSpPr>
        <p:sp>
          <p:nvSpPr>
            <p:cNvPr id="18" name="Freeform 18"/>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EA0A0A"/>
            </a:solidFill>
          </p:spPr>
        </p:sp>
      </p:grpSp>
      <p:sp>
        <p:nvSpPr>
          <p:cNvPr id="19" name="TextBox 19"/>
          <p:cNvSpPr txBox="1"/>
          <p:nvPr/>
        </p:nvSpPr>
        <p:spPr>
          <a:xfrm>
            <a:off x="13786783" y="5418612"/>
            <a:ext cx="3745406" cy="2885405"/>
          </a:xfrm>
          <a:prstGeom prst="rect">
            <a:avLst/>
          </a:prstGeom>
        </p:spPr>
        <p:txBody>
          <a:bodyPr wrap="square" lIns="0" tIns="0" rIns="0" bIns="0" rtlCol="0" anchor="t">
            <a:spAutoFit/>
          </a:bodyPr>
          <a:lstStyle/>
          <a:p>
            <a:pPr>
              <a:lnSpc>
                <a:spcPts val="4480"/>
              </a:lnSpc>
            </a:pPr>
            <a:r>
              <a:rPr lang="en-US" sz="3200" spc="112" dirty="0" smtClean="0">
                <a:solidFill>
                  <a:srgbClr val="000000"/>
                </a:solidFill>
                <a:latin typeface="Arial Unicode Bold"/>
              </a:rPr>
              <a:t>+ </a:t>
            </a:r>
            <a:r>
              <a:rPr lang="en-US" sz="3200" spc="112" dirty="0" err="1" smtClean="0">
                <a:solidFill>
                  <a:srgbClr val="000000"/>
                </a:solidFill>
                <a:latin typeface="Arial Unicode Bold"/>
              </a:rPr>
              <a:t>Không</a:t>
            </a:r>
            <a:r>
              <a:rPr lang="en-US" sz="3200" spc="112" dirty="0" smtClean="0">
                <a:solidFill>
                  <a:srgbClr val="000000"/>
                </a:solidFill>
                <a:latin typeface="Arial Unicode Bold"/>
              </a:rPr>
              <a:t> </a:t>
            </a:r>
            <a:r>
              <a:rPr lang="en-US" sz="3200" spc="112" dirty="0" err="1">
                <a:solidFill>
                  <a:srgbClr val="000000"/>
                </a:solidFill>
                <a:latin typeface="Arial Unicode Bold"/>
              </a:rPr>
              <a:t>tính</a:t>
            </a:r>
            <a:r>
              <a:rPr lang="en-US" sz="3200" spc="112" dirty="0">
                <a:solidFill>
                  <a:srgbClr val="000000"/>
                </a:solidFill>
                <a:latin typeface="Arial Unicode Bold"/>
              </a:rPr>
              <a:t> con </a:t>
            </a:r>
            <a:r>
              <a:rPr lang="en-US" sz="3200" spc="112" dirty="0" err="1">
                <a:solidFill>
                  <a:srgbClr val="000000"/>
                </a:solidFill>
                <a:latin typeface="Arial Unicode Bold"/>
              </a:rPr>
              <a:t>đã</a:t>
            </a:r>
            <a:r>
              <a:rPr lang="en-US" sz="3200" spc="112" dirty="0">
                <a:solidFill>
                  <a:srgbClr val="000000"/>
                </a:solidFill>
                <a:latin typeface="Arial Unicode Bold"/>
              </a:rPr>
              <a:t> </a:t>
            </a:r>
            <a:r>
              <a:rPr lang="en-US" sz="3200" spc="112" dirty="0" err="1">
                <a:solidFill>
                  <a:srgbClr val="000000"/>
                </a:solidFill>
                <a:latin typeface="Arial Unicode Bold"/>
              </a:rPr>
              <a:t>chết</a:t>
            </a:r>
            <a:r>
              <a:rPr lang="en-US" sz="3200" spc="112" dirty="0">
                <a:solidFill>
                  <a:srgbClr val="000000"/>
                </a:solidFill>
                <a:latin typeface="Arial Unicode Bold"/>
              </a:rPr>
              <a:t> </a:t>
            </a:r>
            <a:r>
              <a:rPr lang="en-US" sz="3200" spc="112" dirty="0" err="1">
                <a:solidFill>
                  <a:srgbClr val="000000"/>
                </a:solidFill>
                <a:latin typeface="Arial Unicode Bold"/>
              </a:rPr>
              <a:t>trước</a:t>
            </a:r>
            <a:r>
              <a:rPr lang="en-US" sz="3200" spc="112" dirty="0">
                <a:solidFill>
                  <a:srgbClr val="000000"/>
                </a:solidFill>
                <a:latin typeface="Arial Unicode Bold"/>
              </a:rPr>
              <a:t> </a:t>
            </a:r>
            <a:r>
              <a:rPr lang="en-US" sz="3200" spc="112" dirty="0" err="1">
                <a:solidFill>
                  <a:srgbClr val="000000"/>
                </a:solidFill>
                <a:latin typeface="Arial Unicode Bold"/>
              </a:rPr>
              <a:t>khi</a:t>
            </a:r>
            <a:r>
              <a:rPr lang="en-US" sz="3200" spc="112" dirty="0">
                <a:solidFill>
                  <a:srgbClr val="000000"/>
                </a:solidFill>
                <a:latin typeface="Arial Unicode Bold"/>
              </a:rPr>
              <a:t> </a:t>
            </a:r>
            <a:r>
              <a:rPr lang="en-US" sz="3200" spc="112" dirty="0" err="1">
                <a:solidFill>
                  <a:srgbClr val="000000"/>
                </a:solidFill>
                <a:latin typeface="Arial Unicode Bold"/>
              </a:rPr>
              <a:t>được</a:t>
            </a:r>
            <a:r>
              <a:rPr lang="en-US" sz="3200" spc="112" dirty="0">
                <a:solidFill>
                  <a:srgbClr val="000000"/>
                </a:solidFill>
                <a:latin typeface="Arial Unicode Bold"/>
              </a:rPr>
              <a:t> </a:t>
            </a:r>
            <a:r>
              <a:rPr lang="en-US" sz="3200" spc="112" dirty="0" err="1">
                <a:solidFill>
                  <a:srgbClr val="000000"/>
                </a:solidFill>
                <a:latin typeface="Arial Unicode Bold"/>
              </a:rPr>
              <a:t>sinh</a:t>
            </a:r>
            <a:r>
              <a:rPr lang="en-US" sz="3200" spc="112" dirty="0">
                <a:solidFill>
                  <a:srgbClr val="000000"/>
                </a:solidFill>
                <a:latin typeface="Arial Unicode Bold"/>
              </a:rPr>
              <a:t> </a:t>
            </a:r>
            <a:r>
              <a:rPr lang="en-US" sz="3200" spc="112" dirty="0" err="1" smtClean="0">
                <a:solidFill>
                  <a:srgbClr val="000000"/>
                </a:solidFill>
                <a:latin typeface="Arial Unicode Bold"/>
              </a:rPr>
              <a:t>ra</a:t>
            </a:r>
            <a:endParaRPr lang="en-US" sz="3200" spc="112" dirty="0" smtClean="0">
              <a:solidFill>
                <a:srgbClr val="000000"/>
              </a:solidFill>
              <a:latin typeface="Arial Unicode Bold"/>
            </a:endParaRPr>
          </a:p>
          <a:p>
            <a:pPr>
              <a:lnSpc>
                <a:spcPts val="4480"/>
              </a:lnSpc>
            </a:pPr>
            <a:r>
              <a:rPr lang="en-US" sz="3200" spc="112" dirty="0" smtClean="0">
                <a:solidFill>
                  <a:srgbClr val="000000"/>
                </a:solidFill>
                <a:latin typeface="Arial Unicode Bold"/>
              </a:rPr>
              <a:t>+ </a:t>
            </a:r>
            <a:r>
              <a:rPr lang="en-US" sz="3200" spc="112" dirty="0" err="1" smtClean="0">
                <a:solidFill>
                  <a:srgbClr val="000000"/>
                </a:solidFill>
                <a:latin typeface="Arial Unicode Bold"/>
              </a:rPr>
              <a:t>Chết</a:t>
            </a:r>
            <a:r>
              <a:rPr lang="en-US" sz="3200" spc="112" dirty="0" smtClean="0">
                <a:solidFill>
                  <a:srgbClr val="000000"/>
                </a:solidFill>
                <a:latin typeface="Arial Unicode Bold"/>
              </a:rPr>
              <a:t> </a:t>
            </a:r>
            <a:r>
              <a:rPr lang="en-US" sz="3200" spc="112" dirty="0" err="1" smtClean="0">
                <a:solidFill>
                  <a:srgbClr val="000000"/>
                </a:solidFill>
                <a:latin typeface="Arial Unicode Bold"/>
              </a:rPr>
              <a:t>sau</a:t>
            </a:r>
            <a:r>
              <a:rPr lang="en-US" sz="3200" spc="112" dirty="0" smtClean="0">
                <a:solidFill>
                  <a:srgbClr val="000000"/>
                </a:solidFill>
                <a:latin typeface="Arial Unicode Bold"/>
              </a:rPr>
              <a:t> 0h </a:t>
            </a:r>
            <a:r>
              <a:rPr lang="en-US" sz="3200" spc="112" dirty="0" err="1" smtClean="0">
                <a:solidFill>
                  <a:srgbClr val="000000"/>
                </a:solidFill>
                <a:latin typeface="Arial Unicode Bold"/>
              </a:rPr>
              <a:t>ngày</a:t>
            </a:r>
            <a:r>
              <a:rPr lang="en-US" sz="3200" spc="112" dirty="0" smtClean="0">
                <a:solidFill>
                  <a:srgbClr val="000000"/>
                </a:solidFill>
                <a:latin typeface="Arial Unicode Bold"/>
              </a:rPr>
              <a:t> 1/4/2024</a:t>
            </a:r>
            <a:endParaRPr lang="en-US" sz="3200" spc="112" dirty="0">
              <a:solidFill>
                <a:srgbClr val="000000"/>
              </a:solidFill>
              <a:latin typeface="Arial Unicode Bold"/>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424799" y="990508"/>
            <a:ext cx="16045174" cy="1491422"/>
            <a:chOff x="0" y="0"/>
            <a:chExt cx="4225889" cy="392803"/>
          </a:xfrm>
        </p:grpSpPr>
        <p:sp>
          <p:nvSpPr>
            <p:cNvPr id="4" name="Freeform 4"/>
            <p:cNvSpPr/>
            <p:nvPr/>
          </p:nvSpPr>
          <p:spPr>
            <a:xfrm>
              <a:off x="0" y="0"/>
              <a:ext cx="4225889" cy="392803"/>
            </a:xfrm>
            <a:custGeom>
              <a:avLst/>
              <a:gdLst/>
              <a:ahLst/>
              <a:cxnLst/>
              <a:rect l="l" t="t" r="r" b="b"/>
              <a:pathLst>
                <a:path w="4225889" h="392803">
                  <a:moveTo>
                    <a:pt x="4022689" y="0"/>
                  </a:moveTo>
                  <a:cubicBezTo>
                    <a:pt x="4134914" y="0"/>
                    <a:pt x="4225889" y="87932"/>
                    <a:pt x="4225889" y="196401"/>
                  </a:cubicBezTo>
                  <a:cubicBezTo>
                    <a:pt x="4225889" y="304871"/>
                    <a:pt x="4134914" y="392803"/>
                    <a:pt x="4022689" y="392803"/>
                  </a:cubicBezTo>
                  <a:lnTo>
                    <a:pt x="203200" y="392803"/>
                  </a:lnTo>
                  <a:cubicBezTo>
                    <a:pt x="90976" y="392803"/>
                    <a:pt x="0" y="304871"/>
                    <a:pt x="0" y="196401"/>
                  </a:cubicBezTo>
                  <a:cubicBezTo>
                    <a:pt x="0" y="87932"/>
                    <a:pt x="90976" y="0"/>
                    <a:pt x="203200" y="0"/>
                  </a:cubicBezTo>
                  <a:close/>
                </a:path>
              </a:pathLst>
            </a:custGeom>
            <a:solidFill>
              <a:srgbClr val="000000">
                <a:alpha val="0"/>
              </a:srgbClr>
            </a:solidFill>
            <a:ln w="47625" cap="sq">
              <a:solidFill>
                <a:srgbClr val="1C5739"/>
              </a:solidFill>
              <a:prstDash val="solid"/>
              <a:miter/>
            </a:ln>
          </p:spPr>
        </p:sp>
        <p:sp>
          <p:nvSpPr>
            <p:cNvPr id="5" name="TextBox 5"/>
            <p:cNvSpPr txBox="1"/>
            <p:nvPr/>
          </p:nvSpPr>
          <p:spPr>
            <a:xfrm>
              <a:off x="0" y="-38100"/>
              <a:ext cx="4225889" cy="43090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3355669" y="2901030"/>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9740058" y="4965207"/>
            <a:ext cx="905388" cy="1377016"/>
          </a:xfrm>
          <a:custGeom>
            <a:avLst/>
            <a:gdLst/>
            <a:ahLst/>
            <a:cxnLst/>
            <a:rect l="l" t="t" r="r" b="b"/>
            <a:pathLst>
              <a:path w="905388" h="1377016">
                <a:moveTo>
                  <a:pt x="0" y="0"/>
                </a:moveTo>
                <a:lnTo>
                  <a:pt x="905388" y="0"/>
                </a:lnTo>
                <a:lnTo>
                  <a:pt x="905388" y="1377016"/>
                </a:lnTo>
                <a:lnTo>
                  <a:pt x="0" y="13770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0861773" y="4965207"/>
            <a:ext cx="905388" cy="1377016"/>
          </a:xfrm>
          <a:custGeom>
            <a:avLst/>
            <a:gdLst/>
            <a:ahLst/>
            <a:cxnLst/>
            <a:rect l="l" t="t" r="r" b="b"/>
            <a:pathLst>
              <a:path w="905388" h="1377016">
                <a:moveTo>
                  <a:pt x="0" y="0"/>
                </a:moveTo>
                <a:lnTo>
                  <a:pt x="905388" y="0"/>
                </a:lnTo>
                <a:lnTo>
                  <a:pt x="905388" y="1377016"/>
                </a:lnTo>
                <a:lnTo>
                  <a:pt x="0" y="13770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1986236" y="4965207"/>
            <a:ext cx="905388" cy="1377016"/>
          </a:xfrm>
          <a:custGeom>
            <a:avLst/>
            <a:gdLst/>
            <a:ahLst/>
            <a:cxnLst/>
            <a:rect l="l" t="t" r="r" b="b"/>
            <a:pathLst>
              <a:path w="905388" h="1377016">
                <a:moveTo>
                  <a:pt x="0" y="0"/>
                </a:moveTo>
                <a:lnTo>
                  <a:pt x="905388" y="0"/>
                </a:lnTo>
                <a:lnTo>
                  <a:pt x="905388" y="1377016"/>
                </a:lnTo>
                <a:lnTo>
                  <a:pt x="0" y="13770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5396376" y="4988580"/>
            <a:ext cx="1225767" cy="1283526"/>
          </a:xfrm>
          <a:custGeom>
            <a:avLst/>
            <a:gdLst/>
            <a:ahLst/>
            <a:cxnLst/>
            <a:rect l="l" t="t" r="r" b="b"/>
            <a:pathLst>
              <a:path w="1225767" h="1283526">
                <a:moveTo>
                  <a:pt x="0" y="0"/>
                </a:moveTo>
                <a:lnTo>
                  <a:pt x="1225767" y="0"/>
                </a:lnTo>
                <a:lnTo>
                  <a:pt x="1225767" y="1283526"/>
                </a:lnTo>
                <a:lnTo>
                  <a:pt x="0" y="12835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p:cNvSpPr txBox="1"/>
          <p:nvPr/>
        </p:nvSpPr>
        <p:spPr>
          <a:xfrm>
            <a:off x="3437272" y="6789898"/>
            <a:ext cx="10941655" cy="873760"/>
          </a:xfrm>
          <a:prstGeom prst="rect">
            <a:avLst/>
          </a:prstGeom>
        </p:spPr>
        <p:txBody>
          <a:bodyPr lIns="0" tIns="0" rIns="0" bIns="0" rtlCol="0" anchor="t">
            <a:spAutoFit/>
          </a:bodyPr>
          <a:lstStyle/>
          <a:p>
            <a:pPr algn="r">
              <a:lnSpc>
                <a:spcPts val="6439"/>
              </a:lnSpc>
            </a:pPr>
            <a:r>
              <a:rPr lang="en-US" sz="4599">
                <a:solidFill>
                  <a:srgbClr val="C4791C"/>
                </a:solidFill>
                <a:latin typeface="Arial"/>
              </a:rPr>
              <a:t>Chỉ tính những người con sinh ra sống</a:t>
            </a:r>
          </a:p>
        </p:txBody>
      </p:sp>
      <p:sp>
        <p:nvSpPr>
          <p:cNvPr id="12" name="TextBox 12"/>
          <p:cNvSpPr txBox="1"/>
          <p:nvPr/>
        </p:nvSpPr>
        <p:spPr>
          <a:xfrm>
            <a:off x="11327357" y="3620110"/>
            <a:ext cx="5186790" cy="798195"/>
          </a:xfrm>
          <a:prstGeom prst="rect">
            <a:avLst/>
          </a:prstGeom>
        </p:spPr>
        <p:txBody>
          <a:bodyPr lIns="0" tIns="0" rIns="0" bIns="0" rtlCol="0" anchor="t">
            <a:spAutoFit/>
          </a:bodyPr>
          <a:lstStyle/>
          <a:p>
            <a:pPr algn="just">
              <a:lnSpc>
                <a:spcPts val="5880"/>
              </a:lnSpc>
            </a:pPr>
            <a:r>
              <a:rPr lang="en-US" sz="4200">
                <a:solidFill>
                  <a:srgbClr val="1C5739"/>
                </a:solidFill>
                <a:latin typeface="Arial Bold"/>
              </a:rPr>
              <a:t>SỐ CON GÁI</a:t>
            </a:r>
          </a:p>
        </p:txBody>
      </p:sp>
      <p:sp>
        <p:nvSpPr>
          <p:cNvPr id="13" name="TextBox 13"/>
          <p:cNvSpPr txBox="1"/>
          <p:nvPr/>
        </p:nvSpPr>
        <p:spPr>
          <a:xfrm>
            <a:off x="622123" y="1282954"/>
            <a:ext cx="16127282" cy="857250"/>
          </a:xfrm>
          <a:prstGeom prst="rect">
            <a:avLst/>
          </a:prstGeom>
        </p:spPr>
        <p:txBody>
          <a:bodyPr lIns="0" tIns="0" rIns="0" bIns="0" rtlCol="0" anchor="t">
            <a:spAutoFit/>
          </a:bodyPr>
          <a:lstStyle/>
          <a:p>
            <a:pPr algn="r">
              <a:lnSpc>
                <a:spcPts val="6299"/>
              </a:lnSpc>
            </a:pPr>
            <a:r>
              <a:rPr lang="en-US" sz="4500">
                <a:solidFill>
                  <a:srgbClr val="1C5739"/>
                </a:solidFill>
                <a:latin typeface="Arial Bold"/>
              </a:rPr>
              <a:t>31. Tổng số con trai và tổng số con gái do chị sinh ra?</a:t>
            </a:r>
          </a:p>
        </p:txBody>
      </p:sp>
      <p:sp>
        <p:nvSpPr>
          <p:cNvPr id="14" name="TextBox 14"/>
          <p:cNvSpPr txBox="1"/>
          <p:nvPr/>
        </p:nvSpPr>
        <p:spPr>
          <a:xfrm>
            <a:off x="3498974" y="3611667"/>
            <a:ext cx="5186790" cy="798195"/>
          </a:xfrm>
          <a:prstGeom prst="rect">
            <a:avLst/>
          </a:prstGeom>
        </p:spPr>
        <p:txBody>
          <a:bodyPr lIns="0" tIns="0" rIns="0" bIns="0" rtlCol="0" anchor="t">
            <a:spAutoFit/>
          </a:bodyPr>
          <a:lstStyle/>
          <a:p>
            <a:pPr algn="just">
              <a:lnSpc>
                <a:spcPts val="5880"/>
              </a:lnSpc>
            </a:pPr>
            <a:r>
              <a:rPr lang="en-US" sz="4200">
                <a:solidFill>
                  <a:srgbClr val="797A1D"/>
                </a:solidFill>
                <a:latin typeface="Arial Bold"/>
              </a:rPr>
              <a:t>SỐ CON TRAI</a:t>
            </a:r>
          </a:p>
        </p:txBody>
      </p:sp>
      <p:sp>
        <p:nvSpPr>
          <p:cNvPr id="15" name="Freeform 15"/>
          <p:cNvSpPr/>
          <p:nvPr/>
        </p:nvSpPr>
        <p:spPr>
          <a:xfrm>
            <a:off x="6841218" y="5035325"/>
            <a:ext cx="1225767" cy="1283526"/>
          </a:xfrm>
          <a:custGeom>
            <a:avLst/>
            <a:gdLst/>
            <a:ahLst/>
            <a:cxnLst/>
            <a:rect l="l" t="t" r="r" b="b"/>
            <a:pathLst>
              <a:path w="1225767" h="1283526">
                <a:moveTo>
                  <a:pt x="0" y="0"/>
                </a:moveTo>
                <a:lnTo>
                  <a:pt x="1225768" y="0"/>
                </a:lnTo>
                <a:lnTo>
                  <a:pt x="1225768" y="1283526"/>
                </a:lnTo>
                <a:lnTo>
                  <a:pt x="0" y="12835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8295216" y="4988580"/>
            <a:ext cx="1225767" cy="1283526"/>
          </a:xfrm>
          <a:custGeom>
            <a:avLst/>
            <a:gdLst/>
            <a:ahLst/>
            <a:cxnLst/>
            <a:rect l="l" t="t" r="r" b="b"/>
            <a:pathLst>
              <a:path w="1225767" h="1283526">
                <a:moveTo>
                  <a:pt x="0" y="0"/>
                </a:moveTo>
                <a:lnTo>
                  <a:pt x="1225767" y="0"/>
                </a:lnTo>
                <a:lnTo>
                  <a:pt x="1225767" y="1283526"/>
                </a:lnTo>
                <a:lnTo>
                  <a:pt x="0" y="12835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a:off x="16257981" y="8397099"/>
            <a:ext cx="1681495" cy="1722402"/>
          </a:xfrm>
          <a:custGeom>
            <a:avLst/>
            <a:gdLst/>
            <a:ahLst/>
            <a:cxnLst/>
            <a:rect l="l" t="t" r="r" b="b"/>
            <a:pathLst>
              <a:path w="1681495" h="1722402">
                <a:moveTo>
                  <a:pt x="0" y="0"/>
                </a:moveTo>
                <a:lnTo>
                  <a:pt x="1681495" y="0"/>
                </a:lnTo>
                <a:lnTo>
                  <a:pt x="1681495" y="1722402"/>
                </a:lnTo>
                <a:lnTo>
                  <a:pt x="0" y="1722402"/>
                </a:lnTo>
                <a:lnTo>
                  <a:pt x="0" y="0"/>
                </a:lnTo>
                <a:close/>
              </a:path>
            </a:pathLst>
          </a:custGeom>
          <a:blipFill>
            <a:blip r:embed="rId10"/>
            <a:stretch>
              <a:fillRect/>
            </a:stretch>
          </a:blipFill>
        </p:spPr>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70415" y="198320"/>
            <a:ext cx="9547170" cy="1660759"/>
            <a:chOff x="0" y="0"/>
            <a:chExt cx="2514481" cy="437402"/>
          </a:xfrm>
        </p:grpSpPr>
        <p:sp>
          <p:nvSpPr>
            <p:cNvPr id="3" name="Freeform 3"/>
            <p:cNvSpPr/>
            <p:nvPr/>
          </p:nvSpPr>
          <p:spPr>
            <a:xfrm>
              <a:off x="0" y="0"/>
              <a:ext cx="2514481" cy="437402"/>
            </a:xfrm>
            <a:custGeom>
              <a:avLst/>
              <a:gdLst/>
              <a:ahLst/>
              <a:cxnLst/>
              <a:rect l="l" t="t" r="r" b="b"/>
              <a:pathLst>
                <a:path w="2514481" h="437402">
                  <a:moveTo>
                    <a:pt x="2311281" y="0"/>
                  </a:moveTo>
                  <a:cubicBezTo>
                    <a:pt x="2423505" y="0"/>
                    <a:pt x="2514481" y="97916"/>
                    <a:pt x="2514481" y="218701"/>
                  </a:cubicBezTo>
                  <a:cubicBezTo>
                    <a:pt x="2514481" y="339486"/>
                    <a:pt x="2423505" y="437402"/>
                    <a:pt x="2311281" y="437402"/>
                  </a:cubicBezTo>
                  <a:lnTo>
                    <a:pt x="203200" y="437402"/>
                  </a:lnTo>
                  <a:cubicBezTo>
                    <a:pt x="90976" y="437402"/>
                    <a:pt x="0" y="339486"/>
                    <a:pt x="0" y="218701"/>
                  </a:cubicBezTo>
                  <a:cubicBezTo>
                    <a:pt x="0" y="97916"/>
                    <a:pt x="90976" y="0"/>
                    <a:pt x="203200" y="0"/>
                  </a:cubicBezTo>
                  <a:close/>
                </a:path>
              </a:pathLst>
            </a:custGeom>
            <a:solidFill>
              <a:srgbClr val="000000">
                <a:alpha val="0"/>
              </a:srgbClr>
            </a:solidFill>
            <a:ln w="47625" cap="sq">
              <a:solidFill>
                <a:srgbClr val="1C5739"/>
              </a:solidFill>
              <a:prstDash val="solid"/>
              <a:miter/>
            </a:ln>
          </p:spPr>
        </p:sp>
        <p:sp>
          <p:nvSpPr>
            <p:cNvPr id="4" name="TextBox 4"/>
            <p:cNvSpPr txBox="1"/>
            <p:nvPr/>
          </p:nvSpPr>
          <p:spPr>
            <a:xfrm>
              <a:off x="0" y="-38100"/>
              <a:ext cx="2514481" cy="47550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383756" y="1000125"/>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5225348" y="8025863"/>
            <a:ext cx="463896" cy="463896"/>
          </a:xfrm>
          <a:custGeom>
            <a:avLst/>
            <a:gdLst/>
            <a:ahLst/>
            <a:cxnLst/>
            <a:rect l="l" t="t" r="r" b="b"/>
            <a:pathLst>
              <a:path w="463896" h="463896">
                <a:moveTo>
                  <a:pt x="0" y="0"/>
                </a:moveTo>
                <a:lnTo>
                  <a:pt x="463895" y="0"/>
                </a:lnTo>
                <a:lnTo>
                  <a:pt x="463895" y="463895"/>
                </a:lnTo>
                <a:lnTo>
                  <a:pt x="0" y="4638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2865118" y="8340579"/>
            <a:ext cx="5229944" cy="2923606"/>
          </a:xfrm>
          <a:custGeom>
            <a:avLst/>
            <a:gdLst/>
            <a:ahLst/>
            <a:cxnLst/>
            <a:rect l="l" t="t" r="r" b="b"/>
            <a:pathLst>
              <a:path w="5229944" h="2923606">
                <a:moveTo>
                  <a:pt x="0" y="0"/>
                </a:moveTo>
                <a:lnTo>
                  <a:pt x="5229944" y="0"/>
                </a:lnTo>
                <a:lnTo>
                  <a:pt x="5229944" y="2923606"/>
                </a:lnTo>
                <a:lnTo>
                  <a:pt x="0" y="29236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3899202" y="443030"/>
            <a:ext cx="10489597" cy="1416050"/>
          </a:xfrm>
          <a:prstGeom prst="rect">
            <a:avLst/>
          </a:prstGeom>
        </p:spPr>
        <p:txBody>
          <a:bodyPr lIns="0" tIns="0" rIns="0" bIns="0" rtlCol="0" anchor="t">
            <a:spAutoFit/>
          </a:bodyPr>
          <a:lstStyle/>
          <a:p>
            <a:pPr algn="ctr">
              <a:lnSpc>
                <a:spcPts val="10000"/>
              </a:lnSpc>
            </a:pPr>
            <a:r>
              <a:rPr lang="en-US" sz="8000" spc="232">
                <a:solidFill>
                  <a:srgbClr val="797A1D"/>
                </a:solidFill>
                <a:latin typeface="Arial Bold"/>
              </a:rPr>
              <a:t>LOGIC</a:t>
            </a:r>
          </a:p>
        </p:txBody>
      </p:sp>
      <p:sp>
        <p:nvSpPr>
          <p:cNvPr id="9" name="TextBox 9"/>
          <p:cNvSpPr txBox="1"/>
          <p:nvPr/>
        </p:nvSpPr>
        <p:spPr>
          <a:xfrm>
            <a:off x="2954032" y="1998232"/>
            <a:ext cx="14930633" cy="7804150"/>
          </a:xfrm>
          <a:prstGeom prst="rect">
            <a:avLst/>
          </a:prstGeom>
        </p:spPr>
        <p:txBody>
          <a:bodyPr lIns="0" tIns="0" rIns="0" bIns="0" rtlCol="0" anchor="t">
            <a:spAutoFit/>
          </a:bodyPr>
          <a:lstStyle/>
          <a:p>
            <a:pPr>
              <a:lnSpc>
                <a:spcPts val="5599"/>
              </a:lnSpc>
            </a:pPr>
            <a:r>
              <a:rPr lang="en-US" sz="3999">
                <a:solidFill>
                  <a:srgbClr val="000000"/>
                </a:solidFill>
                <a:latin typeface="Arial"/>
              </a:rPr>
              <a:t>Nếu Câu 27=1 “ĐÃ SINH CON”</a:t>
            </a:r>
          </a:p>
          <a:p>
            <a:pPr>
              <a:lnSpc>
                <a:spcPts val="5599"/>
              </a:lnSpc>
            </a:pPr>
            <a:r>
              <a:rPr lang="en-US" sz="3999">
                <a:solidFill>
                  <a:srgbClr val="000000"/>
                </a:solidFill>
                <a:latin typeface="Arial"/>
              </a:rPr>
              <a:t>Lỗi Logic: </a:t>
            </a:r>
          </a:p>
          <a:p>
            <a:pPr>
              <a:lnSpc>
                <a:spcPts val="5599"/>
              </a:lnSpc>
            </a:pPr>
            <a:r>
              <a:rPr lang="en-US" sz="3999">
                <a:solidFill>
                  <a:srgbClr val="000000"/>
                </a:solidFill>
                <a:latin typeface="Arial"/>
              </a:rPr>
              <a:t>- C28T + C28G + C28T + C29G + C30T + C30G = 0</a:t>
            </a:r>
          </a:p>
          <a:p>
            <a:pPr>
              <a:lnSpc>
                <a:spcPts val="5599"/>
              </a:lnSpc>
            </a:pPr>
            <a:r>
              <a:rPr lang="en-US" sz="3999">
                <a:solidFill>
                  <a:srgbClr val="000000"/>
                </a:solidFill>
                <a:latin typeface="Arial"/>
              </a:rPr>
              <a:t>- C31T # C28T + C29T + C30T.</a:t>
            </a:r>
          </a:p>
          <a:p>
            <a:pPr>
              <a:lnSpc>
                <a:spcPts val="5599"/>
              </a:lnSpc>
            </a:pPr>
            <a:r>
              <a:rPr lang="en-US" sz="3999">
                <a:solidFill>
                  <a:srgbClr val="000000"/>
                </a:solidFill>
                <a:latin typeface="Arial"/>
              </a:rPr>
              <a:t>- C31G # C28G + C29G + C30G.</a:t>
            </a:r>
          </a:p>
          <a:p>
            <a:pPr>
              <a:lnSpc>
                <a:spcPts val="5599"/>
              </a:lnSpc>
            </a:pPr>
            <a:r>
              <a:rPr lang="en-US" sz="3999">
                <a:solidFill>
                  <a:srgbClr val="000000"/>
                </a:solidFill>
                <a:latin typeface="Arial"/>
              </a:rPr>
              <a:t>-Tổng C28&gt;Số thành viên hộ</a:t>
            </a:r>
          </a:p>
          <a:p>
            <a:pPr>
              <a:lnSpc>
                <a:spcPts val="5599"/>
              </a:lnSpc>
            </a:pPr>
            <a:r>
              <a:rPr lang="en-US" sz="3999">
                <a:solidFill>
                  <a:srgbClr val="000000"/>
                </a:solidFill>
                <a:latin typeface="Arial"/>
              </a:rPr>
              <a:t>Cảnh báo nếu:</a:t>
            </a:r>
          </a:p>
          <a:p>
            <a:pPr>
              <a:lnSpc>
                <a:spcPts val="5599"/>
              </a:lnSpc>
            </a:pPr>
            <a:r>
              <a:rPr lang="en-US" sz="3999">
                <a:solidFill>
                  <a:srgbClr val="000000"/>
                </a:solidFill>
                <a:latin typeface="Arial"/>
              </a:rPr>
              <a:t>- C28T = C29T = C30T và đều &gt;=1.</a:t>
            </a:r>
          </a:p>
          <a:p>
            <a:pPr>
              <a:lnSpc>
                <a:spcPts val="5599"/>
              </a:lnSpc>
            </a:pPr>
            <a:r>
              <a:rPr lang="en-US" sz="3999">
                <a:solidFill>
                  <a:srgbClr val="000000"/>
                </a:solidFill>
                <a:latin typeface="Arial"/>
              </a:rPr>
              <a:t>- C28G = C29G = C30G và đều &gt;=1.</a:t>
            </a:r>
          </a:p>
          <a:p>
            <a:pPr>
              <a:lnSpc>
                <a:spcPts val="5599"/>
              </a:lnSpc>
            </a:pPr>
            <a:r>
              <a:rPr lang="en-US" sz="3999">
                <a:solidFill>
                  <a:srgbClr val="000000"/>
                </a:solidFill>
                <a:latin typeface="Arial"/>
              </a:rPr>
              <a:t>-Tuổi phụ nữ từ 10-25 và Tổng C31&gt;4</a:t>
            </a:r>
          </a:p>
          <a:p>
            <a:pPr>
              <a:lnSpc>
                <a:spcPts val="5599"/>
              </a:lnSpc>
            </a:pPr>
            <a:r>
              <a:rPr lang="en-US" sz="3999">
                <a:solidFill>
                  <a:srgbClr val="000000"/>
                </a:solidFill>
                <a:latin typeface="Arial"/>
              </a:rPr>
              <a:t>-Tuổi phụ nữ từ 26-49 và Tổng C31&gt;8</a:t>
            </a:r>
          </a:p>
        </p:txBody>
      </p:sp>
      <p:sp>
        <p:nvSpPr>
          <p:cNvPr id="10" name="Freeform 10"/>
          <p:cNvSpPr/>
          <p:nvPr/>
        </p:nvSpPr>
        <p:spPr>
          <a:xfrm>
            <a:off x="16257981" y="8397099"/>
            <a:ext cx="1681495" cy="1722402"/>
          </a:xfrm>
          <a:custGeom>
            <a:avLst/>
            <a:gdLst/>
            <a:ahLst/>
            <a:cxnLst/>
            <a:rect l="l" t="t" r="r" b="b"/>
            <a:pathLst>
              <a:path w="1681495" h="1722402">
                <a:moveTo>
                  <a:pt x="0" y="0"/>
                </a:moveTo>
                <a:lnTo>
                  <a:pt x="1681495" y="0"/>
                </a:lnTo>
                <a:lnTo>
                  <a:pt x="1681495" y="1722402"/>
                </a:lnTo>
                <a:lnTo>
                  <a:pt x="0" y="1722402"/>
                </a:lnTo>
                <a:lnTo>
                  <a:pt x="0" y="0"/>
                </a:lnTo>
                <a:close/>
              </a:path>
            </a:pathLst>
          </a:custGeom>
          <a:blipFill>
            <a:blip r:embed="rId8"/>
            <a:stretch>
              <a:fillRect/>
            </a:stretch>
          </a:blipFill>
        </p:spPr>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260701"/>
            <a:ext cx="8207732" cy="3127971"/>
            <a:chOff x="0" y="0"/>
            <a:chExt cx="2161707" cy="823828"/>
          </a:xfrm>
        </p:grpSpPr>
        <p:sp>
          <p:nvSpPr>
            <p:cNvPr id="3" name="Freeform 3"/>
            <p:cNvSpPr/>
            <p:nvPr/>
          </p:nvSpPr>
          <p:spPr>
            <a:xfrm>
              <a:off x="0" y="0"/>
              <a:ext cx="2161707" cy="823828"/>
            </a:xfrm>
            <a:custGeom>
              <a:avLst/>
              <a:gdLst/>
              <a:ahLst/>
              <a:cxnLst/>
              <a:rect l="l" t="t" r="r" b="b"/>
              <a:pathLst>
                <a:path w="2161707" h="823828">
                  <a:moveTo>
                    <a:pt x="0" y="0"/>
                  </a:moveTo>
                  <a:lnTo>
                    <a:pt x="2161707" y="0"/>
                  </a:lnTo>
                  <a:lnTo>
                    <a:pt x="2161707" y="823828"/>
                  </a:lnTo>
                  <a:lnTo>
                    <a:pt x="0" y="823828"/>
                  </a:lnTo>
                  <a:close/>
                </a:path>
              </a:pathLst>
            </a:custGeom>
            <a:solidFill>
              <a:srgbClr val="057B37"/>
            </a:solidFill>
          </p:spPr>
        </p:sp>
        <p:sp>
          <p:nvSpPr>
            <p:cNvPr id="4" name="TextBox 4"/>
            <p:cNvSpPr txBox="1"/>
            <p:nvPr/>
          </p:nvSpPr>
          <p:spPr>
            <a:xfrm>
              <a:off x="0" y="-38100"/>
              <a:ext cx="2161707" cy="86192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05825" y="5075163"/>
            <a:ext cx="8001907" cy="1621790"/>
          </a:xfrm>
          <a:prstGeom prst="rect">
            <a:avLst/>
          </a:prstGeom>
        </p:spPr>
        <p:txBody>
          <a:bodyPr lIns="0" tIns="0" rIns="0" bIns="0" rtlCol="0" anchor="t">
            <a:spAutoFit/>
          </a:bodyPr>
          <a:lstStyle/>
          <a:p>
            <a:pPr>
              <a:lnSpc>
                <a:spcPts val="6160"/>
              </a:lnSpc>
              <a:spcBef>
                <a:spcPct val="0"/>
              </a:spcBef>
            </a:pPr>
            <a:r>
              <a:rPr lang="en-US" sz="4400">
                <a:solidFill>
                  <a:srgbClr val="FFFFFF"/>
                </a:solidFill>
                <a:latin typeface="Arial Ultra-Bold"/>
              </a:rPr>
              <a:t>32.Tháng, năm dương lịch của lần sinh gần nhất?</a:t>
            </a:r>
          </a:p>
        </p:txBody>
      </p:sp>
      <p:grpSp>
        <p:nvGrpSpPr>
          <p:cNvPr id="6" name="Group 6"/>
          <p:cNvGrpSpPr/>
          <p:nvPr/>
        </p:nvGrpSpPr>
        <p:grpSpPr>
          <a:xfrm>
            <a:off x="0" y="0"/>
            <a:ext cx="8179157" cy="4260701"/>
            <a:chOff x="0" y="0"/>
            <a:chExt cx="10905543" cy="5680934"/>
          </a:xfrm>
        </p:grpSpPr>
        <p:pic>
          <p:nvPicPr>
            <p:cNvPr id="7" name="Picture 7"/>
            <p:cNvPicPr>
              <a:picLocks noChangeAspect="1"/>
            </p:cNvPicPr>
            <p:nvPr/>
          </p:nvPicPr>
          <p:blipFill>
            <a:blip r:embed="rId2"/>
            <a:srcRect l="12595" r="12595"/>
            <a:stretch>
              <a:fillRect/>
            </a:stretch>
          </p:blipFill>
          <p:spPr>
            <a:xfrm>
              <a:off x="0" y="0"/>
              <a:ext cx="10905543" cy="5680934"/>
            </a:xfrm>
            <a:prstGeom prst="rect">
              <a:avLst/>
            </a:prstGeom>
          </p:spPr>
        </p:pic>
      </p:grpSp>
      <p:sp>
        <p:nvSpPr>
          <p:cNvPr id="8" name="Freeform 8"/>
          <p:cNvSpPr/>
          <p:nvPr/>
        </p:nvSpPr>
        <p:spPr>
          <a:xfrm>
            <a:off x="6758657" y="2926202"/>
            <a:ext cx="2633900" cy="2633900"/>
          </a:xfrm>
          <a:custGeom>
            <a:avLst/>
            <a:gdLst/>
            <a:ahLst/>
            <a:cxnLst/>
            <a:rect l="l" t="t" r="r" b="b"/>
            <a:pathLst>
              <a:path w="2633900" h="2633900">
                <a:moveTo>
                  <a:pt x="0" y="0"/>
                </a:moveTo>
                <a:lnTo>
                  <a:pt x="2633900" y="0"/>
                </a:lnTo>
                <a:lnTo>
                  <a:pt x="2633900" y="2633899"/>
                </a:lnTo>
                <a:lnTo>
                  <a:pt x="0" y="26338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9" name="Group 9"/>
          <p:cNvGrpSpPr/>
          <p:nvPr/>
        </p:nvGrpSpPr>
        <p:grpSpPr>
          <a:xfrm>
            <a:off x="7110764" y="3192308"/>
            <a:ext cx="2136786" cy="213678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037"/>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516382" y="478714"/>
            <a:ext cx="1050752" cy="105075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037"/>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9454963" y="420489"/>
            <a:ext cx="1167204" cy="1167204"/>
          </a:xfrm>
          <a:custGeom>
            <a:avLst/>
            <a:gdLst/>
            <a:ahLst/>
            <a:cxnLst/>
            <a:rect l="l" t="t" r="r" b="b"/>
            <a:pathLst>
              <a:path w="1167204" h="1167204">
                <a:moveTo>
                  <a:pt x="0" y="0"/>
                </a:moveTo>
                <a:lnTo>
                  <a:pt x="1167204" y="0"/>
                </a:lnTo>
                <a:lnTo>
                  <a:pt x="1167204" y="1167204"/>
                </a:lnTo>
                <a:lnTo>
                  <a:pt x="0" y="11672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6" name="Group 16"/>
          <p:cNvGrpSpPr/>
          <p:nvPr/>
        </p:nvGrpSpPr>
        <p:grpSpPr>
          <a:xfrm>
            <a:off x="9619180" y="2763974"/>
            <a:ext cx="1050752" cy="105075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037"/>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9619180" y="2672245"/>
            <a:ext cx="1167204" cy="1167204"/>
          </a:xfrm>
          <a:custGeom>
            <a:avLst/>
            <a:gdLst/>
            <a:ahLst/>
            <a:cxnLst/>
            <a:rect l="l" t="t" r="r" b="b"/>
            <a:pathLst>
              <a:path w="1167204" h="1167204">
                <a:moveTo>
                  <a:pt x="0" y="0"/>
                </a:moveTo>
                <a:lnTo>
                  <a:pt x="1167204" y="0"/>
                </a:lnTo>
                <a:lnTo>
                  <a:pt x="1167204" y="1167204"/>
                </a:lnTo>
                <a:lnTo>
                  <a:pt x="0" y="11672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20" name="Group 20"/>
          <p:cNvGrpSpPr/>
          <p:nvPr/>
        </p:nvGrpSpPr>
        <p:grpSpPr>
          <a:xfrm>
            <a:off x="9735632" y="5446406"/>
            <a:ext cx="1050752" cy="105075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037"/>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9619180" y="5329093"/>
            <a:ext cx="1167204" cy="1167204"/>
          </a:xfrm>
          <a:custGeom>
            <a:avLst/>
            <a:gdLst/>
            <a:ahLst/>
            <a:cxnLst/>
            <a:rect l="l" t="t" r="r" b="b"/>
            <a:pathLst>
              <a:path w="1167204" h="1167204">
                <a:moveTo>
                  <a:pt x="0" y="0"/>
                </a:moveTo>
                <a:lnTo>
                  <a:pt x="1167204" y="0"/>
                </a:lnTo>
                <a:lnTo>
                  <a:pt x="1167204" y="1167204"/>
                </a:lnTo>
                <a:lnTo>
                  <a:pt x="0" y="11672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7410708" y="3539319"/>
            <a:ext cx="1536898" cy="1442763"/>
          </a:xfrm>
          <a:custGeom>
            <a:avLst/>
            <a:gdLst/>
            <a:ahLst/>
            <a:cxnLst/>
            <a:rect l="l" t="t" r="r" b="b"/>
            <a:pathLst>
              <a:path w="1536898" h="1442763">
                <a:moveTo>
                  <a:pt x="0" y="0"/>
                </a:moveTo>
                <a:lnTo>
                  <a:pt x="1536899" y="0"/>
                </a:lnTo>
                <a:lnTo>
                  <a:pt x="1536899" y="1442763"/>
                </a:lnTo>
                <a:lnTo>
                  <a:pt x="0" y="144276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5" name="Freeform 25"/>
          <p:cNvSpPr/>
          <p:nvPr/>
        </p:nvSpPr>
        <p:spPr>
          <a:xfrm>
            <a:off x="958010" y="332408"/>
            <a:ext cx="4161522" cy="3818197"/>
          </a:xfrm>
          <a:custGeom>
            <a:avLst/>
            <a:gdLst/>
            <a:ahLst/>
            <a:cxnLst/>
            <a:rect l="l" t="t" r="r" b="b"/>
            <a:pathLst>
              <a:path w="4161522" h="3818197">
                <a:moveTo>
                  <a:pt x="0" y="0"/>
                </a:moveTo>
                <a:lnTo>
                  <a:pt x="4161522" y="0"/>
                </a:lnTo>
                <a:lnTo>
                  <a:pt x="4161522" y="3818197"/>
                </a:lnTo>
                <a:lnTo>
                  <a:pt x="0" y="381819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6" name="TextBox 26"/>
          <p:cNvSpPr txBox="1"/>
          <p:nvPr/>
        </p:nvSpPr>
        <p:spPr>
          <a:xfrm>
            <a:off x="11448880" y="460978"/>
            <a:ext cx="6808456" cy="1460500"/>
          </a:xfrm>
          <a:prstGeom prst="rect">
            <a:avLst/>
          </a:prstGeom>
        </p:spPr>
        <p:txBody>
          <a:bodyPr lIns="0" tIns="0" rIns="0" bIns="0" rtlCol="0" anchor="t">
            <a:spAutoFit/>
          </a:bodyPr>
          <a:lstStyle/>
          <a:p>
            <a:pPr>
              <a:lnSpc>
                <a:spcPts val="5599"/>
              </a:lnSpc>
              <a:spcBef>
                <a:spcPct val="0"/>
              </a:spcBef>
            </a:pPr>
            <a:r>
              <a:rPr lang="en-US" sz="3999">
                <a:solidFill>
                  <a:srgbClr val="008037"/>
                </a:solidFill>
                <a:latin typeface="Arial Bold"/>
              </a:rPr>
              <a:t>Lần “</a:t>
            </a:r>
            <a:r>
              <a:rPr lang="en-US" sz="3999">
                <a:solidFill>
                  <a:srgbClr val="EA0A0A"/>
                </a:solidFill>
                <a:latin typeface="Arial Bold"/>
              </a:rPr>
              <a:t>sinh con sống</a:t>
            </a:r>
            <a:r>
              <a:rPr lang="en-US" sz="3999">
                <a:solidFill>
                  <a:srgbClr val="008037"/>
                </a:solidFill>
                <a:latin typeface="Arial Bold"/>
              </a:rPr>
              <a:t>” gần với thời điểm điều tra nhất</a:t>
            </a:r>
          </a:p>
        </p:txBody>
      </p:sp>
      <p:sp>
        <p:nvSpPr>
          <p:cNvPr id="27" name="TextBox 27"/>
          <p:cNvSpPr txBox="1"/>
          <p:nvPr/>
        </p:nvSpPr>
        <p:spPr>
          <a:xfrm>
            <a:off x="11358530" y="2611574"/>
            <a:ext cx="7308747" cy="2165350"/>
          </a:xfrm>
          <a:prstGeom prst="rect">
            <a:avLst/>
          </a:prstGeom>
        </p:spPr>
        <p:txBody>
          <a:bodyPr lIns="0" tIns="0" rIns="0" bIns="0" rtlCol="0" anchor="t">
            <a:spAutoFit/>
          </a:bodyPr>
          <a:lstStyle/>
          <a:p>
            <a:pPr>
              <a:lnSpc>
                <a:spcPts val="5599"/>
              </a:lnSpc>
              <a:spcBef>
                <a:spcPct val="0"/>
              </a:spcBef>
            </a:pPr>
            <a:r>
              <a:rPr lang="en-US" sz="3999">
                <a:solidFill>
                  <a:srgbClr val="008037"/>
                </a:solidFill>
                <a:latin typeface="Arial Bold"/>
              </a:rPr>
              <a:t>Bất kế người con của lần sinh đó hiện còn sống hoặc đã chết</a:t>
            </a:r>
          </a:p>
        </p:txBody>
      </p:sp>
      <p:sp>
        <p:nvSpPr>
          <p:cNvPr id="28" name="TextBox 28"/>
          <p:cNvSpPr txBox="1"/>
          <p:nvPr/>
        </p:nvSpPr>
        <p:spPr>
          <a:xfrm>
            <a:off x="11358530" y="5660004"/>
            <a:ext cx="7308747" cy="739140"/>
          </a:xfrm>
          <a:prstGeom prst="rect">
            <a:avLst/>
          </a:prstGeom>
        </p:spPr>
        <p:txBody>
          <a:bodyPr lIns="0" tIns="0" rIns="0" bIns="0" rtlCol="0" anchor="t">
            <a:spAutoFit/>
          </a:bodyPr>
          <a:lstStyle/>
          <a:p>
            <a:pPr>
              <a:lnSpc>
                <a:spcPts val="5459"/>
              </a:lnSpc>
              <a:spcBef>
                <a:spcPct val="0"/>
              </a:spcBef>
            </a:pPr>
            <a:r>
              <a:rPr lang="en-US" sz="3900">
                <a:solidFill>
                  <a:srgbClr val="008037"/>
                </a:solidFill>
                <a:latin typeface="Arial Bold"/>
              </a:rPr>
              <a:t>Sống cùng hộ hoặc khác hộ</a:t>
            </a:r>
          </a:p>
        </p:txBody>
      </p:sp>
      <p:sp>
        <p:nvSpPr>
          <p:cNvPr id="29" name="Freeform 29"/>
          <p:cNvSpPr/>
          <p:nvPr/>
        </p:nvSpPr>
        <p:spPr>
          <a:xfrm>
            <a:off x="8619420" y="8552829"/>
            <a:ext cx="3050272" cy="1902607"/>
          </a:xfrm>
          <a:custGeom>
            <a:avLst/>
            <a:gdLst/>
            <a:ahLst/>
            <a:cxnLst/>
            <a:rect l="l" t="t" r="r" b="b"/>
            <a:pathLst>
              <a:path w="3050272" h="1902607">
                <a:moveTo>
                  <a:pt x="0" y="0"/>
                </a:moveTo>
                <a:lnTo>
                  <a:pt x="3050272" y="0"/>
                </a:lnTo>
                <a:lnTo>
                  <a:pt x="3050272" y="1902607"/>
                </a:lnTo>
                <a:lnTo>
                  <a:pt x="0" y="190260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0" name="TextBox 30"/>
          <p:cNvSpPr txBox="1"/>
          <p:nvPr/>
        </p:nvSpPr>
        <p:spPr>
          <a:xfrm>
            <a:off x="1669101" y="8686768"/>
            <a:ext cx="2838289" cy="1628775"/>
          </a:xfrm>
          <a:prstGeom prst="rect">
            <a:avLst/>
          </a:prstGeom>
        </p:spPr>
        <p:txBody>
          <a:bodyPr lIns="0" tIns="0" rIns="0" bIns="0" rtlCol="0" anchor="t">
            <a:spAutoFit/>
          </a:bodyPr>
          <a:lstStyle/>
          <a:p>
            <a:pPr algn="ctr">
              <a:lnSpc>
                <a:spcPts val="5599"/>
              </a:lnSpc>
            </a:pPr>
            <a:r>
              <a:rPr lang="en-US" sz="3999">
                <a:solidFill>
                  <a:srgbClr val="1C5739"/>
                </a:solidFill>
                <a:latin typeface="Arial Bold"/>
              </a:rPr>
              <a:t>lần sinh 1       </a:t>
            </a:r>
          </a:p>
          <a:p>
            <a:pPr algn="ctr">
              <a:lnSpc>
                <a:spcPts val="7000"/>
              </a:lnSpc>
            </a:pPr>
            <a:endParaRPr lang="en-US" sz="3999">
              <a:solidFill>
                <a:srgbClr val="1C5739"/>
              </a:solidFill>
              <a:latin typeface="Arial Bold"/>
            </a:endParaRPr>
          </a:p>
        </p:txBody>
      </p:sp>
      <p:sp>
        <p:nvSpPr>
          <p:cNvPr id="31" name="AutoShape 31"/>
          <p:cNvSpPr/>
          <p:nvPr/>
        </p:nvSpPr>
        <p:spPr>
          <a:xfrm flipV="1">
            <a:off x="1028700" y="8075312"/>
            <a:ext cx="15792860" cy="0"/>
          </a:xfrm>
          <a:prstGeom prst="line">
            <a:avLst/>
          </a:prstGeom>
          <a:ln w="209550" cap="flat">
            <a:solidFill>
              <a:srgbClr val="000000"/>
            </a:solidFill>
            <a:prstDash val="solid"/>
            <a:headEnd type="none" w="sm" len="sm"/>
            <a:tailEnd type="arrow" w="med" len="sm"/>
          </a:ln>
        </p:spPr>
      </p:sp>
      <p:sp>
        <p:nvSpPr>
          <p:cNvPr id="32" name="AutoShape 32"/>
          <p:cNvSpPr/>
          <p:nvPr/>
        </p:nvSpPr>
        <p:spPr>
          <a:xfrm flipH="1">
            <a:off x="13806495" y="7579172"/>
            <a:ext cx="0" cy="973657"/>
          </a:xfrm>
          <a:prstGeom prst="line">
            <a:avLst/>
          </a:prstGeom>
          <a:ln w="209550" cap="flat">
            <a:solidFill>
              <a:srgbClr val="000000"/>
            </a:solidFill>
            <a:prstDash val="solid"/>
            <a:headEnd type="none" w="sm" len="sm"/>
            <a:tailEnd type="none" w="sm" len="sm"/>
          </a:ln>
        </p:spPr>
      </p:sp>
      <p:sp>
        <p:nvSpPr>
          <p:cNvPr id="33" name="TextBox 33"/>
          <p:cNvSpPr txBox="1"/>
          <p:nvPr/>
        </p:nvSpPr>
        <p:spPr>
          <a:xfrm>
            <a:off x="12109745" y="8697683"/>
            <a:ext cx="4307895" cy="1460500"/>
          </a:xfrm>
          <a:prstGeom prst="rect">
            <a:avLst/>
          </a:prstGeom>
        </p:spPr>
        <p:txBody>
          <a:bodyPr lIns="0" tIns="0" rIns="0" bIns="0" rtlCol="0" anchor="t">
            <a:spAutoFit/>
          </a:bodyPr>
          <a:lstStyle/>
          <a:p>
            <a:pPr algn="ctr">
              <a:lnSpc>
                <a:spcPts val="5599"/>
              </a:lnSpc>
            </a:pPr>
            <a:r>
              <a:rPr lang="en-US" sz="3999">
                <a:solidFill>
                  <a:srgbClr val="EA0A0A"/>
                </a:solidFill>
                <a:latin typeface="Arial Bold"/>
              </a:rPr>
              <a:t>Thời điểm 0h ngày 1/4/2024</a:t>
            </a:r>
          </a:p>
        </p:txBody>
      </p:sp>
      <p:sp>
        <p:nvSpPr>
          <p:cNvPr id="34" name="AutoShape 34"/>
          <p:cNvSpPr/>
          <p:nvPr/>
        </p:nvSpPr>
        <p:spPr>
          <a:xfrm flipH="1">
            <a:off x="10038565" y="7579172"/>
            <a:ext cx="0" cy="973657"/>
          </a:xfrm>
          <a:prstGeom prst="line">
            <a:avLst/>
          </a:prstGeom>
          <a:ln w="209550" cap="flat">
            <a:solidFill>
              <a:srgbClr val="000000"/>
            </a:solidFill>
            <a:prstDash val="solid"/>
            <a:headEnd type="none" w="sm" len="sm"/>
            <a:tailEnd type="none" w="sm" len="sm"/>
          </a:ln>
        </p:spPr>
      </p:sp>
      <p:sp>
        <p:nvSpPr>
          <p:cNvPr id="35" name="AutoShape 35"/>
          <p:cNvSpPr/>
          <p:nvPr/>
        </p:nvSpPr>
        <p:spPr>
          <a:xfrm flipH="1">
            <a:off x="3650569" y="7588483"/>
            <a:ext cx="0" cy="973657"/>
          </a:xfrm>
          <a:prstGeom prst="line">
            <a:avLst/>
          </a:prstGeom>
          <a:ln w="209550" cap="flat">
            <a:solidFill>
              <a:srgbClr val="000000"/>
            </a:solidFill>
            <a:prstDash val="solid"/>
            <a:headEnd type="none" w="sm" len="sm"/>
            <a:tailEnd type="none" w="sm" len="sm"/>
          </a:ln>
        </p:spPr>
      </p:sp>
      <p:sp>
        <p:nvSpPr>
          <p:cNvPr id="36" name="TextBox 36"/>
          <p:cNvSpPr txBox="1"/>
          <p:nvPr/>
        </p:nvSpPr>
        <p:spPr>
          <a:xfrm>
            <a:off x="8220810" y="8743329"/>
            <a:ext cx="3963945" cy="1460500"/>
          </a:xfrm>
          <a:prstGeom prst="rect">
            <a:avLst/>
          </a:prstGeom>
        </p:spPr>
        <p:txBody>
          <a:bodyPr lIns="0" tIns="0" rIns="0" bIns="0" rtlCol="0" anchor="t">
            <a:spAutoFit/>
          </a:bodyPr>
          <a:lstStyle/>
          <a:p>
            <a:pPr algn="ctr">
              <a:lnSpc>
                <a:spcPts val="5599"/>
              </a:lnSpc>
            </a:pPr>
            <a:r>
              <a:rPr lang="en-US" sz="3999">
                <a:solidFill>
                  <a:srgbClr val="D82DD7"/>
                </a:solidFill>
                <a:latin typeface="Arial Bold"/>
              </a:rPr>
              <a:t>lần sinh </a:t>
            </a:r>
          </a:p>
          <a:p>
            <a:pPr algn="ctr">
              <a:lnSpc>
                <a:spcPts val="5599"/>
              </a:lnSpc>
            </a:pPr>
            <a:r>
              <a:rPr lang="en-US" sz="3999">
                <a:solidFill>
                  <a:srgbClr val="D82DD7"/>
                </a:solidFill>
                <a:latin typeface="Arial Bold"/>
              </a:rPr>
              <a:t>gần nhất </a:t>
            </a:r>
          </a:p>
        </p:txBody>
      </p:sp>
      <p:sp>
        <p:nvSpPr>
          <p:cNvPr id="37" name="TextBox 37"/>
          <p:cNvSpPr txBox="1"/>
          <p:nvPr/>
        </p:nvSpPr>
        <p:spPr>
          <a:xfrm>
            <a:off x="5781131" y="8686768"/>
            <a:ext cx="2838289" cy="1628775"/>
          </a:xfrm>
          <a:prstGeom prst="rect">
            <a:avLst/>
          </a:prstGeom>
        </p:spPr>
        <p:txBody>
          <a:bodyPr lIns="0" tIns="0" rIns="0" bIns="0" rtlCol="0" anchor="t">
            <a:spAutoFit/>
          </a:bodyPr>
          <a:lstStyle/>
          <a:p>
            <a:pPr algn="ctr">
              <a:lnSpc>
                <a:spcPts val="5599"/>
              </a:lnSpc>
            </a:pPr>
            <a:r>
              <a:rPr lang="en-US" sz="3999">
                <a:solidFill>
                  <a:srgbClr val="1C5739"/>
                </a:solidFill>
                <a:latin typeface="Arial Bold"/>
              </a:rPr>
              <a:t>lần sinh 2       </a:t>
            </a:r>
          </a:p>
          <a:p>
            <a:pPr algn="ctr">
              <a:lnSpc>
                <a:spcPts val="7000"/>
              </a:lnSpc>
            </a:pPr>
            <a:endParaRPr lang="en-US" sz="3999">
              <a:solidFill>
                <a:srgbClr val="1C5739"/>
              </a:solidFill>
              <a:latin typeface="Arial Bold"/>
            </a:endParaRPr>
          </a:p>
        </p:txBody>
      </p:sp>
      <p:sp>
        <p:nvSpPr>
          <p:cNvPr id="38" name="AutoShape 38"/>
          <p:cNvSpPr/>
          <p:nvPr/>
        </p:nvSpPr>
        <p:spPr>
          <a:xfrm flipH="1">
            <a:off x="7802105" y="7579172"/>
            <a:ext cx="0" cy="973657"/>
          </a:xfrm>
          <a:prstGeom prst="line">
            <a:avLst/>
          </a:prstGeom>
          <a:ln w="209550" cap="flat">
            <a:solidFill>
              <a:srgbClr val="000000"/>
            </a:solidFill>
            <a:prstDash val="solid"/>
            <a:headEnd type="none" w="sm" len="sm"/>
            <a:tailEnd type="none" w="sm" len="sm"/>
          </a:ln>
        </p:spPr>
      </p:sp>
      <p:grpSp>
        <p:nvGrpSpPr>
          <p:cNvPr id="39" name="Group 39"/>
          <p:cNvGrpSpPr/>
          <p:nvPr/>
        </p:nvGrpSpPr>
        <p:grpSpPr>
          <a:xfrm>
            <a:off x="13973669" y="7546509"/>
            <a:ext cx="2078470" cy="1057604"/>
            <a:chOff x="0" y="0"/>
            <a:chExt cx="2771294" cy="1410139"/>
          </a:xfrm>
        </p:grpSpPr>
        <p:grpSp>
          <p:nvGrpSpPr>
            <p:cNvPr id="40" name="Group 40"/>
            <p:cNvGrpSpPr/>
            <p:nvPr/>
          </p:nvGrpSpPr>
          <p:grpSpPr>
            <a:xfrm>
              <a:off x="0" y="0"/>
              <a:ext cx="2771294" cy="1410139"/>
              <a:chOff x="0" y="0"/>
              <a:chExt cx="547416" cy="278546"/>
            </a:xfrm>
          </p:grpSpPr>
          <p:sp>
            <p:nvSpPr>
              <p:cNvPr id="41" name="Freeform 41"/>
              <p:cNvSpPr/>
              <p:nvPr/>
            </p:nvSpPr>
            <p:spPr>
              <a:xfrm>
                <a:off x="0" y="0"/>
                <a:ext cx="547416" cy="278546"/>
              </a:xfrm>
              <a:custGeom>
                <a:avLst/>
                <a:gdLst/>
                <a:ahLst/>
                <a:cxnLst/>
                <a:rect l="l" t="t" r="r" b="b"/>
                <a:pathLst>
                  <a:path w="547416" h="278546">
                    <a:moveTo>
                      <a:pt x="0" y="0"/>
                    </a:moveTo>
                    <a:lnTo>
                      <a:pt x="547416" y="0"/>
                    </a:lnTo>
                    <a:lnTo>
                      <a:pt x="547416" y="278546"/>
                    </a:lnTo>
                    <a:lnTo>
                      <a:pt x="0" y="278546"/>
                    </a:lnTo>
                    <a:close/>
                  </a:path>
                </a:pathLst>
              </a:custGeom>
              <a:solidFill>
                <a:srgbClr val="FFFFFF"/>
              </a:solidFill>
            </p:spPr>
          </p:sp>
          <p:sp>
            <p:nvSpPr>
              <p:cNvPr id="42" name="TextBox 42"/>
              <p:cNvSpPr txBox="1"/>
              <p:nvPr/>
            </p:nvSpPr>
            <p:spPr>
              <a:xfrm>
                <a:off x="0" y="-38100"/>
                <a:ext cx="547416" cy="316646"/>
              </a:xfrm>
              <a:prstGeom prst="rect">
                <a:avLst/>
              </a:prstGeom>
            </p:spPr>
            <p:txBody>
              <a:bodyPr lIns="50800" tIns="50800" rIns="50800" bIns="50800" rtlCol="0" anchor="ctr"/>
              <a:lstStyle/>
              <a:p>
                <a:pPr algn="ctr">
                  <a:lnSpc>
                    <a:spcPts val="2659"/>
                  </a:lnSpc>
                </a:pPr>
                <a:endParaRPr/>
              </a:p>
            </p:txBody>
          </p:sp>
        </p:grpSp>
        <p:sp>
          <p:nvSpPr>
            <p:cNvPr id="43" name="AutoShape 43"/>
            <p:cNvSpPr/>
            <p:nvPr/>
          </p:nvSpPr>
          <p:spPr>
            <a:xfrm>
              <a:off x="191595" y="685800"/>
              <a:ext cx="2286503" cy="0"/>
            </a:xfrm>
            <a:prstGeom prst="line">
              <a:avLst/>
            </a:prstGeom>
            <a:ln w="279400" cap="flat">
              <a:solidFill>
                <a:srgbClr val="000000"/>
              </a:solidFill>
              <a:prstDash val="sysDot"/>
              <a:headEnd type="none" w="sm" len="sm"/>
              <a:tailEnd type="none" w="sm" len="sm"/>
            </a:ln>
          </p:spPr>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260701"/>
            <a:ext cx="8207732" cy="3127971"/>
            <a:chOff x="0" y="0"/>
            <a:chExt cx="2161707" cy="823828"/>
          </a:xfrm>
        </p:grpSpPr>
        <p:sp>
          <p:nvSpPr>
            <p:cNvPr id="3" name="Freeform 3"/>
            <p:cNvSpPr/>
            <p:nvPr/>
          </p:nvSpPr>
          <p:spPr>
            <a:xfrm>
              <a:off x="0" y="0"/>
              <a:ext cx="2161707" cy="823828"/>
            </a:xfrm>
            <a:custGeom>
              <a:avLst/>
              <a:gdLst/>
              <a:ahLst/>
              <a:cxnLst/>
              <a:rect l="l" t="t" r="r" b="b"/>
              <a:pathLst>
                <a:path w="2161707" h="823828">
                  <a:moveTo>
                    <a:pt x="0" y="0"/>
                  </a:moveTo>
                  <a:lnTo>
                    <a:pt x="2161707" y="0"/>
                  </a:lnTo>
                  <a:lnTo>
                    <a:pt x="2161707" y="823828"/>
                  </a:lnTo>
                  <a:lnTo>
                    <a:pt x="0" y="823828"/>
                  </a:lnTo>
                  <a:close/>
                </a:path>
              </a:pathLst>
            </a:custGeom>
            <a:solidFill>
              <a:srgbClr val="057B37"/>
            </a:solidFill>
          </p:spPr>
        </p:sp>
        <p:sp>
          <p:nvSpPr>
            <p:cNvPr id="4" name="TextBox 4"/>
            <p:cNvSpPr txBox="1"/>
            <p:nvPr/>
          </p:nvSpPr>
          <p:spPr>
            <a:xfrm>
              <a:off x="0" y="-38100"/>
              <a:ext cx="2161707" cy="86192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05825" y="5075163"/>
            <a:ext cx="8001907" cy="1621790"/>
          </a:xfrm>
          <a:prstGeom prst="rect">
            <a:avLst/>
          </a:prstGeom>
        </p:spPr>
        <p:txBody>
          <a:bodyPr lIns="0" tIns="0" rIns="0" bIns="0" rtlCol="0" anchor="t">
            <a:spAutoFit/>
          </a:bodyPr>
          <a:lstStyle/>
          <a:p>
            <a:pPr>
              <a:lnSpc>
                <a:spcPts val="6160"/>
              </a:lnSpc>
              <a:spcBef>
                <a:spcPct val="0"/>
              </a:spcBef>
            </a:pPr>
            <a:r>
              <a:rPr lang="en-US" sz="4400">
                <a:solidFill>
                  <a:srgbClr val="FFFFFF"/>
                </a:solidFill>
                <a:latin typeface="Arial Ultra-Bold"/>
              </a:rPr>
              <a:t>32.Tháng, năm dương lịch của lần sinh gần nhất?</a:t>
            </a:r>
          </a:p>
        </p:txBody>
      </p:sp>
      <p:grpSp>
        <p:nvGrpSpPr>
          <p:cNvPr id="6" name="Group 6"/>
          <p:cNvGrpSpPr/>
          <p:nvPr/>
        </p:nvGrpSpPr>
        <p:grpSpPr>
          <a:xfrm>
            <a:off x="0" y="0"/>
            <a:ext cx="8179157" cy="4260701"/>
            <a:chOff x="0" y="0"/>
            <a:chExt cx="10905543" cy="5680934"/>
          </a:xfrm>
        </p:grpSpPr>
        <p:pic>
          <p:nvPicPr>
            <p:cNvPr id="7" name="Picture 7"/>
            <p:cNvPicPr>
              <a:picLocks noChangeAspect="1"/>
            </p:cNvPicPr>
            <p:nvPr/>
          </p:nvPicPr>
          <p:blipFill>
            <a:blip r:embed="rId2"/>
            <a:srcRect l="12595" r="12595"/>
            <a:stretch>
              <a:fillRect/>
            </a:stretch>
          </p:blipFill>
          <p:spPr>
            <a:xfrm>
              <a:off x="0" y="0"/>
              <a:ext cx="10905543" cy="5680934"/>
            </a:xfrm>
            <a:prstGeom prst="rect">
              <a:avLst/>
            </a:prstGeom>
          </p:spPr>
        </p:pic>
      </p:grpSp>
      <p:sp>
        <p:nvSpPr>
          <p:cNvPr id="8" name="Freeform 8"/>
          <p:cNvSpPr/>
          <p:nvPr/>
        </p:nvSpPr>
        <p:spPr>
          <a:xfrm>
            <a:off x="6758657" y="2926202"/>
            <a:ext cx="2633900" cy="2633900"/>
          </a:xfrm>
          <a:custGeom>
            <a:avLst/>
            <a:gdLst/>
            <a:ahLst/>
            <a:cxnLst/>
            <a:rect l="l" t="t" r="r" b="b"/>
            <a:pathLst>
              <a:path w="2633900" h="2633900">
                <a:moveTo>
                  <a:pt x="0" y="0"/>
                </a:moveTo>
                <a:lnTo>
                  <a:pt x="2633900" y="0"/>
                </a:lnTo>
                <a:lnTo>
                  <a:pt x="2633900" y="2633899"/>
                </a:lnTo>
                <a:lnTo>
                  <a:pt x="0" y="26338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9" name="Group 9"/>
          <p:cNvGrpSpPr/>
          <p:nvPr/>
        </p:nvGrpSpPr>
        <p:grpSpPr>
          <a:xfrm>
            <a:off x="7110764" y="3192308"/>
            <a:ext cx="2136786" cy="213678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037"/>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516382" y="478714"/>
            <a:ext cx="1718323" cy="171832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037"/>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9791942" y="754274"/>
            <a:ext cx="1167204" cy="1167204"/>
          </a:xfrm>
          <a:custGeom>
            <a:avLst/>
            <a:gdLst/>
            <a:ahLst/>
            <a:cxnLst/>
            <a:rect l="l" t="t" r="r" b="b"/>
            <a:pathLst>
              <a:path w="1167204" h="1167204">
                <a:moveTo>
                  <a:pt x="0" y="0"/>
                </a:moveTo>
                <a:lnTo>
                  <a:pt x="1167204" y="0"/>
                </a:lnTo>
                <a:lnTo>
                  <a:pt x="1167204" y="1167204"/>
                </a:lnTo>
                <a:lnTo>
                  <a:pt x="0" y="11672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6" name="Group 16"/>
          <p:cNvGrpSpPr/>
          <p:nvPr/>
        </p:nvGrpSpPr>
        <p:grpSpPr>
          <a:xfrm>
            <a:off x="9516382" y="2817937"/>
            <a:ext cx="1718323" cy="171832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037"/>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9791942" y="3093497"/>
            <a:ext cx="1167204" cy="1167204"/>
          </a:xfrm>
          <a:custGeom>
            <a:avLst/>
            <a:gdLst/>
            <a:ahLst/>
            <a:cxnLst/>
            <a:rect l="l" t="t" r="r" b="b"/>
            <a:pathLst>
              <a:path w="1167204" h="1167204">
                <a:moveTo>
                  <a:pt x="0" y="0"/>
                </a:moveTo>
                <a:lnTo>
                  <a:pt x="1167204" y="0"/>
                </a:lnTo>
                <a:lnTo>
                  <a:pt x="1167204" y="1167204"/>
                </a:lnTo>
                <a:lnTo>
                  <a:pt x="0" y="11672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20" name="Group 20"/>
          <p:cNvGrpSpPr/>
          <p:nvPr/>
        </p:nvGrpSpPr>
        <p:grpSpPr>
          <a:xfrm>
            <a:off x="9516382" y="5246613"/>
            <a:ext cx="1718323" cy="171832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037"/>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9791942" y="5522172"/>
            <a:ext cx="1167204" cy="1167204"/>
          </a:xfrm>
          <a:custGeom>
            <a:avLst/>
            <a:gdLst/>
            <a:ahLst/>
            <a:cxnLst/>
            <a:rect l="l" t="t" r="r" b="b"/>
            <a:pathLst>
              <a:path w="1167204" h="1167204">
                <a:moveTo>
                  <a:pt x="0" y="0"/>
                </a:moveTo>
                <a:lnTo>
                  <a:pt x="1167204" y="0"/>
                </a:lnTo>
                <a:lnTo>
                  <a:pt x="1167204" y="1167204"/>
                </a:lnTo>
                <a:lnTo>
                  <a:pt x="0" y="11672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7410708" y="3539319"/>
            <a:ext cx="1536898" cy="1442763"/>
          </a:xfrm>
          <a:custGeom>
            <a:avLst/>
            <a:gdLst/>
            <a:ahLst/>
            <a:cxnLst/>
            <a:rect l="l" t="t" r="r" b="b"/>
            <a:pathLst>
              <a:path w="1536898" h="1442763">
                <a:moveTo>
                  <a:pt x="0" y="0"/>
                </a:moveTo>
                <a:lnTo>
                  <a:pt x="1536899" y="0"/>
                </a:lnTo>
                <a:lnTo>
                  <a:pt x="1536899" y="1442763"/>
                </a:lnTo>
                <a:lnTo>
                  <a:pt x="0" y="144276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5" name="Freeform 25"/>
          <p:cNvSpPr/>
          <p:nvPr/>
        </p:nvSpPr>
        <p:spPr>
          <a:xfrm>
            <a:off x="958010" y="332408"/>
            <a:ext cx="4161522" cy="3818197"/>
          </a:xfrm>
          <a:custGeom>
            <a:avLst/>
            <a:gdLst/>
            <a:ahLst/>
            <a:cxnLst/>
            <a:rect l="l" t="t" r="r" b="b"/>
            <a:pathLst>
              <a:path w="4161522" h="3818197">
                <a:moveTo>
                  <a:pt x="0" y="0"/>
                </a:moveTo>
                <a:lnTo>
                  <a:pt x="4161522" y="0"/>
                </a:lnTo>
                <a:lnTo>
                  <a:pt x="4161522" y="3818197"/>
                </a:lnTo>
                <a:lnTo>
                  <a:pt x="0" y="381819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6" name="TextBox 26"/>
          <p:cNvSpPr txBox="1"/>
          <p:nvPr/>
        </p:nvSpPr>
        <p:spPr>
          <a:xfrm>
            <a:off x="11448880" y="460978"/>
            <a:ext cx="6808456" cy="1460500"/>
          </a:xfrm>
          <a:prstGeom prst="rect">
            <a:avLst/>
          </a:prstGeom>
        </p:spPr>
        <p:txBody>
          <a:bodyPr lIns="0" tIns="0" rIns="0" bIns="0" rtlCol="0" anchor="t">
            <a:spAutoFit/>
          </a:bodyPr>
          <a:lstStyle/>
          <a:p>
            <a:pPr>
              <a:lnSpc>
                <a:spcPts val="5599"/>
              </a:lnSpc>
              <a:spcBef>
                <a:spcPct val="0"/>
              </a:spcBef>
            </a:pPr>
            <a:r>
              <a:rPr lang="en-US" sz="3999">
                <a:solidFill>
                  <a:srgbClr val="008037"/>
                </a:solidFill>
                <a:latin typeface="Arial Bold"/>
              </a:rPr>
              <a:t>Lần “</a:t>
            </a:r>
            <a:r>
              <a:rPr lang="en-US" sz="3999">
                <a:solidFill>
                  <a:srgbClr val="EA0A0A"/>
                </a:solidFill>
                <a:latin typeface="Arial Bold"/>
              </a:rPr>
              <a:t>sinh con sống</a:t>
            </a:r>
            <a:r>
              <a:rPr lang="en-US" sz="3999">
                <a:solidFill>
                  <a:srgbClr val="008037"/>
                </a:solidFill>
                <a:latin typeface="Arial Bold"/>
              </a:rPr>
              <a:t>” gần với thời điểm điều tra nhất</a:t>
            </a:r>
          </a:p>
        </p:txBody>
      </p:sp>
      <p:sp>
        <p:nvSpPr>
          <p:cNvPr id="27" name="TextBox 27"/>
          <p:cNvSpPr txBox="1"/>
          <p:nvPr/>
        </p:nvSpPr>
        <p:spPr>
          <a:xfrm>
            <a:off x="11358531" y="2611574"/>
            <a:ext cx="6898806" cy="2165350"/>
          </a:xfrm>
          <a:prstGeom prst="rect">
            <a:avLst/>
          </a:prstGeom>
        </p:spPr>
        <p:txBody>
          <a:bodyPr wrap="square" lIns="0" tIns="0" rIns="0" bIns="0" rtlCol="0" anchor="t">
            <a:spAutoFit/>
          </a:bodyPr>
          <a:lstStyle/>
          <a:p>
            <a:pPr>
              <a:lnSpc>
                <a:spcPts val="5599"/>
              </a:lnSpc>
              <a:spcBef>
                <a:spcPct val="0"/>
              </a:spcBef>
            </a:pPr>
            <a:r>
              <a:rPr lang="en-US" sz="3999" dirty="0" err="1">
                <a:solidFill>
                  <a:srgbClr val="008037"/>
                </a:solidFill>
                <a:latin typeface="Arial Bold"/>
              </a:rPr>
              <a:t>Bất</a:t>
            </a:r>
            <a:r>
              <a:rPr lang="en-US" sz="3999" dirty="0">
                <a:solidFill>
                  <a:srgbClr val="008037"/>
                </a:solidFill>
                <a:latin typeface="Arial Bold"/>
              </a:rPr>
              <a:t> </a:t>
            </a:r>
            <a:r>
              <a:rPr lang="en-US" sz="3999" dirty="0" err="1">
                <a:solidFill>
                  <a:srgbClr val="008037"/>
                </a:solidFill>
                <a:latin typeface="Arial Bold"/>
              </a:rPr>
              <a:t>kế</a:t>
            </a:r>
            <a:r>
              <a:rPr lang="en-US" sz="3999" dirty="0">
                <a:solidFill>
                  <a:srgbClr val="008037"/>
                </a:solidFill>
                <a:latin typeface="Arial Bold"/>
              </a:rPr>
              <a:t> </a:t>
            </a:r>
            <a:r>
              <a:rPr lang="en-US" sz="3999" dirty="0" err="1">
                <a:solidFill>
                  <a:srgbClr val="008037"/>
                </a:solidFill>
                <a:latin typeface="Arial Bold"/>
              </a:rPr>
              <a:t>người</a:t>
            </a:r>
            <a:r>
              <a:rPr lang="en-US" sz="3999" dirty="0">
                <a:solidFill>
                  <a:srgbClr val="008037"/>
                </a:solidFill>
                <a:latin typeface="Arial Bold"/>
              </a:rPr>
              <a:t> con </a:t>
            </a:r>
            <a:r>
              <a:rPr lang="en-US" sz="3999" dirty="0" err="1">
                <a:solidFill>
                  <a:srgbClr val="008037"/>
                </a:solidFill>
                <a:latin typeface="Arial Bold"/>
              </a:rPr>
              <a:t>của</a:t>
            </a:r>
            <a:r>
              <a:rPr lang="en-US" sz="3999" dirty="0">
                <a:solidFill>
                  <a:srgbClr val="008037"/>
                </a:solidFill>
                <a:latin typeface="Arial Bold"/>
              </a:rPr>
              <a:t> </a:t>
            </a:r>
            <a:r>
              <a:rPr lang="en-US" sz="3999" dirty="0" err="1">
                <a:solidFill>
                  <a:srgbClr val="008037"/>
                </a:solidFill>
                <a:latin typeface="Arial Bold"/>
              </a:rPr>
              <a:t>lần</a:t>
            </a:r>
            <a:r>
              <a:rPr lang="en-US" sz="3999" dirty="0">
                <a:solidFill>
                  <a:srgbClr val="008037"/>
                </a:solidFill>
                <a:latin typeface="Arial Bold"/>
              </a:rPr>
              <a:t> </a:t>
            </a:r>
            <a:r>
              <a:rPr lang="en-US" sz="3999" dirty="0" err="1">
                <a:solidFill>
                  <a:srgbClr val="008037"/>
                </a:solidFill>
                <a:latin typeface="Arial Bold"/>
              </a:rPr>
              <a:t>sinh</a:t>
            </a:r>
            <a:r>
              <a:rPr lang="en-US" sz="3999" dirty="0">
                <a:solidFill>
                  <a:srgbClr val="008037"/>
                </a:solidFill>
                <a:latin typeface="Arial Bold"/>
              </a:rPr>
              <a:t> </a:t>
            </a:r>
            <a:r>
              <a:rPr lang="en-US" sz="3999" dirty="0" err="1">
                <a:solidFill>
                  <a:srgbClr val="008037"/>
                </a:solidFill>
                <a:latin typeface="Arial Bold"/>
              </a:rPr>
              <a:t>đó</a:t>
            </a:r>
            <a:r>
              <a:rPr lang="en-US" sz="3999" dirty="0">
                <a:solidFill>
                  <a:srgbClr val="008037"/>
                </a:solidFill>
                <a:latin typeface="Arial Bold"/>
              </a:rPr>
              <a:t> </a:t>
            </a:r>
            <a:r>
              <a:rPr lang="en-US" sz="3999" dirty="0" err="1">
                <a:solidFill>
                  <a:srgbClr val="008037"/>
                </a:solidFill>
                <a:latin typeface="Arial Bold"/>
              </a:rPr>
              <a:t>hiện</a:t>
            </a:r>
            <a:r>
              <a:rPr lang="en-US" sz="3999" dirty="0">
                <a:solidFill>
                  <a:srgbClr val="008037"/>
                </a:solidFill>
                <a:latin typeface="Arial Bold"/>
              </a:rPr>
              <a:t> </a:t>
            </a:r>
            <a:r>
              <a:rPr lang="en-US" sz="3999" dirty="0" err="1">
                <a:solidFill>
                  <a:srgbClr val="008037"/>
                </a:solidFill>
                <a:latin typeface="Arial Bold"/>
              </a:rPr>
              <a:t>còn</a:t>
            </a:r>
            <a:r>
              <a:rPr lang="en-US" sz="3999" dirty="0">
                <a:solidFill>
                  <a:srgbClr val="008037"/>
                </a:solidFill>
                <a:latin typeface="Arial Bold"/>
              </a:rPr>
              <a:t> </a:t>
            </a:r>
            <a:r>
              <a:rPr lang="en-US" sz="3999" dirty="0" err="1">
                <a:solidFill>
                  <a:srgbClr val="008037"/>
                </a:solidFill>
                <a:latin typeface="Arial Bold"/>
              </a:rPr>
              <a:t>sống</a:t>
            </a:r>
            <a:r>
              <a:rPr lang="en-US" sz="3999" dirty="0">
                <a:solidFill>
                  <a:srgbClr val="008037"/>
                </a:solidFill>
                <a:latin typeface="Arial Bold"/>
              </a:rPr>
              <a:t> </a:t>
            </a:r>
            <a:r>
              <a:rPr lang="en-US" sz="3999" dirty="0" err="1">
                <a:solidFill>
                  <a:srgbClr val="008037"/>
                </a:solidFill>
                <a:latin typeface="Arial Bold"/>
              </a:rPr>
              <a:t>hoặc</a:t>
            </a:r>
            <a:r>
              <a:rPr lang="en-US" sz="3999" dirty="0">
                <a:solidFill>
                  <a:srgbClr val="008037"/>
                </a:solidFill>
                <a:latin typeface="Arial Bold"/>
              </a:rPr>
              <a:t> </a:t>
            </a:r>
            <a:r>
              <a:rPr lang="en-US" sz="3999" dirty="0" err="1">
                <a:solidFill>
                  <a:srgbClr val="008037"/>
                </a:solidFill>
                <a:latin typeface="Arial Bold"/>
              </a:rPr>
              <a:t>đã</a:t>
            </a:r>
            <a:r>
              <a:rPr lang="en-US" sz="3999" dirty="0">
                <a:solidFill>
                  <a:srgbClr val="008037"/>
                </a:solidFill>
                <a:latin typeface="Arial Bold"/>
              </a:rPr>
              <a:t> </a:t>
            </a:r>
            <a:r>
              <a:rPr lang="en-US" sz="3999" dirty="0" err="1">
                <a:solidFill>
                  <a:srgbClr val="008037"/>
                </a:solidFill>
                <a:latin typeface="Arial Bold"/>
              </a:rPr>
              <a:t>chết</a:t>
            </a:r>
            <a:endParaRPr lang="en-US" sz="3999" dirty="0">
              <a:solidFill>
                <a:srgbClr val="008037"/>
              </a:solidFill>
              <a:latin typeface="Arial Bold"/>
            </a:endParaRPr>
          </a:p>
        </p:txBody>
      </p:sp>
      <p:sp>
        <p:nvSpPr>
          <p:cNvPr id="28" name="TextBox 28"/>
          <p:cNvSpPr txBox="1"/>
          <p:nvPr/>
        </p:nvSpPr>
        <p:spPr>
          <a:xfrm>
            <a:off x="11358530" y="5660004"/>
            <a:ext cx="7308747" cy="739140"/>
          </a:xfrm>
          <a:prstGeom prst="rect">
            <a:avLst/>
          </a:prstGeom>
        </p:spPr>
        <p:txBody>
          <a:bodyPr lIns="0" tIns="0" rIns="0" bIns="0" rtlCol="0" anchor="t">
            <a:spAutoFit/>
          </a:bodyPr>
          <a:lstStyle/>
          <a:p>
            <a:pPr>
              <a:lnSpc>
                <a:spcPts val="5459"/>
              </a:lnSpc>
              <a:spcBef>
                <a:spcPct val="0"/>
              </a:spcBef>
            </a:pPr>
            <a:r>
              <a:rPr lang="en-US" sz="3900">
                <a:solidFill>
                  <a:srgbClr val="008037"/>
                </a:solidFill>
                <a:latin typeface="Arial Bold"/>
              </a:rPr>
              <a:t>Sống cùng hộ hoặc khác hộ</a:t>
            </a:r>
          </a:p>
        </p:txBody>
      </p:sp>
      <p:sp>
        <p:nvSpPr>
          <p:cNvPr id="29" name="TextBox 29"/>
          <p:cNvSpPr txBox="1"/>
          <p:nvPr/>
        </p:nvSpPr>
        <p:spPr>
          <a:xfrm>
            <a:off x="534693" y="7845872"/>
            <a:ext cx="11419957" cy="1464945"/>
          </a:xfrm>
          <a:prstGeom prst="rect">
            <a:avLst/>
          </a:prstGeom>
        </p:spPr>
        <p:txBody>
          <a:bodyPr lIns="0" tIns="0" rIns="0" bIns="0" rtlCol="0" anchor="t">
            <a:spAutoFit/>
          </a:bodyPr>
          <a:lstStyle/>
          <a:p>
            <a:pPr>
              <a:lnSpc>
                <a:spcPts val="5880"/>
              </a:lnSpc>
            </a:pPr>
            <a:r>
              <a:rPr lang="en-US" sz="4200">
                <a:solidFill>
                  <a:srgbClr val="000000"/>
                </a:solidFill>
                <a:latin typeface="Cagliostro"/>
              </a:rPr>
              <a:t>Logic: </a:t>
            </a:r>
          </a:p>
          <a:p>
            <a:pPr>
              <a:lnSpc>
                <a:spcPts val="5880"/>
              </a:lnSpc>
              <a:spcBef>
                <a:spcPct val="0"/>
              </a:spcBef>
            </a:pPr>
            <a:r>
              <a:rPr lang="en-US" sz="4200">
                <a:solidFill>
                  <a:srgbClr val="000000"/>
                </a:solidFill>
                <a:latin typeface="Cagliostro"/>
              </a:rPr>
              <a:t>-Lỗi: C4N”Năm sinh” + 9&gt; C32N “Lần sinh”</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9249" y="476373"/>
            <a:ext cx="14387958" cy="1956063"/>
            <a:chOff x="0" y="0"/>
            <a:chExt cx="3789421" cy="515177"/>
          </a:xfrm>
        </p:grpSpPr>
        <p:sp>
          <p:nvSpPr>
            <p:cNvPr id="3" name="Freeform 3"/>
            <p:cNvSpPr/>
            <p:nvPr/>
          </p:nvSpPr>
          <p:spPr>
            <a:xfrm>
              <a:off x="0" y="0"/>
              <a:ext cx="3789421" cy="515177"/>
            </a:xfrm>
            <a:custGeom>
              <a:avLst/>
              <a:gdLst/>
              <a:ahLst/>
              <a:cxnLst/>
              <a:rect l="l" t="t" r="r" b="b"/>
              <a:pathLst>
                <a:path w="3789421" h="515177">
                  <a:moveTo>
                    <a:pt x="3586221" y="0"/>
                  </a:moveTo>
                  <a:cubicBezTo>
                    <a:pt x="3698445" y="0"/>
                    <a:pt x="3789421" y="115326"/>
                    <a:pt x="3789421" y="257588"/>
                  </a:cubicBezTo>
                  <a:cubicBezTo>
                    <a:pt x="3789421" y="399851"/>
                    <a:pt x="3698445" y="515177"/>
                    <a:pt x="3586221" y="515177"/>
                  </a:cubicBezTo>
                  <a:lnTo>
                    <a:pt x="203200" y="515177"/>
                  </a:lnTo>
                  <a:cubicBezTo>
                    <a:pt x="90976" y="515177"/>
                    <a:pt x="0" y="399851"/>
                    <a:pt x="0" y="257588"/>
                  </a:cubicBezTo>
                  <a:cubicBezTo>
                    <a:pt x="0" y="115326"/>
                    <a:pt x="90976" y="0"/>
                    <a:pt x="203200" y="0"/>
                  </a:cubicBezTo>
                  <a:close/>
                </a:path>
              </a:pathLst>
            </a:custGeom>
            <a:solidFill>
              <a:srgbClr val="000000">
                <a:alpha val="0"/>
              </a:srgbClr>
            </a:solidFill>
            <a:ln w="47625" cap="sq">
              <a:solidFill>
                <a:srgbClr val="DEDD91"/>
              </a:solidFill>
              <a:prstDash val="solid"/>
              <a:miter/>
            </a:ln>
          </p:spPr>
        </p:sp>
        <p:sp>
          <p:nvSpPr>
            <p:cNvPr id="4" name="TextBox 4"/>
            <p:cNvSpPr txBox="1"/>
            <p:nvPr/>
          </p:nvSpPr>
          <p:spPr>
            <a:xfrm>
              <a:off x="0" y="-38100"/>
              <a:ext cx="3789421" cy="55327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514113" y="990508"/>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3355669" y="2497444"/>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7" name="Picture 7"/>
          <p:cNvPicPr>
            <a:picLocks noChangeAspect="1"/>
          </p:cNvPicPr>
          <p:nvPr/>
        </p:nvPicPr>
        <p:blipFill>
          <a:blip r:embed="rId4"/>
          <a:stretch>
            <a:fillRect/>
          </a:stretch>
        </p:blipFill>
        <p:spPr>
          <a:xfrm>
            <a:off x="8195736" y="2519945"/>
            <a:ext cx="1687819" cy="1444314"/>
          </a:xfrm>
          <a:prstGeom prst="rect">
            <a:avLst/>
          </a:prstGeom>
        </p:spPr>
      </p:pic>
      <p:pic>
        <p:nvPicPr>
          <p:cNvPr id="8" name="Picture 8"/>
          <p:cNvPicPr>
            <a:picLocks noChangeAspect="1"/>
          </p:cNvPicPr>
          <p:nvPr/>
        </p:nvPicPr>
        <p:blipFill>
          <a:blip r:embed="rId5"/>
          <a:stretch>
            <a:fillRect/>
          </a:stretch>
        </p:blipFill>
        <p:spPr>
          <a:xfrm>
            <a:off x="9755673" y="2464057"/>
            <a:ext cx="1919231" cy="1556092"/>
          </a:xfrm>
          <a:prstGeom prst="rect">
            <a:avLst/>
          </a:prstGeom>
        </p:spPr>
      </p:pic>
      <p:sp>
        <p:nvSpPr>
          <p:cNvPr id="9" name="Freeform 9"/>
          <p:cNvSpPr/>
          <p:nvPr/>
        </p:nvSpPr>
        <p:spPr>
          <a:xfrm flipH="1">
            <a:off x="-1248524" y="7670070"/>
            <a:ext cx="2900327" cy="4304582"/>
          </a:xfrm>
          <a:custGeom>
            <a:avLst/>
            <a:gdLst/>
            <a:ahLst/>
            <a:cxnLst/>
            <a:rect l="l" t="t" r="r" b="b"/>
            <a:pathLst>
              <a:path w="2900327" h="4304582">
                <a:moveTo>
                  <a:pt x="2900327" y="0"/>
                </a:moveTo>
                <a:lnTo>
                  <a:pt x="0" y="0"/>
                </a:lnTo>
                <a:lnTo>
                  <a:pt x="0" y="4304582"/>
                </a:lnTo>
                <a:lnTo>
                  <a:pt x="2900327" y="4304582"/>
                </a:lnTo>
                <a:lnTo>
                  <a:pt x="290032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6257981" y="8397099"/>
            <a:ext cx="1681495" cy="1722402"/>
          </a:xfrm>
          <a:custGeom>
            <a:avLst/>
            <a:gdLst/>
            <a:ahLst/>
            <a:cxnLst/>
            <a:rect l="l" t="t" r="r" b="b"/>
            <a:pathLst>
              <a:path w="1681495" h="1722402">
                <a:moveTo>
                  <a:pt x="0" y="0"/>
                </a:moveTo>
                <a:lnTo>
                  <a:pt x="1681495" y="0"/>
                </a:lnTo>
                <a:lnTo>
                  <a:pt x="1681495" y="1722402"/>
                </a:lnTo>
                <a:lnTo>
                  <a:pt x="0" y="1722402"/>
                </a:lnTo>
                <a:lnTo>
                  <a:pt x="0" y="0"/>
                </a:lnTo>
                <a:close/>
              </a:path>
            </a:pathLst>
          </a:custGeom>
          <a:blipFill>
            <a:blip r:embed="rId8"/>
            <a:stretch>
              <a:fillRect/>
            </a:stretch>
          </a:blipFill>
        </p:spPr>
      </p:sp>
      <p:sp>
        <p:nvSpPr>
          <p:cNvPr id="11" name="Freeform 11"/>
          <p:cNvSpPr/>
          <p:nvPr/>
        </p:nvSpPr>
        <p:spPr>
          <a:xfrm>
            <a:off x="8400543" y="4986270"/>
            <a:ext cx="3050272" cy="1902607"/>
          </a:xfrm>
          <a:custGeom>
            <a:avLst/>
            <a:gdLst/>
            <a:ahLst/>
            <a:cxnLst/>
            <a:rect l="l" t="t" r="r" b="b"/>
            <a:pathLst>
              <a:path w="3050272" h="1902607">
                <a:moveTo>
                  <a:pt x="0" y="0"/>
                </a:moveTo>
                <a:lnTo>
                  <a:pt x="3050272" y="0"/>
                </a:lnTo>
                <a:lnTo>
                  <a:pt x="3050272" y="1902607"/>
                </a:lnTo>
                <a:lnTo>
                  <a:pt x="0" y="190260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TextBox 12"/>
          <p:cNvSpPr txBox="1"/>
          <p:nvPr/>
        </p:nvSpPr>
        <p:spPr>
          <a:xfrm>
            <a:off x="1873249" y="6979931"/>
            <a:ext cx="11419957" cy="3027045"/>
          </a:xfrm>
          <a:prstGeom prst="rect">
            <a:avLst/>
          </a:prstGeom>
        </p:spPr>
        <p:txBody>
          <a:bodyPr lIns="0" tIns="0" rIns="0" bIns="0" rtlCol="0" anchor="t">
            <a:spAutoFit/>
          </a:bodyPr>
          <a:lstStyle/>
          <a:p>
            <a:pPr>
              <a:lnSpc>
                <a:spcPts val="5880"/>
              </a:lnSpc>
            </a:pPr>
            <a:r>
              <a:rPr lang="en-US" sz="4200">
                <a:solidFill>
                  <a:srgbClr val="000000"/>
                </a:solidFill>
                <a:latin typeface="Arial"/>
              </a:rPr>
              <a:t>Logic: </a:t>
            </a:r>
          </a:p>
          <a:p>
            <a:pPr algn="just">
              <a:lnSpc>
                <a:spcPts val="5880"/>
              </a:lnSpc>
            </a:pPr>
            <a:r>
              <a:rPr lang="en-US" sz="4200">
                <a:solidFill>
                  <a:srgbClr val="000000"/>
                </a:solidFill>
                <a:latin typeface="Arial"/>
              </a:rPr>
              <a:t>-Lỗi: Tổng C33 &gt; Tổng C31 “Tổng số con”</a:t>
            </a:r>
          </a:p>
          <a:p>
            <a:pPr algn="just">
              <a:lnSpc>
                <a:spcPts val="5880"/>
              </a:lnSpc>
            </a:pPr>
            <a:r>
              <a:rPr lang="en-US" sz="4200">
                <a:solidFill>
                  <a:srgbClr val="000000"/>
                </a:solidFill>
                <a:latin typeface="Arial"/>
              </a:rPr>
              <a:t>-Lỗi: Tổng C33=0</a:t>
            </a:r>
          </a:p>
          <a:p>
            <a:pPr marL="0" lvl="0" indent="0" algn="just">
              <a:lnSpc>
                <a:spcPts val="5880"/>
              </a:lnSpc>
              <a:spcBef>
                <a:spcPct val="0"/>
              </a:spcBef>
            </a:pPr>
            <a:r>
              <a:rPr lang="en-US" sz="4200">
                <a:solidFill>
                  <a:srgbClr val="000000"/>
                </a:solidFill>
                <a:latin typeface="Arial"/>
              </a:rPr>
              <a:t>-Cảnh báo: Tổng số con trai +gái  &gt; 3</a:t>
            </a:r>
          </a:p>
        </p:txBody>
      </p:sp>
      <p:sp>
        <p:nvSpPr>
          <p:cNvPr id="13" name="TextBox 13"/>
          <p:cNvSpPr txBox="1"/>
          <p:nvPr/>
        </p:nvSpPr>
        <p:spPr>
          <a:xfrm>
            <a:off x="-1871849" y="921856"/>
            <a:ext cx="16127282" cy="1657350"/>
          </a:xfrm>
          <a:prstGeom prst="rect">
            <a:avLst/>
          </a:prstGeom>
        </p:spPr>
        <p:txBody>
          <a:bodyPr lIns="0" tIns="0" rIns="0" bIns="0" rtlCol="0" anchor="t">
            <a:spAutoFit/>
          </a:bodyPr>
          <a:lstStyle/>
          <a:p>
            <a:pPr algn="r">
              <a:lnSpc>
                <a:spcPts val="6299"/>
              </a:lnSpc>
            </a:pPr>
            <a:r>
              <a:rPr lang="en-US" sz="4500">
                <a:solidFill>
                  <a:srgbClr val="1C5739"/>
                </a:solidFill>
                <a:latin typeface="Arial Bold"/>
              </a:rPr>
              <a:t>33. Số con trai, con gái của lần sinh gần nhất?       </a:t>
            </a:r>
          </a:p>
          <a:p>
            <a:pPr algn="r">
              <a:lnSpc>
                <a:spcPts val="6299"/>
              </a:lnSpc>
            </a:pPr>
            <a:endParaRPr lang="en-US" sz="4500">
              <a:solidFill>
                <a:srgbClr val="1C5739"/>
              </a:solidFill>
              <a:latin typeface="Arial Bold"/>
            </a:endParaRPr>
          </a:p>
        </p:txBody>
      </p:sp>
      <p:sp>
        <p:nvSpPr>
          <p:cNvPr id="14" name="TextBox 14"/>
          <p:cNvSpPr txBox="1"/>
          <p:nvPr/>
        </p:nvSpPr>
        <p:spPr>
          <a:xfrm>
            <a:off x="1450223" y="5120208"/>
            <a:ext cx="2838289" cy="1628775"/>
          </a:xfrm>
          <a:prstGeom prst="rect">
            <a:avLst/>
          </a:prstGeom>
        </p:spPr>
        <p:txBody>
          <a:bodyPr lIns="0" tIns="0" rIns="0" bIns="0" rtlCol="0" anchor="t">
            <a:spAutoFit/>
          </a:bodyPr>
          <a:lstStyle/>
          <a:p>
            <a:pPr algn="ctr">
              <a:lnSpc>
                <a:spcPts val="5599"/>
              </a:lnSpc>
            </a:pPr>
            <a:r>
              <a:rPr lang="en-US" sz="3999">
                <a:solidFill>
                  <a:srgbClr val="1C5739"/>
                </a:solidFill>
                <a:latin typeface="Arial Bold"/>
              </a:rPr>
              <a:t>lần sinh 1       </a:t>
            </a:r>
          </a:p>
          <a:p>
            <a:pPr algn="ctr">
              <a:lnSpc>
                <a:spcPts val="7000"/>
              </a:lnSpc>
            </a:pPr>
            <a:endParaRPr lang="en-US" sz="3999">
              <a:solidFill>
                <a:srgbClr val="1C5739"/>
              </a:solidFill>
              <a:latin typeface="Arial Bold"/>
            </a:endParaRPr>
          </a:p>
        </p:txBody>
      </p:sp>
      <p:sp>
        <p:nvSpPr>
          <p:cNvPr id="15" name="AutoShape 15"/>
          <p:cNvSpPr/>
          <p:nvPr/>
        </p:nvSpPr>
        <p:spPr>
          <a:xfrm>
            <a:off x="1450223" y="4499441"/>
            <a:ext cx="15245547" cy="0"/>
          </a:xfrm>
          <a:prstGeom prst="line">
            <a:avLst/>
          </a:prstGeom>
          <a:ln w="209550" cap="flat">
            <a:solidFill>
              <a:srgbClr val="000000"/>
            </a:solidFill>
            <a:prstDash val="solid"/>
            <a:headEnd type="none" w="sm" len="sm"/>
            <a:tailEnd type="arrow" w="med" len="sm"/>
          </a:ln>
        </p:spPr>
      </p:sp>
      <p:sp>
        <p:nvSpPr>
          <p:cNvPr id="16" name="AutoShape 16"/>
          <p:cNvSpPr/>
          <p:nvPr/>
        </p:nvSpPr>
        <p:spPr>
          <a:xfrm flipH="1">
            <a:off x="13587617" y="4012612"/>
            <a:ext cx="0" cy="973657"/>
          </a:xfrm>
          <a:prstGeom prst="line">
            <a:avLst/>
          </a:prstGeom>
          <a:ln w="209550" cap="flat">
            <a:solidFill>
              <a:srgbClr val="000000"/>
            </a:solidFill>
            <a:prstDash val="solid"/>
            <a:headEnd type="none" w="sm" len="sm"/>
            <a:tailEnd type="none" w="sm" len="sm"/>
          </a:ln>
        </p:spPr>
      </p:sp>
      <p:sp>
        <p:nvSpPr>
          <p:cNvPr id="17" name="TextBox 17"/>
          <p:cNvSpPr txBox="1"/>
          <p:nvPr/>
        </p:nvSpPr>
        <p:spPr>
          <a:xfrm>
            <a:off x="12168473" y="5008663"/>
            <a:ext cx="2838289" cy="1460500"/>
          </a:xfrm>
          <a:prstGeom prst="rect">
            <a:avLst/>
          </a:prstGeom>
        </p:spPr>
        <p:txBody>
          <a:bodyPr lIns="0" tIns="0" rIns="0" bIns="0" rtlCol="0" anchor="t">
            <a:spAutoFit/>
          </a:bodyPr>
          <a:lstStyle/>
          <a:p>
            <a:pPr algn="ctr">
              <a:lnSpc>
                <a:spcPts val="5599"/>
              </a:lnSpc>
            </a:pPr>
            <a:r>
              <a:rPr lang="en-US" sz="3999">
                <a:solidFill>
                  <a:srgbClr val="EA0A0A"/>
                </a:solidFill>
                <a:latin typeface="Arial Bold"/>
              </a:rPr>
              <a:t>0h ngày 1/4/2024</a:t>
            </a:r>
          </a:p>
        </p:txBody>
      </p:sp>
      <p:sp>
        <p:nvSpPr>
          <p:cNvPr id="18" name="AutoShape 18"/>
          <p:cNvSpPr/>
          <p:nvPr/>
        </p:nvSpPr>
        <p:spPr>
          <a:xfrm flipH="1">
            <a:off x="9819687" y="4012612"/>
            <a:ext cx="0" cy="973657"/>
          </a:xfrm>
          <a:prstGeom prst="line">
            <a:avLst/>
          </a:prstGeom>
          <a:ln w="209550" cap="flat">
            <a:solidFill>
              <a:srgbClr val="000000"/>
            </a:solidFill>
            <a:prstDash val="solid"/>
            <a:headEnd type="none" w="sm" len="sm"/>
            <a:tailEnd type="none" w="sm" len="sm"/>
          </a:ln>
        </p:spPr>
      </p:sp>
      <p:sp>
        <p:nvSpPr>
          <p:cNvPr id="19" name="AutoShape 19"/>
          <p:cNvSpPr/>
          <p:nvPr/>
        </p:nvSpPr>
        <p:spPr>
          <a:xfrm flipH="1">
            <a:off x="3431691" y="4021924"/>
            <a:ext cx="0" cy="973657"/>
          </a:xfrm>
          <a:prstGeom prst="line">
            <a:avLst/>
          </a:prstGeom>
          <a:ln w="209550" cap="flat">
            <a:solidFill>
              <a:srgbClr val="000000"/>
            </a:solidFill>
            <a:prstDash val="solid"/>
            <a:headEnd type="none" w="sm" len="sm"/>
            <a:tailEnd type="none" w="sm" len="sm"/>
          </a:ln>
        </p:spPr>
      </p:sp>
      <p:sp>
        <p:nvSpPr>
          <p:cNvPr id="20" name="TextBox 20"/>
          <p:cNvSpPr txBox="1"/>
          <p:nvPr/>
        </p:nvSpPr>
        <p:spPr>
          <a:xfrm>
            <a:off x="8400543" y="5120208"/>
            <a:ext cx="2838289" cy="2333625"/>
          </a:xfrm>
          <a:prstGeom prst="rect">
            <a:avLst/>
          </a:prstGeom>
        </p:spPr>
        <p:txBody>
          <a:bodyPr lIns="0" tIns="0" rIns="0" bIns="0" rtlCol="0" anchor="t">
            <a:spAutoFit/>
          </a:bodyPr>
          <a:lstStyle/>
          <a:p>
            <a:pPr algn="ctr">
              <a:lnSpc>
                <a:spcPts val="5599"/>
              </a:lnSpc>
            </a:pPr>
            <a:r>
              <a:rPr lang="en-US" sz="3999">
                <a:solidFill>
                  <a:srgbClr val="D82DD7"/>
                </a:solidFill>
                <a:latin typeface="Arial Bold"/>
              </a:rPr>
              <a:t>lần sinh gần nhất       </a:t>
            </a:r>
          </a:p>
          <a:p>
            <a:pPr algn="ctr">
              <a:lnSpc>
                <a:spcPts val="7000"/>
              </a:lnSpc>
            </a:pPr>
            <a:endParaRPr lang="en-US" sz="3999">
              <a:solidFill>
                <a:srgbClr val="D82DD7"/>
              </a:solidFill>
              <a:latin typeface="Arial Bold"/>
            </a:endParaRPr>
          </a:p>
        </p:txBody>
      </p:sp>
      <p:sp>
        <p:nvSpPr>
          <p:cNvPr id="21" name="TextBox 21"/>
          <p:cNvSpPr txBox="1"/>
          <p:nvPr/>
        </p:nvSpPr>
        <p:spPr>
          <a:xfrm>
            <a:off x="5562254" y="5120208"/>
            <a:ext cx="2838289" cy="1628775"/>
          </a:xfrm>
          <a:prstGeom prst="rect">
            <a:avLst/>
          </a:prstGeom>
        </p:spPr>
        <p:txBody>
          <a:bodyPr lIns="0" tIns="0" rIns="0" bIns="0" rtlCol="0" anchor="t">
            <a:spAutoFit/>
          </a:bodyPr>
          <a:lstStyle/>
          <a:p>
            <a:pPr algn="ctr">
              <a:lnSpc>
                <a:spcPts val="5599"/>
              </a:lnSpc>
            </a:pPr>
            <a:r>
              <a:rPr lang="en-US" sz="3999">
                <a:solidFill>
                  <a:srgbClr val="1C5739"/>
                </a:solidFill>
                <a:latin typeface="Arial Bold"/>
              </a:rPr>
              <a:t>lần sinh 2       </a:t>
            </a:r>
          </a:p>
          <a:p>
            <a:pPr algn="ctr">
              <a:lnSpc>
                <a:spcPts val="7000"/>
              </a:lnSpc>
            </a:pPr>
            <a:endParaRPr lang="en-US" sz="3999">
              <a:solidFill>
                <a:srgbClr val="1C5739"/>
              </a:solidFill>
              <a:latin typeface="Arial Bold"/>
            </a:endParaRPr>
          </a:p>
        </p:txBody>
      </p:sp>
      <p:sp>
        <p:nvSpPr>
          <p:cNvPr id="22" name="AutoShape 22"/>
          <p:cNvSpPr/>
          <p:nvPr/>
        </p:nvSpPr>
        <p:spPr>
          <a:xfrm flipH="1">
            <a:off x="7583228" y="4012612"/>
            <a:ext cx="0" cy="973657"/>
          </a:xfrm>
          <a:prstGeom prst="line">
            <a:avLst/>
          </a:prstGeom>
          <a:ln w="209550" cap="flat">
            <a:solidFill>
              <a:srgbClr val="000000"/>
            </a:solidFill>
            <a:prstDash val="solid"/>
            <a:headEnd type="none" w="sm" len="sm"/>
            <a:tailEnd type="none" w="sm" len="sm"/>
          </a:ln>
        </p:spPr>
      </p:sp>
      <p:grpSp>
        <p:nvGrpSpPr>
          <p:cNvPr id="23" name="Group 23"/>
          <p:cNvGrpSpPr/>
          <p:nvPr/>
        </p:nvGrpSpPr>
        <p:grpSpPr>
          <a:xfrm>
            <a:off x="13737971" y="4012612"/>
            <a:ext cx="2078470" cy="1057604"/>
            <a:chOff x="0" y="0"/>
            <a:chExt cx="2771294" cy="1410139"/>
          </a:xfrm>
        </p:grpSpPr>
        <p:grpSp>
          <p:nvGrpSpPr>
            <p:cNvPr id="24" name="Group 24"/>
            <p:cNvGrpSpPr/>
            <p:nvPr/>
          </p:nvGrpSpPr>
          <p:grpSpPr>
            <a:xfrm>
              <a:off x="0" y="0"/>
              <a:ext cx="2771294" cy="1410139"/>
              <a:chOff x="0" y="0"/>
              <a:chExt cx="547416" cy="278546"/>
            </a:xfrm>
          </p:grpSpPr>
          <p:sp>
            <p:nvSpPr>
              <p:cNvPr id="25" name="Freeform 25"/>
              <p:cNvSpPr/>
              <p:nvPr/>
            </p:nvSpPr>
            <p:spPr>
              <a:xfrm>
                <a:off x="0" y="0"/>
                <a:ext cx="547416" cy="278546"/>
              </a:xfrm>
              <a:custGeom>
                <a:avLst/>
                <a:gdLst/>
                <a:ahLst/>
                <a:cxnLst/>
                <a:rect l="l" t="t" r="r" b="b"/>
                <a:pathLst>
                  <a:path w="547416" h="278546">
                    <a:moveTo>
                      <a:pt x="0" y="0"/>
                    </a:moveTo>
                    <a:lnTo>
                      <a:pt x="547416" y="0"/>
                    </a:lnTo>
                    <a:lnTo>
                      <a:pt x="547416" y="278546"/>
                    </a:lnTo>
                    <a:lnTo>
                      <a:pt x="0" y="278546"/>
                    </a:lnTo>
                    <a:close/>
                  </a:path>
                </a:pathLst>
              </a:custGeom>
              <a:solidFill>
                <a:srgbClr val="FFFFFF"/>
              </a:solidFill>
            </p:spPr>
          </p:sp>
          <p:sp>
            <p:nvSpPr>
              <p:cNvPr id="26" name="TextBox 26"/>
              <p:cNvSpPr txBox="1"/>
              <p:nvPr/>
            </p:nvSpPr>
            <p:spPr>
              <a:xfrm>
                <a:off x="0" y="-38100"/>
                <a:ext cx="547416" cy="316646"/>
              </a:xfrm>
              <a:prstGeom prst="rect">
                <a:avLst/>
              </a:prstGeom>
            </p:spPr>
            <p:txBody>
              <a:bodyPr lIns="50800" tIns="50800" rIns="50800" bIns="50800" rtlCol="0" anchor="ctr"/>
              <a:lstStyle/>
              <a:p>
                <a:pPr algn="ctr">
                  <a:lnSpc>
                    <a:spcPts val="2659"/>
                  </a:lnSpc>
                </a:pPr>
                <a:endParaRPr/>
              </a:p>
            </p:txBody>
          </p:sp>
        </p:grpSp>
        <p:sp>
          <p:nvSpPr>
            <p:cNvPr id="27" name="AutoShape 27"/>
            <p:cNvSpPr/>
            <p:nvPr/>
          </p:nvSpPr>
          <p:spPr>
            <a:xfrm>
              <a:off x="191595" y="685800"/>
              <a:ext cx="2286503" cy="0"/>
            </a:xfrm>
            <a:prstGeom prst="line">
              <a:avLst/>
            </a:prstGeom>
            <a:ln w="279400" cap="flat">
              <a:solidFill>
                <a:srgbClr val="000000"/>
              </a:solidFill>
              <a:prstDash val="sysDot"/>
              <a:headEnd type="none" w="sm" len="sm"/>
              <a:tailEnd type="none" w="sm" len="sm"/>
            </a:ln>
          </p:spPr>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7571982" y="5143500"/>
            <a:ext cx="5408984" cy="7979428"/>
            <a:chOff x="0" y="0"/>
            <a:chExt cx="1424588" cy="2101578"/>
          </a:xfrm>
        </p:grpSpPr>
        <p:sp>
          <p:nvSpPr>
            <p:cNvPr id="3" name="Freeform 3"/>
            <p:cNvSpPr/>
            <p:nvPr/>
          </p:nvSpPr>
          <p:spPr>
            <a:xfrm>
              <a:off x="0" y="0"/>
              <a:ext cx="1424588" cy="2101578"/>
            </a:xfrm>
            <a:custGeom>
              <a:avLst/>
              <a:gdLst/>
              <a:ahLst/>
              <a:cxnLst/>
              <a:rect l="l" t="t" r="r" b="b"/>
              <a:pathLst>
                <a:path w="1424588" h="2101578">
                  <a:moveTo>
                    <a:pt x="0" y="0"/>
                  </a:moveTo>
                  <a:lnTo>
                    <a:pt x="1424588" y="0"/>
                  </a:lnTo>
                  <a:lnTo>
                    <a:pt x="1424588" y="2101578"/>
                  </a:lnTo>
                  <a:lnTo>
                    <a:pt x="0" y="2101578"/>
                  </a:lnTo>
                  <a:close/>
                </a:path>
              </a:pathLst>
            </a:custGeom>
            <a:solidFill>
              <a:srgbClr val="1C5739"/>
            </a:solidFill>
          </p:spPr>
        </p:sp>
        <p:sp>
          <p:nvSpPr>
            <p:cNvPr id="4" name="TextBox 4"/>
            <p:cNvSpPr txBox="1"/>
            <p:nvPr/>
          </p:nvSpPr>
          <p:spPr>
            <a:xfrm>
              <a:off x="0" y="-28575"/>
              <a:ext cx="1424588" cy="2130153"/>
            </a:xfrm>
            <a:prstGeom prst="rect">
              <a:avLst/>
            </a:prstGeom>
          </p:spPr>
          <p:txBody>
            <a:bodyPr lIns="50800" tIns="50800" rIns="50800" bIns="50800" rtlCol="0" anchor="ctr"/>
            <a:lstStyle/>
            <a:p>
              <a:pPr algn="ctr">
                <a:lnSpc>
                  <a:spcPts val="2859"/>
                </a:lnSpc>
              </a:pPr>
              <a:endParaRPr/>
            </a:p>
          </p:txBody>
        </p:sp>
      </p:grpSp>
      <p:sp>
        <p:nvSpPr>
          <p:cNvPr id="5" name="TextBox 5"/>
          <p:cNvSpPr txBox="1"/>
          <p:nvPr/>
        </p:nvSpPr>
        <p:spPr>
          <a:xfrm>
            <a:off x="10188632" y="3601442"/>
            <a:ext cx="5349309" cy="680085"/>
          </a:xfrm>
          <a:prstGeom prst="rect">
            <a:avLst/>
          </a:prstGeom>
        </p:spPr>
        <p:txBody>
          <a:bodyPr lIns="0" tIns="0" rIns="0" bIns="0" rtlCol="0" anchor="t">
            <a:spAutoFit/>
          </a:bodyPr>
          <a:lstStyle/>
          <a:p>
            <a:pPr>
              <a:lnSpc>
                <a:spcPts val="5519"/>
              </a:lnSpc>
            </a:pPr>
            <a:r>
              <a:rPr lang="en-US" sz="3999" spc="391">
                <a:solidFill>
                  <a:srgbClr val="231F20"/>
                </a:solidFill>
                <a:latin typeface="Arial Unicode"/>
              </a:rPr>
              <a:t>NỮ GIỚI: Câu 3=2</a:t>
            </a:r>
          </a:p>
        </p:txBody>
      </p:sp>
      <p:sp>
        <p:nvSpPr>
          <p:cNvPr id="6" name="Freeform 6"/>
          <p:cNvSpPr/>
          <p:nvPr/>
        </p:nvSpPr>
        <p:spPr>
          <a:xfrm>
            <a:off x="1601228" y="7493164"/>
            <a:ext cx="7542772" cy="2595938"/>
          </a:xfrm>
          <a:custGeom>
            <a:avLst/>
            <a:gdLst/>
            <a:ahLst/>
            <a:cxnLst/>
            <a:rect l="l" t="t" r="r" b="b"/>
            <a:pathLst>
              <a:path w="7542772" h="2595938">
                <a:moveTo>
                  <a:pt x="0" y="0"/>
                </a:moveTo>
                <a:lnTo>
                  <a:pt x="7542772" y="0"/>
                </a:lnTo>
                <a:lnTo>
                  <a:pt x="7542772" y="2595938"/>
                </a:lnTo>
                <a:lnTo>
                  <a:pt x="0" y="2595938"/>
                </a:lnTo>
                <a:lnTo>
                  <a:pt x="0" y="0"/>
                </a:lnTo>
                <a:close/>
              </a:path>
            </a:pathLst>
          </a:custGeom>
          <a:blipFill>
            <a:blip r:embed="rId2">
              <a:extLst>
                <a:ext uri="{96DAC541-7B7A-43D3-8B79-37D633B846F1}">
                  <asvg:svgBlip xmlns:asvg="http://schemas.microsoft.com/office/drawing/2016/SVG/main" xmlns="" r:embed="rId3"/>
                </a:ext>
              </a:extLst>
            </a:blip>
            <a:stretch>
              <a:fillRect t="-196869"/>
            </a:stretch>
          </a:blipFill>
        </p:spPr>
      </p:sp>
      <p:sp>
        <p:nvSpPr>
          <p:cNvPr id="7" name="TextBox 7"/>
          <p:cNvSpPr txBox="1"/>
          <p:nvPr/>
        </p:nvSpPr>
        <p:spPr>
          <a:xfrm>
            <a:off x="3830138" y="3865285"/>
            <a:ext cx="3096304" cy="2251174"/>
          </a:xfrm>
          <a:prstGeom prst="rect">
            <a:avLst/>
          </a:prstGeom>
        </p:spPr>
        <p:txBody>
          <a:bodyPr lIns="0" tIns="0" rIns="0" bIns="0" rtlCol="0" anchor="t">
            <a:spAutoFit/>
          </a:bodyPr>
          <a:lstStyle/>
          <a:p>
            <a:pPr algn="ctr">
              <a:lnSpc>
                <a:spcPts val="9002"/>
              </a:lnSpc>
            </a:pPr>
            <a:r>
              <a:rPr lang="en-US" sz="6523" spc="639">
                <a:solidFill>
                  <a:srgbClr val="231F20"/>
                </a:solidFill>
                <a:latin typeface="Paytone One"/>
              </a:rPr>
              <a:t>Tuổi 10-49 </a:t>
            </a:r>
          </a:p>
        </p:txBody>
      </p:sp>
      <p:sp>
        <p:nvSpPr>
          <p:cNvPr id="8" name="Freeform 8"/>
          <p:cNvSpPr/>
          <p:nvPr/>
        </p:nvSpPr>
        <p:spPr>
          <a:xfrm>
            <a:off x="6926443" y="2602880"/>
            <a:ext cx="1967882" cy="5328062"/>
          </a:xfrm>
          <a:custGeom>
            <a:avLst/>
            <a:gdLst/>
            <a:ahLst/>
            <a:cxnLst/>
            <a:rect l="l" t="t" r="r" b="b"/>
            <a:pathLst>
              <a:path w="1967882" h="5328062">
                <a:moveTo>
                  <a:pt x="0" y="0"/>
                </a:moveTo>
                <a:lnTo>
                  <a:pt x="1967882" y="0"/>
                </a:lnTo>
                <a:lnTo>
                  <a:pt x="1967882" y="5328062"/>
                </a:lnTo>
                <a:lnTo>
                  <a:pt x="0" y="5328062"/>
                </a:lnTo>
                <a:lnTo>
                  <a:pt x="0" y="0"/>
                </a:lnTo>
                <a:close/>
              </a:path>
            </a:pathLst>
          </a:custGeom>
          <a:blipFill>
            <a:blip r:embed="rId4"/>
            <a:stretch>
              <a:fillRect t="-4315" b="-4315"/>
            </a:stretch>
          </a:blipFill>
        </p:spPr>
      </p:sp>
      <p:sp>
        <p:nvSpPr>
          <p:cNvPr id="9" name="TextBox 9"/>
          <p:cNvSpPr txBox="1"/>
          <p:nvPr/>
        </p:nvSpPr>
        <p:spPr>
          <a:xfrm>
            <a:off x="1260333" y="377546"/>
            <a:ext cx="5661991" cy="1315547"/>
          </a:xfrm>
          <a:prstGeom prst="rect">
            <a:avLst/>
          </a:prstGeom>
        </p:spPr>
        <p:txBody>
          <a:bodyPr lIns="0" tIns="0" rIns="0" bIns="0" rtlCol="0" anchor="t">
            <a:spAutoFit/>
          </a:bodyPr>
          <a:lstStyle/>
          <a:p>
            <a:pPr>
              <a:lnSpc>
                <a:spcPts val="10858"/>
              </a:lnSpc>
            </a:pPr>
            <a:r>
              <a:rPr lang="en-US" sz="7868" spc="771">
                <a:solidFill>
                  <a:srgbClr val="1C5739"/>
                </a:solidFill>
                <a:latin typeface="Arial Unicode"/>
              </a:rPr>
              <a:t>Đối tượng </a:t>
            </a:r>
          </a:p>
        </p:txBody>
      </p:sp>
      <p:sp>
        <p:nvSpPr>
          <p:cNvPr id="10" name="TextBox 10"/>
          <p:cNvSpPr txBox="1"/>
          <p:nvPr/>
        </p:nvSpPr>
        <p:spPr>
          <a:xfrm>
            <a:off x="1260333" y="1922795"/>
            <a:ext cx="6975256" cy="680085"/>
          </a:xfrm>
          <a:prstGeom prst="rect">
            <a:avLst/>
          </a:prstGeom>
        </p:spPr>
        <p:txBody>
          <a:bodyPr lIns="0" tIns="0" rIns="0" bIns="0" rtlCol="0" anchor="t">
            <a:spAutoFit/>
          </a:bodyPr>
          <a:lstStyle/>
          <a:p>
            <a:pPr>
              <a:lnSpc>
                <a:spcPts val="5519"/>
              </a:lnSpc>
            </a:pPr>
            <a:r>
              <a:rPr lang="en-US" sz="3999" spc="391">
                <a:solidFill>
                  <a:srgbClr val="1C5739"/>
                </a:solidFill>
                <a:latin typeface="Arial Unicode"/>
              </a:rPr>
              <a:t>Câu kiểm tra: KT8</a:t>
            </a:r>
          </a:p>
        </p:txBody>
      </p:sp>
      <p:sp>
        <p:nvSpPr>
          <p:cNvPr id="11" name="TextBox 11"/>
          <p:cNvSpPr txBox="1"/>
          <p:nvPr/>
        </p:nvSpPr>
        <p:spPr>
          <a:xfrm>
            <a:off x="10188632" y="5190711"/>
            <a:ext cx="12259586" cy="2070735"/>
          </a:xfrm>
          <a:prstGeom prst="rect">
            <a:avLst/>
          </a:prstGeom>
        </p:spPr>
        <p:txBody>
          <a:bodyPr lIns="0" tIns="0" rIns="0" bIns="0" rtlCol="0" anchor="t">
            <a:spAutoFit/>
          </a:bodyPr>
          <a:lstStyle/>
          <a:p>
            <a:pPr>
              <a:lnSpc>
                <a:spcPts val="5519"/>
              </a:lnSpc>
            </a:pPr>
            <a:r>
              <a:rPr lang="en-US" sz="3999" spc="391">
                <a:solidFill>
                  <a:srgbClr val="231F20"/>
                </a:solidFill>
                <a:latin typeface="Arial Unicode"/>
              </a:rPr>
              <a:t>TUỔI:</a:t>
            </a:r>
          </a:p>
          <a:p>
            <a:pPr>
              <a:lnSpc>
                <a:spcPts val="5519"/>
              </a:lnSpc>
            </a:pPr>
            <a:r>
              <a:rPr lang="en-US" sz="3999" spc="391">
                <a:solidFill>
                  <a:srgbClr val="231F20"/>
                </a:solidFill>
                <a:latin typeface="Arial Unicode"/>
              </a:rPr>
              <a:t>Câu 4: T4/1974 - T3/2014</a:t>
            </a:r>
          </a:p>
          <a:p>
            <a:pPr>
              <a:lnSpc>
                <a:spcPts val="5519"/>
              </a:lnSpc>
            </a:pPr>
            <a:r>
              <a:rPr lang="en-US" sz="3999" spc="391">
                <a:solidFill>
                  <a:srgbClr val="231F20"/>
                </a:solidFill>
                <a:latin typeface="Arial Unicode"/>
              </a:rPr>
              <a:t>Câu 5 = 10-49</a:t>
            </a:r>
          </a:p>
        </p:txBody>
      </p:sp>
      <p:sp>
        <p:nvSpPr>
          <p:cNvPr id="12" name="Freeform 12"/>
          <p:cNvSpPr/>
          <p:nvPr/>
        </p:nvSpPr>
        <p:spPr>
          <a:xfrm>
            <a:off x="1751823" y="4675570"/>
            <a:ext cx="2286899" cy="3255372"/>
          </a:xfrm>
          <a:custGeom>
            <a:avLst/>
            <a:gdLst/>
            <a:ahLst/>
            <a:cxnLst/>
            <a:rect l="l" t="t" r="r" b="b"/>
            <a:pathLst>
              <a:path w="2286899" h="3255372">
                <a:moveTo>
                  <a:pt x="0" y="0"/>
                </a:moveTo>
                <a:lnTo>
                  <a:pt x="2286900" y="0"/>
                </a:lnTo>
                <a:lnTo>
                  <a:pt x="2286900" y="3255372"/>
                </a:lnTo>
                <a:lnTo>
                  <a:pt x="0" y="32553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9249" y="476373"/>
            <a:ext cx="14387958" cy="1956063"/>
            <a:chOff x="0" y="0"/>
            <a:chExt cx="3789421" cy="515177"/>
          </a:xfrm>
        </p:grpSpPr>
        <p:sp>
          <p:nvSpPr>
            <p:cNvPr id="3" name="Freeform 3"/>
            <p:cNvSpPr/>
            <p:nvPr/>
          </p:nvSpPr>
          <p:spPr>
            <a:xfrm>
              <a:off x="0" y="0"/>
              <a:ext cx="3789421" cy="515177"/>
            </a:xfrm>
            <a:custGeom>
              <a:avLst/>
              <a:gdLst/>
              <a:ahLst/>
              <a:cxnLst/>
              <a:rect l="l" t="t" r="r" b="b"/>
              <a:pathLst>
                <a:path w="3789421" h="515177">
                  <a:moveTo>
                    <a:pt x="3586221" y="0"/>
                  </a:moveTo>
                  <a:cubicBezTo>
                    <a:pt x="3698445" y="0"/>
                    <a:pt x="3789421" y="115326"/>
                    <a:pt x="3789421" y="257588"/>
                  </a:cubicBezTo>
                  <a:cubicBezTo>
                    <a:pt x="3789421" y="399851"/>
                    <a:pt x="3698445" y="515177"/>
                    <a:pt x="3586221" y="515177"/>
                  </a:cubicBezTo>
                  <a:lnTo>
                    <a:pt x="203200" y="515177"/>
                  </a:lnTo>
                  <a:cubicBezTo>
                    <a:pt x="90976" y="515177"/>
                    <a:pt x="0" y="399851"/>
                    <a:pt x="0" y="257588"/>
                  </a:cubicBezTo>
                  <a:cubicBezTo>
                    <a:pt x="0" y="115326"/>
                    <a:pt x="90976" y="0"/>
                    <a:pt x="203200" y="0"/>
                  </a:cubicBezTo>
                  <a:close/>
                </a:path>
              </a:pathLst>
            </a:custGeom>
            <a:solidFill>
              <a:srgbClr val="000000">
                <a:alpha val="0"/>
              </a:srgbClr>
            </a:solidFill>
            <a:ln w="47625" cap="sq">
              <a:solidFill>
                <a:srgbClr val="DEDD91"/>
              </a:solidFill>
              <a:prstDash val="solid"/>
              <a:miter/>
            </a:ln>
          </p:spPr>
        </p:sp>
        <p:sp>
          <p:nvSpPr>
            <p:cNvPr id="4" name="TextBox 4"/>
            <p:cNvSpPr txBox="1"/>
            <p:nvPr/>
          </p:nvSpPr>
          <p:spPr>
            <a:xfrm>
              <a:off x="0" y="-38100"/>
              <a:ext cx="3789421" cy="55327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514113" y="990508"/>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246214" y="577260"/>
            <a:ext cx="13003313" cy="2457450"/>
          </a:xfrm>
          <a:prstGeom prst="rect">
            <a:avLst/>
          </a:prstGeom>
        </p:spPr>
        <p:txBody>
          <a:bodyPr lIns="0" tIns="0" rIns="0" bIns="0" rtlCol="0" anchor="t">
            <a:spAutoFit/>
          </a:bodyPr>
          <a:lstStyle/>
          <a:p>
            <a:pPr algn="just">
              <a:lnSpc>
                <a:spcPts val="6299"/>
              </a:lnSpc>
            </a:pPr>
            <a:r>
              <a:rPr lang="en-US" sz="4500">
                <a:solidFill>
                  <a:srgbClr val="1C5739"/>
                </a:solidFill>
                <a:latin typeface="Arial Bold"/>
              </a:rPr>
              <a:t>34. Số con trai, số con gái do chị sinh ra từ tháng 4/2023 đến tháng 3/2024?</a:t>
            </a:r>
          </a:p>
          <a:p>
            <a:pPr algn="r">
              <a:lnSpc>
                <a:spcPts val="6299"/>
              </a:lnSpc>
            </a:pPr>
            <a:endParaRPr lang="en-US" sz="4500">
              <a:solidFill>
                <a:srgbClr val="1C5739"/>
              </a:solidFill>
              <a:latin typeface="Arial Bold"/>
            </a:endParaRPr>
          </a:p>
        </p:txBody>
      </p:sp>
      <p:grpSp>
        <p:nvGrpSpPr>
          <p:cNvPr id="7" name="Group 7"/>
          <p:cNvGrpSpPr/>
          <p:nvPr/>
        </p:nvGrpSpPr>
        <p:grpSpPr>
          <a:xfrm>
            <a:off x="13884830" y="-2726296"/>
            <a:ext cx="3964049" cy="396404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9" name="TextBox 9"/>
            <p:cNvSpPr txBox="1"/>
            <p:nvPr/>
          </p:nvSpPr>
          <p:spPr>
            <a:xfrm>
              <a:off x="76200" y="47625"/>
              <a:ext cx="660400" cy="68897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0" name="Freeform 10"/>
          <p:cNvSpPr/>
          <p:nvPr/>
        </p:nvSpPr>
        <p:spPr>
          <a:xfrm>
            <a:off x="14861614" y="-6607352"/>
            <a:ext cx="9348363" cy="9348363"/>
          </a:xfrm>
          <a:custGeom>
            <a:avLst/>
            <a:gdLst/>
            <a:ahLst/>
            <a:cxnLst/>
            <a:rect l="l" t="t" r="r" b="b"/>
            <a:pathLst>
              <a:path w="9348363" h="9348363">
                <a:moveTo>
                  <a:pt x="0" y="0"/>
                </a:moveTo>
                <a:lnTo>
                  <a:pt x="9348363" y="0"/>
                </a:lnTo>
                <a:lnTo>
                  <a:pt x="9348363" y="9348362"/>
                </a:lnTo>
                <a:lnTo>
                  <a:pt x="0" y="93483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500090" y="7494281"/>
            <a:ext cx="17459630" cy="2165350"/>
          </a:xfrm>
          <a:prstGeom prst="rect">
            <a:avLst/>
          </a:prstGeom>
        </p:spPr>
        <p:txBody>
          <a:bodyPr lIns="0" tIns="0" rIns="0" bIns="0" rtlCol="0" anchor="t">
            <a:spAutoFit/>
          </a:bodyPr>
          <a:lstStyle/>
          <a:p>
            <a:pPr algn="just">
              <a:lnSpc>
                <a:spcPts val="5599"/>
              </a:lnSpc>
            </a:pPr>
            <a:r>
              <a:rPr lang="en-US" sz="3999">
                <a:solidFill>
                  <a:srgbClr val="000000"/>
                </a:solidFill>
                <a:latin typeface="Arial Bold"/>
              </a:rPr>
              <a:t>&gt; Hỏi để xác định số con do ĐTĐT sinh ra trong vòng 12 tháng qua. </a:t>
            </a:r>
          </a:p>
          <a:p>
            <a:pPr algn="just">
              <a:lnSpc>
                <a:spcPts val="5599"/>
              </a:lnSpc>
            </a:pPr>
            <a:r>
              <a:rPr lang="en-US" sz="3999">
                <a:solidFill>
                  <a:srgbClr val="000000"/>
                </a:solidFill>
                <a:latin typeface="Arial Bold"/>
              </a:rPr>
              <a:t>&gt;Xác định thêm ngoài lần sinh con gần nhất trong vòng 12 tháng qua (Câu 32), ĐTĐT có sinh (những) người con khác trong cùng năm không. </a:t>
            </a:r>
          </a:p>
        </p:txBody>
      </p:sp>
      <p:sp>
        <p:nvSpPr>
          <p:cNvPr id="12" name="AutoShape 12"/>
          <p:cNvSpPr/>
          <p:nvPr/>
        </p:nvSpPr>
        <p:spPr>
          <a:xfrm flipV="1">
            <a:off x="2217813" y="4739914"/>
            <a:ext cx="14352884" cy="0"/>
          </a:xfrm>
          <a:prstGeom prst="line">
            <a:avLst/>
          </a:prstGeom>
          <a:ln w="209550" cap="flat">
            <a:solidFill>
              <a:srgbClr val="000000"/>
            </a:solidFill>
            <a:prstDash val="solid"/>
            <a:headEnd type="none" w="sm" len="sm"/>
            <a:tailEnd type="arrow" w="med" len="sm"/>
          </a:ln>
        </p:spPr>
      </p:sp>
      <p:sp>
        <p:nvSpPr>
          <p:cNvPr id="13" name="AutoShape 13"/>
          <p:cNvSpPr/>
          <p:nvPr/>
        </p:nvSpPr>
        <p:spPr>
          <a:xfrm flipH="1">
            <a:off x="13587617" y="4253085"/>
            <a:ext cx="0" cy="973657"/>
          </a:xfrm>
          <a:prstGeom prst="line">
            <a:avLst/>
          </a:prstGeom>
          <a:ln w="209550" cap="flat">
            <a:solidFill>
              <a:srgbClr val="000000"/>
            </a:solidFill>
            <a:prstDash val="solid"/>
            <a:headEnd type="none" w="sm" len="sm"/>
            <a:tailEnd type="none" w="sm" len="sm"/>
          </a:ln>
        </p:spPr>
      </p:sp>
      <p:sp>
        <p:nvSpPr>
          <p:cNvPr id="14" name="AutoShape 14"/>
          <p:cNvSpPr/>
          <p:nvPr/>
        </p:nvSpPr>
        <p:spPr>
          <a:xfrm flipH="1">
            <a:off x="9819687" y="4253085"/>
            <a:ext cx="0" cy="973657"/>
          </a:xfrm>
          <a:prstGeom prst="line">
            <a:avLst/>
          </a:prstGeom>
          <a:ln w="209550" cap="flat">
            <a:solidFill>
              <a:srgbClr val="000000"/>
            </a:solidFill>
            <a:prstDash val="solid"/>
            <a:headEnd type="none" w="sm" len="sm"/>
            <a:tailEnd type="none" w="sm" len="sm"/>
          </a:ln>
        </p:spPr>
      </p:sp>
      <p:sp>
        <p:nvSpPr>
          <p:cNvPr id="15" name="AutoShape 15"/>
          <p:cNvSpPr/>
          <p:nvPr/>
        </p:nvSpPr>
        <p:spPr>
          <a:xfrm flipH="1">
            <a:off x="3431691" y="4262396"/>
            <a:ext cx="0" cy="973657"/>
          </a:xfrm>
          <a:prstGeom prst="line">
            <a:avLst/>
          </a:prstGeom>
          <a:ln w="209550" cap="flat">
            <a:solidFill>
              <a:srgbClr val="000000"/>
            </a:solidFill>
            <a:prstDash val="solid"/>
            <a:headEnd type="none" w="sm" len="sm"/>
            <a:tailEnd type="none" w="sm" len="sm"/>
          </a:ln>
        </p:spPr>
      </p:sp>
      <p:sp>
        <p:nvSpPr>
          <p:cNvPr id="16" name="Freeform 16"/>
          <p:cNvSpPr/>
          <p:nvPr/>
        </p:nvSpPr>
        <p:spPr>
          <a:xfrm rot="-5400000" flipH="1">
            <a:off x="9235932" y="110851"/>
            <a:ext cx="1427825" cy="7275544"/>
          </a:xfrm>
          <a:custGeom>
            <a:avLst/>
            <a:gdLst/>
            <a:ahLst/>
            <a:cxnLst/>
            <a:rect l="l" t="t" r="r" b="b"/>
            <a:pathLst>
              <a:path w="1427825" h="7275544">
                <a:moveTo>
                  <a:pt x="1427826" y="0"/>
                </a:moveTo>
                <a:lnTo>
                  <a:pt x="0" y="0"/>
                </a:lnTo>
                <a:lnTo>
                  <a:pt x="0" y="7275543"/>
                </a:lnTo>
                <a:lnTo>
                  <a:pt x="1427826" y="7275543"/>
                </a:lnTo>
                <a:lnTo>
                  <a:pt x="1427826"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p:cNvSpPr txBox="1"/>
          <p:nvPr/>
        </p:nvSpPr>
        <p:spPr>
          <a:xfrm>
            <a:off x="8496465" y="5360681"/>
            <a:ext cx="2838289" cy="2333625"/>
          </a:xfrm>
          <a:prstGeom prst="rect">
            <a:avLst/>
          </a:prstGeom>
        </p:spPr>
        <p:txBody>
          <a:bodyPr lIns="0" tIns="0" rIns="0" bIns="0" rtlCol="0" anchor="t">
            <a:spAutoFit/>
          </a:bodyPr>
          <a:lstStyle/>
          <a:p>
            <a:pPr algn="ctr">
              <a:lnSpc>
                <a:spcPts val="5599"/>
              </a:lnSpc>
            </a:pPr>
            <a:r>
              <a:rPr lang="en-US" sz="3999">
                <a:solidFill>
                  <a:srgbClr val="D82DD7"/>
                </a:solidFill>
                <a:latin typeface="Arial Bold"/>
              </a:rPr>
              <a:t>lần sinh gần nhất       </a:t>
            </a:r>
          </a:p>
          <a:p>
            <a:pPr algn="ctr">
              <a:lnSpc>
                <a:spcPts val="7000"/>
              </a:lnSpc>
            </a:pPr>
            <a:endParaRPr lang="en-US" sz="3999">
              <a:solidFill>
                <a:srgbClr val="D82DD7"/>
              </a:solidFill>
              <a:latin typeface="Arial Bold"/>
            </a:endParaRPr>
          </a:p>
        </p:txBody>
      </p:sp>
      <p:sp>
        <p:nvSpPr>
          <p:cNvPr id="18" name="TextBox 18"/>
          <p:cNvSpPr txBox="1"/>
          <p:nvPr/>
        </p:nvSpPr>
        <p:spPr>
          <a:xfrm>
            <a:off x="12168473" y="5205872"/>
            <a:ext cx="2838289" cy="1460500"/>
          </a:xfrm>
          <a:prstGeom prst="rect">
            <a:avLst/>
          </a:prstGeom>
        </p:spPr>
        <p:txBody>
          <a:bodyPr lIns="0" tIns="0" rIns="0" bIns="0" rtlCol="0" anchor="t">
            <a:spAutoFit/>
          </a:bodyPr>
          <a:lstStyle/>
          <a:p>
            <a:pPr algn="ctr">
              <a:lnSpc>
                <a:spcPts val="5599"/>
              </a:lnSpc>
            </a:pPr>
            <a:r>
              <a:rPr lang="en-US" sz="3999">
                <a:solidFill>
                  <a:srgbClr val="EA0A0A"/>
                </a:solidFill>
                <a:latin typeface="Arial Bold"/>
              </a:rPr>
              <a:t>0h ngày 1/4/2024</a:t>
            </a:r>
          </a:p>
        </p:txBody>
      </p:sp>
      <p:sp>
        <p:nvSpPr>
          <p:cNvPr id="19" name="TextBox 19"/>
          <p:cNvSpPr txBox="1"/>
          <p:nvPr/>
        </p:nvSpPr>
        <p:spPr>
          <a:xfrm>
            <a:off x="6857851" y="2466385"/>
            <a:ext cx="6183988" cy="755650"/>
          </a:xfrm>
          <a:prstGeom prst="rect">
            <a:avLst/>
          </a:prstGeom>
        </p:spPr>
        <p:txBody>
          <a:bodyPr lIns="0" tIns="0" rIns="0" bIns="0" rtlCol="0" anchor="t">
            <a:spAutoFit/>
          </a:bodyPr>
          <a:lstStyle/>
          <a:p>
            <a:pPr algn="ctr">
              <a:lnSpc>
                <a:spcPts val="5599"/>
              </a:lnSpc>
            </a:pPr>
            <a:r>
              <a:rPr lang="en-US" sz="3999">
                <a:solidFill>
                  <a:srgbClr val="EA0A0A"/>
                </a:solidFill>
                <a:latin typeface="Arial Bold"/>
              </a:rPr>
              <a:t>1/4/2023 đến 31/3/2024</a:t>
            </a:r>
          </a:p>
        </p:txBody>
      </p:sp>
      <p:grpSp>
        <p:nvGrpSpPr>
          <p:cNvPr id="20" name="Group 20"/>
          <p:cNvGrpSpPr/>
          <p:nvPr/>
        </p:nvGrpSpPr>
        <p:grpSpPr>
          <a:xfrm>
            <a:off x="13737971" y="4201587"/>
            <a:ext cx="2078470" cy="1057604"/>
            <a:chOff x="0" y="0"/>
            <a:chExt cx="2771294" cy="1410139"/>
          </a:xfrm>
        </p:grpSpPr>
        <p:grpSp>
          <p:nvGrpSpPr>
            <p:cNvPr id="21" name="Group 21"/>
            <p:cNvGrpSpPr/>
            <p:nvPr/>
          </p:nvGrpSpPr>
          <p:grpSpPr>
            <a:xfrm>
              <a:off x="0" y="0"/>
              <a:ext cx="2771294" cy="1410139"/>
              <a:chOff x="0" y="0"/>
              <a:chExt cx="547416" cy="278546"/>
            </a:xfrm>
          </p:grpSpPr>
          <p:sp>
            <p:nvSpPr>
              <p:cNvPr id="22" name="Freeform 22"/>
              <p:cNvSpPr/>
              <p:nvPr/>
            </p:nvSpPr>
            <p:spPr>
              <a:xfrm>
                <a:off x="0" y="0"/>
                <a:ext cx="547416" cy="278546"/>
              </a:xfrm>
              <a:custGeom>
                <a:avLst/>
                <a:gdLst/>
                <a:ahLst/>
                <a:cxnLst/>
                <a:rect l="l" t="t" r="r" b="b"/>
                <a:pathLst>
                  <a:path w="547416" h="278546">
                    <a:moveTo>
                      <a:pt x="0" y="0"/>
                    </a:moveTo>
                    <a:lnTo>
                      <a:pt x="547416" y="0"/>
                    </a:lnTo>
                    <a:lnTo>
                      <a:pt x="547416" y="278546"/>
                    </a:lnTo>
                    <a:lnTo>
                      <a:pt x="0" y="278546"/>
                    </a:lnTo>
                    <a:close/>
                  </a:path>
                </a:pathLst>
              </a:custGeom>
              <a:solidFill>
                <a:srgbClr val="FFFFFF"/>
              </a:solidFill>
            </p:spPr>
          </p:sp>
          <p:sp>
            <p:nvSpPr>
              <p:cNvPr id="23" name="TextBox 23"/>
              <p:cNvSpPr txBox="1"/>
              <p:nvPr/>
            </p:nvSpPr>
            <p:spPr>
              <a:xfrm>
                <a:off x="0" y="-38100"/>
                <a:ext cx="547416" cy="316646"/>
              </a:xfrm>
              <a:prstGeom prst="rect">
                <a:avLst/>
              </a:prstGeom>
            </p:spPr>
            <p:txBody>
              <a:bodyPr lIns="50800" tIns="50800" rIns="50800" bIns="50800" rtlCol="0" anchor="ctr"/>
              <a:lstStyle/>
              <a:p>
                <a:pPr algn="ctr">
                  <a:lnSpc>
                    <a:spcPts val="2659"/>
                  </a:lnSpc>
                </a:pPr>
                <a:endParaRPr/>
              </a:p>
            </p:txBody>
          </p:sp>
        </p:grpSp>
        <p:sp>
          <p:nvSpPr>
            <p:cNvPr id="24" name="AutoShape 24"/>
            <p:cNvSpPr/>
            <p:nvPr/>
          </p:nvSpPr>
          <p:spPr>
            <a:xfrm>
              <a:off x="191595" y="685800"/>
              <a:ext cx="2286503" cy="0"/>
            </a:xfrm>
            <a:prstGeom prst="line">
              <a:avLst/>
            </a:prstGeom>
            <a:ln w="279400" cap="flat">
              <a:solidFill>
                <a:srgbClr val="000000"/>
              </a:solidFill>
              <a:prstDash val="sysDot"/>
              <a:headEnd type="none" w="sm" len="sm"/>
              <a:tailEnd type="none" w="sm" len="sm"/>
            </a:ln>
          </p:spPr>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9249" y="476373"/>
            <a:ext cx="14387958" cy="1956063"/>
            <a:chOff x="0" y="0"/>
            <a:chExt cx="3789421" cy="515177"/>
          </a:xfrm>
        </p:grpSpPr>
        <p:sp>
          <p:nvSpPr>
            <p:cNvPr id="3" name="Freeform 3"/>
            <p:cNvSpPr/>
            <p:nvPr/>
          </p:nvSpPr>
          <p:spPr>
            <a:xfrm>
              <a:off x="0" y="0"/>
              <a:ext cx="3789421" cy="515177"/>
            </a:xfrm>
            <a:custGeom>
              <a:avLst/>
              <a:gdLst/>
              <a:ahLst/>
              <a:cxnLst/>
              <a:rect l="l" t="t" r="r" b="b"/>
              <a:pathLst>
                <a:path w="3789421" h="515177">
                  <a:moveTo>
                    <a:pt x="3586221" y="0"/>
                  </a:moveTo>
                  <a:cubicBezTo>
                    <a:pt x="3698445" y="0"/>
                    <a:pt x="3789421" y="115326"/>
                    <a:pt x="3789421" y="257588"/>
                  </a:cubicBezTo>
                  <a:cubicBezTo>
                    <a:pt x="3789421" y="399851"/>
                    <a:pt x="3698445" y="515177"/>
                    <a:pt x="3586221" y="515177"/>
                  </a:cubicBezTo>
                  <a:lnTo>
                    <a:pt x="203200" y="515177"/>
                  </a:lnTo>
                  <a:cubicBezTo>
                    <a:pt x="90976" y="515177"/>
                    <a:pt x="0" y="399851"/>
                    <a:pt x="0" y="257588"/>
                  </a:cubicBezTo>
                  <a:cubicBezTo>
                    <a:pt x="0" y="115326"/>
                    <a:pt x="90976" y="0"/>
                    <a:pt x="203200" y="0"/>
                  </a:cubicBezTo>
                  <a:close/>
                </a:path>
              </a:pathLst>
            </a:custGeom>
            <a:solidFill>
              <a:srgbClr val="000000">
                <a:alpha val="0"/>
              </a:srgbClr>
            </a:solidFill>
            <a:ln w="47625" cap="sq">
              <a:solidFill>
                <a:srgbClr val="DEDD91"/>
              </a:solidFill>
              <a:prstDash val="solid"/>
              <a:miter/>
            </a:ln>
          </p:spPr>
        </p:sp>
        <p:sp>
          <p:nvSpPr>
            <p:cNvPr id="4" name="TextBox 4"/>
            <p:cNvSpPr txBox="1"/>
            <p:nvPr/>
          </p:nvSpPr>
          <p:spPr>
            <a:xfrm>
              <a:off x="0" y="-38100"/>
              <a:ext cx="3789421" cy="55327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514113" y="990508"/>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246214" y="577260"/>
            <a:ext cx="13003313" cy="2457450"/>
          </a:xfrm>
          <a:prstGeom prst="rect">
            <a:avLst/>
          </a:prstGeom>
        </p:spPr>
        <p:txBody>
          <a:bodyPr lIns="0" tIns="0" rIns="0" bIns="0" rtlCol="0" anchor="t">
            <a:spAutoFit/>
          </a:bodyPr>
          <a:lstStyle/>
          <a:p>
            <a:pPr algn="just">
              <a:lnSpc>
                <a:spcPts val="6299"/>
              </a:lnSpc>
            </a:pPr>
            <a:r>
              <a:rPr lang="en-US" sz="4500">
                <a:solidFill>
                  <a:srgbClr val="1C5739"/>
                </a:solidFill>
                <a:latin typeface="Arial Bold"/>
              </a:rPr>
              <a:t>34. Số con trai, số con gái do chị sinh ra từ tháng 4/2023 đến tháng 3/2024?</a:t>
            </a:r>
          </a:p>
          <a:p>
            <a:pPr algn="r">
              <a:lnSpc>
                <a:spcPts val="6299"/>
              </a:lnSpc>
            </a:pPr>
            <a:endParaRPr lang="en-US" sz="4500">
              <a:solidFill>
                <a:srgbClr val="1C5739"/>
              </a:solidFill>
              <a:latin typeface="Arial Bold"/>
            </a:endParaRPr>
          </a:p>
        </p:txBody>
      </p:sp>
      <p:grpSp>
        <p:nvGrpSpPr>
          <p:cNvPr id="7" name="Group 7"/>
          <p:cNvGrpSpPr/>
          <p:nvPr/>
        </p:nvGrpSpPr>
        <p:grpSpPr>
          <a:xfrm>
            <a:off x="13884830" y="-2726296"/>
            <a:ext cx="3964049" cy="396404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9" name="TextBox 9"/>
            <p:cNvSpPr txBox="1"/>
            <p:nvPr/>
          </p:nvSpPr>
          <p:spPr>
            <a:xfrm>
              <a:off x="76200" y="47625"/>
              <a:ext cx="660400" cy="68897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0" name="Freeform 10"/>
          <p:cNvSpPr/>
          <p:nvPr/>
        </p:nvSpPr>
        <p:spPr>
          <a:xfrm>
            <a:off x="14861614" y="-6607352"/>
            <a:ext cx="9348363" cy="9348363"/>
          </a:xfrm>
          <a:custGeom>
            <a:avLst/>
            <a:gdLst/>
            <a:ahLst/>
            <a:cxnLst/>
            <a:rect l="l" t="t" r="r" b="b"/>
            <a:pathLst>
              <a:path w="9348363" h="9348363">
                <a:moveTo>
                  <a:pt x="0" y="0"/>
                </a:moveTo>
                <a:lnTo>
                  <a:pt x="9348363" y="0"/>
                </a:lnTo>
                <a:lnTo>
                  <a:pt x="9348363" y="9348362"/>
                </a:lnTo>
                <a:lnTo>
                  <a:pt x="0" y="93483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AutoShape 11"/>
          <p:cNvSpPr/>
          <p:nvPr/>
        </p:nvSpPr>
        <p:spPr>
          <a:xfrm>
            <a:off x="2217813" y="6265808"/>
            <a:ext cx="14446688" cy="0"/>
          </a:xfrm>
          <a:prstGeom prst="line">
            <a:avLst/>
          </a:prstGeom>
          <a:ln w="209550" cap="flat">
            <a:solidFill>
              <a:srgbClr val="000000"/>
            </a:solidFill>
            <a:prstDash val="solid"/>
            <a:headEnd type="none" w="sm" len="sm"/>
            <a:tailEnd type="arrow" w="med" len="sm"/>
          </a:ln>
        </p:spPr>
      </p:sp>
      <p:sp>
        <p:nvSpPr>
          <p:cNvPr id="12" name="AutoShape 12"/>
          <p:cNvSpPr/>
          <p:nvPr/>
        </p:nvSpPr>
        <p:spPr>
          <a:xfrm flipH="1">
            <a:off x="13587617" y="5778979"/>
            <a:ext cx="0" cy="973657"/>
          </a:xfrm>
          <a:prstGeom prst="line">
            <a:avLst/>
          </a:prstGeom>
          <a:ln w="209550" cap="flat">
            <a:solidFill>
              <a:srgbClr val="000000"/>
            </a:solidFill>
            <a:prstDash val="solid"/>
            <a:headEnd type="none" w="sm" len="sm"/>
            <a:tailEnd type="none" w="sm" len="sm"/>
          </a:ln>
        </p:spPr>
      </p:sp>
      <p:sp>
        <p:nvSpPr>
          <p:cNvPr id="13" name="AutoShape 13"/>
          <p:cNvSpPr/>
          <p:nvPr/>
        </p:nvSpPr>
        <p:spPr>
          <a:xfrm flipH="1">
            <a:off x="9819687" y="5778979"/>
            <a:ext cx="0" cy="973657"/>
          </a:xfrm>
          <a:prstGeom prst="line">
            <a:avLst/>
          </a:prstGeom>
          <a:ln w="209550" cap="flat">
            <a:solidFill>
              <a:srgbClr val="000000"/>
            </a:solidFill>
            <a:prstDash val="solid"/>
            <a:headEnd type="none" w="sm" len="sm"/>
            <a:tailEnd type="none" w="sm" len="sm"/>
          </a:ln>
        </p:spPr>
      </p:sp>
      <p:sp>
        <p:nvSpPr>
          <p:cNvPr id="14" name="AutoShape 14"/>
          <p:cNvSpPr/>
          <p:nvPr/>
        </p:nvSpPr>
        <p:spPr>
          <a:xfrm flipH="1">
            <a:off x="3431691" y="5788290"/>
            <a:ext cx="0" cy="973657"/>
          </a:xfrm>
          <a:prstGeom prst="line">
            <a:avLst/>
          </a:prstGeom>
          <a:ln w="209550" cap="flat">
            <a:solidFill>
              <a:srgbClr val="000000"/>
            </a:solidFill>
            <a:prstDash val="solid"/>
            <a:headEnd type="none" w="sm" len="sm"/>
            <a:tailEnd type="none" w="sm" len="sm"/>
          </a:ln>
        </p:spPr>
      </p:sp>
      <p:sp>
        <p:nvSpPr>
          <p:cNvPr id="15" name="Freeform 15"/>
          <p:cNvSpPr/>
          <p:nvPr/>
        </p:nvSpPr>
        <p:spPr>
          <a:xfrm rot="-5400000" flipH="1">
            <a:off x="9235932" y="1636745"/>
            <a:ext cx="1427825" cy="7275544"/>
          </a:xfrm>
          <a:custGeom>
            <a:avLst/>
            <a:gdLst/>
            <a:ahLst/>
            <a:cxnLst/>
            <a:rect l="l" t="t" r="r" b="b"/>
            <a:pathLst>
              <a:path w="1427825" h="7275544">
                <a:moveTo>
                  <a:pt x="1427826" y="0"/>
                </a:moveTo>
                <a:lnTo>
                  <a:pt x="0" y="0"/>
                </a:lnTo>
                <a:lnTo>
                  <a:pt x="0" y="7275543"/>
                </a:lnTo>
                <a:lnTo>
                  <a:pt x="1427826" y="7275543"/>
                </a:lnTo>
                <a:lnTo>
                  <a:pt x="1427826"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TextBox 16"/>
          <p:cNvSpPr txBox="1"/>
          <p:nvPr/>
        </p:nvSpPr>
        <p:spPr>
          <a:xfrm>
            <a:off x="1450223" y="6886575"/>
            <a:ext cx="2838289" cy="1628775"/>
          </a:xfrm>
          <a:prstGeom prst="rect">
            <a:avLst/>
          </a:prstGeom>
        </p:spPr>
        <p:txBody>
          <a:bodyPr lIns="0" tIns="0" rIns="0" bIns="0" rtlCol="0" anchor="t">
            <a:spAutoFit/>
          </a:bodyPr>
          <a:lstStyle/>
          <a:p>
            <a:pPr algn="ctr">
              <a:lnSpc>
                <a:spcPts val="5599"/>
              </a:lnSpc>
            </a:pPr>
            <a:r>
              <a:rPr lang="en-US" sz="3999">
                <a:solidFill>
                  <a:srgbClr val="1C5739"/>
                </a:solidFill>
                <a:latin typeface="Arial Bold"/>
              </a:rPr>
              <a:t>lần sinh 1       </a:t>
            </a:r>
          </a:p>
          <a:p>
            <a:pPr algn="ctr">
              <a:lnSpc>
                <a:spcPts val="7000"/>
              </a:lnSpc>
            </a:pPr>
            <a:endParaRPr lang="en-US" sz="3999">
              <a:solidFill>
                <a:srgbClr val="1C5739"/>
              </a:solidFill>
              <a:latin typeface="Arial Bold"/>
            </a:endParaRPr>
          </a:p>
        </p:txBody>
      </p:sp>
      <p:sp>
        <p:nvSpPr>
          <p:cNvPr id="17" name="TextBox 17"/>
          <p:cNvSpPr txBox="1"/>
          <p:nvPr/>
        </p:nvSpPr>
        <p:spPr>
          <a:xfrm>
            <a:off x="8496465" y="6886575"/>
            <a:ext cx="2838289" cy="2333625"/>
          </a:xfrm>
          <a:prstGeom prst="rect">
            <a:avLst/>
          </a:prstGeom>
        </p:spPr>
        <p:txBody>
          <a:bodyPr lIns="0" tIns="0" rIns="0" bIns="0" rtlCol="0" anchor="t">
            <a:spAutoFit/>
          </a:bodyPr>
          <a:lstStyle/>
          <a:p>
            <a:pPr algn="ctr">
              <a:lnSpc>
                <a:spcPts val="5599"/>
              </a:lnSpc>
            </a:pPr>
            <a:r>
              <a:rPr lang="en-US" sz="3999">
                <a:solidFill>
                  <a:srgbClr val="D82DD7"/>
                </a:solidFill>
                <a:latin typeface="Arial Bold"/>
              </a:rPr>
              <a:t>lần sinh gần nhất       </a:t>
            </a:r>
          </a:p>
          <a:p>
            <a:pPr algn="ctr">
              <a:lnSpc>
                <a:spcPts val="7000"/>
              </a:lnSpc>
            </a:pPr>
            <a:endParaRPr lang="en-US" sz="3999">
              <a:solidFill>
                <a:srgbClr val="D82DD7"/>
              </a:solidFill>
              <a:latin typeface="Arial Bold"/>
            </a:endParaRPr>
          </a:p>
        </p:txBody>
      </p:sp>
      <p:sp>
        <p:nvSpPr>
          <p:cNvPr id="18" name="TextBox 18"/>
          <p:cNvSpPr txBox="1"/>
          <p:nvPr/>
        </p:nvSpPr>
        <p:spPr>
          <a:xfrm>
            <a:off x="12168473" y="6731766"/>
            <a:ext cx="2838289" cy="1460500"/>
          </a:xfrm>
          <a:prstGeom prst="rect">
            <a:avLst/>
          </a:prstGeom>
        </p:spPr>
        <p:txBody>
          <a:bodyPr lIns="0" tIns="0" rIns="0" bIns="0" rtlCol="0" anchor="t">
            <a:spAutoFit/>
          </a:bodyPr>
          <a:lstStyle/>
          <a:p>
            <a:pPr algn="ctr">
              <a:lnSpc>
                <a:spcPts val="5599"/>
              </a:lnSpc>
            </a:pPr>
            <a:r>
              <a:rPr lang="en-US" sz="3999">
                <a:solidFill>
                  <a:srgbClr val="EA0A0A"/>
                </a:solidFill>
                <a:latin typeface="Arial Bold"/>
              </a:rPr>
              <a:t>0h ngày 1/4/2024</a:t>
            </a:r>
          </a:p>
        </p:txBody>
      </p:sp>
      <p:sp>
        <p:nvSpPr>
          <p:cNvPr id="19" name="TextBox 19"/>
          <p:cNvSpPr txBox="1"/>
          <p:nvPr/>
        </p:nvSpPr>
        <p:spPr>
          <a:xfrm>
            <a:off x="6857851" y="3963704"/>
            <a:ext cx="6183988" cy="755650"/>
          </a:xfrm>
          <a:prstGeom prst="rect">
            <a:avLst/>
          </a:prstGeom>
        </p:spPr>
        <p:txBody>
          <a:bodyPr lIns="0" tIns="0" rIns="0" bIns="0" rtlCol="0" anchor="t">
            <a:spAutoFit/>
          </a:bodyPr>
          <a:lstStyle/>
          <a:p>
            <a:pPr algn="ctr">
              <a:lnSpc>
                <a:spcPts val="5599"/>
              </a:lnSpc>
            </a:pPr>
            <a:r>
              <a:rPr lang="en-US" sz="3999">
                <a:solidFill>
                  <a:srgbClr val="EA0A0A"/>
                </a:solidFill>
                <a:latin typeface="Arial Bold"/>
              </a:rPr>
              <a:t>1/4/2023 đến 31/3/2024</a:t>
            </a:r>
          </a:p>
        </p:txBody>
      </p:sp>
      <p:sp>
        <p:nvSpPr>
          <p:cNvPr id="20" name="TextBox 20"/>
          <p:cNvSpPr txBox="1"/>
          <p:nvPr/>
        </p:nvSpPr>
        <p:spPr>
          <a:xfrm>
            <a:off x="389249" y="2827054"/>
            <a:ext cx="17898751" cy="755650"/>
          </a:xfrm>
          <a:prstGeom prst="rect">
            <a:avLst/>
          </a:prstGeom>
        </p:spPr>
        <p:txBody>
          <a:bodyPr lIns="0" tIns="0" rIns="0" bIns="0" rtlCol="0" anchor="t">
            <a:spAutoFit/>
          </a:bodyPr>
          <a:lstStyle/>
          <a:p>
            <a:pPr>
              <a:lnSpc>
                <a:spcPts val="5599"/>
              </a:lnSpc>
            </a:pPr>
            <a:r>
              <a:rPr lang="en-US" sz="3999">
                <a:solidFill>
                  <a:srgbClr val="000000"/>
                </a:solidFill>
                <a:latin typeface="Arial Bold"/>
              </a:rPr>
              <a:t>Trường hợp 1: Từ T4/2023-T3/2024 chỉ có duy nhất 1 lần sinh con sống</a:t>
            </a:r>
          </a:p>
        </p:txBody>
      </p:sp>
      <p:grpSp>
        <p:nvGrpSpPr>
          <p:cNvPr id="21" name="Group 21"/>
          <p:cNvGrpSpPr/>
          <p:nvPr/>
        </p:nvGrpSpPr>
        <p:grpSpPr>
          <a:xfrm>
            <a:off x="13737971" y="5737006"/>
            <a:ext cx="2078470" cy="1057604"/>
            <a:chOff x="0" y="0"/>
            <a:chExt cx="2771294" cy="1410139"/>
          </a:xfrm>
        </p:grpSpPr>
        <p:grpSp>
          <p:nvGrpSpPr>
            <p:cNvPr id="22" name="Group 22"/>
            <p:cNvGrpSpPr/>
            <p:nvPr/>
          </p:nvGrpSpPr>
          <p:grpSpPr>
            <a:xfrm>
              <a:off x="0" y="0"/>
              <a:ext cx="2771294" cy="1410139"/>
              <a:chOff x="0" y="0"/>
              <a:chExt cx="547416" cy="278546"/>
            </a:xfrm>
          </p:grpSpPr>
          <p:sp>
            <p:nvSpPr>
              <p:cNvPr id="23" name="Freeform 23"/>
              <p:cNvSpPr/>
              <p:nvPr/>
            </p:nvSpPr>
            <p:spPr>
              <a:xfrm>
                <a:off x="0" y="0"/>
                <a:ext cx="547416" cy="278546"/>
              </a:xfrm>
              <a:custGeom>
                <a:avLst/>
                <a:gdLst/>
                <a:ahLst/>
                <a:cxnLst/>
                <a:rect l="l" t="t" r="r" b="b"/>
                <a:pathLst>
                  <a:path w="547416" h="278546">
                    <a:moveTo>
                      <a:pt x="0" y="0"/>
                    </a:moveTo>
                    <a:lnTo>
                      <a:pt x="547416" y="0"/>
                    </a:lnTo>
                    <a:lnTo>
                      <a:pt x="547416" y="278546"/>
                    </a:lnTo>
                    <a:lnTo>
                      <a:pt x="0" y="278546"/>
                    </a:lnTo>
                    <a:close/>
                  </a:path>
                </a:pathLst>
              </a:custGeom>
              <a:solidFill>
                <a:srgbClr val="FFFFFF"/>
              </a:solidFill>
            </p:spPr>
          </p:sp>
          <p:sp>
            <p:nvSpPr>
              <p:cNvPr id="24" name="TextBox 24"/>
              <p:cNvSpPr txBox="1"/>
              <p:nvPr/>
            </p:nvSpPr>
            <p:spPr>
              <a:xfrm>
                <a:off x="0" y="-38100"/>
                <a:ext cx="547416" cy="316646"/>
              </a:xfrm>
              <a:prstGeom prst="rect">
                <a:avLst/>
              </a:prstGeom>
            </p:spPr>
            <p:txBody>
              <a:bodyPr lIns="50800" tIns="50800" rIns="50800" bIns="50800" rtlCol="0" anchor="ctr"/>
              <a:lstStyle/>
              <a:p>
                <a:pPr algn="ctr">
                  <a:lnSpc>
                    <a:spcPts val="2659"/>
                  </a:lnSpc>
                </a:pPr>
                <a:endParaRPr/>
              </a:p>
            </p:txBody>
          </p:sp>
        </p:grpSp>
        <p:sp>
          <p:nvSpPr>
            <p:cNvPr id="25" name="AutoShape 25"/>
            <p:cNvSpPr/>
            <p:nvPr/>
          </p:nvSpPr>
          <p:spPr>
            <a:xfrm>
              <a:off x="191595" y="685800"/>
              <a:ext cx="2286503" cy="0"/>
            </a:xfrm>
            <a:prstGeom prst="line">
              <a:avLst/>
            </a:prstGeom>
            <a:ln w="279400" cap="flat">
              <a:solidFill>
                <a:srgbClr val="000000"/>
              </a:solidFill>
              <a:prstDash val="sysDot"/>
              <a:headEnd type="none" w="sm" len="sm"/>
              <a:tailEnd type="none" w="sm" len="sm"/>
            </a:ln>
          </p:spPr>
        </p:sp>
      </p:grpSp>
      <p:sp>
        <p:nvSpPr>
          <p:cNvPr id="26" name="TextBox 26"/>
          <p:cNvSpPr txBox="1"/>
          <p:nvPr/>
        </p:nvSpPr>
        <p:spPr>
          <a:xfrm>
            <a:off x="5747054" y="8791575"/>
            <a:ext cx="8337112" cy="1152525"/>
          </a:xfrm>
          <a:prstGeom prst="rect">
            <a:avLst/>
          </a:prstGeom>
        </p:spPr>
        <p:txBody>
          <a:bodyPr lIns="0" tIns="0" rIns="0" bIns="0" rtlCol="0" anchor="t">
            <a:spAutoFit/>
          </a:bodyPr>
          <a:lstStyle/>
          <a:p>
            <a:pPr algn="ctr">
              <a:lnSpc>
                <a:spcPts val="8400"/>
              </a:lnSpc>
            </a:pPr>
            <a:r>
              <a:rPr lang="en-US" sz="6000">
                <a:solidFill>
                  <a:srgbClr val="000000"/>
                </a:solidFill>
                <a:latin typeface="Arial Bold"/>
              </a:rPr>
              <a:t>Số con C34 = C33</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9249" y="476373"/>
            <a:ext cx="14387958" cy="1956063"/>
            <a:chOff x="0" y="0"/>
            <a:chExt cx="3789421" cy="515177"/>
          </a:xfrm>
        </p:grpSpPr>
        <p:sp>
          <p:nvSpPr>
            <p:cNvPr id="3" name="Freeform 3"/>
            <p:cNvSpPr/>
            <p:nvPr/>
          </p:nvSpPr>
          <p:spPr>
            <a:xfrm>
              <a:off x="0" y="0"/>
              <a:ext cx="3789421" cy="515177"/>
            </a:xfrm>
            <a:custGeom>
              <a:avLst/>
              <a:gdLst/>
              <a:ahLst/>
              <a:cxnLst/>
              <a:rect l="l" t="t" r="r" b="b"/>
              <a:pathLst>
                <a:path w="3789421" h="515177">
                  <a:moveTo>
                    <a:pt x="3586221" y="0"/>
                  </a:moveTo>
                  <a:cubicBezTo>
                    <a:pt x="3698445" y="0"/>
                    <a:pt x="3789421" y="115326"/>
                    <a:pt x="3789421" y="257588"/>
                  </a:cubicBezTo>
                  <a:cubicBezTo>
                    <a:pt x="3789421" y="399851"/>
                    <a:pt x="3698445" y="515177"/>
                    <a:pt x="3586221" y="515177"/>
                  </a:cubicBezTo>
                  <a:lnTo>
                    <a:pt x="203200" y="515177"/>
                  </a:lnTo>
                  <a:cubicBezTo>
                    <a:pt x="90976" y="515177"/>
                    <a:pt x="0" y="399851"/>
                    <a:pt x="0" y="257588"/>
                  </a:cubicBezTo>
                  <a:cubicBezTo>
                    <a:pt x="0" y="115326"/>
                    <a:pt x="90976" y="0"/>
                    <a:pt x="203200" y="0"/>
                  </a:cubicBezTo>
                  <a:close/>
                </a:path>
              </a:pathLst>
            </a:custGeom>
            <a:solidFill>
              <a:srgbClr val="000000">
                <a:alpha val="0"/>
              </a:srgbClr>
            </a:solidFill>
            <a:ln w="47625" cap="sq">
              <a:solidFill>
                <a:srgbClr val="DEDD91"/>
              </a:solidFill>
              <a:prstDash val="solid"/>
              <a:miter/>
            </a:ln>
          </p:spPr>
        </p:sp>
        <p:sp>
          <p:nvSpPr>
            <p:cNvPr id="4" name="TextBox 4"/>
            <p:cNvSpPr txBox="1"/>
            <p:nvPr/>
          </p:nvSpPr>
          <p:spPr>
            <a:xfrm>
              <a:off x="0" y="-38100"/>
              <a:ext cx="3789421" cy="55327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514113" y="990508"/>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246214" y="577260"/>
            <a:ext cx="13003313" cy="2457450"/>
          </a:xfrm>
          <a:prstGeom prst="rect">
            <a:avLst/>
          </a:prstGeom>
        </p:spPr>
        <p:txBody>
          <a:bodyPr lIns="0" tIns="0" rIns="0" bIns="0" rtlCol="0" anchor="t">
            <a:spAutoFit/>
          </a:bodyPr>
          <a:lstStyle/>
          <a:p>
            <a:pPr algn="just">
              <a:lnSpc>
                <a:spcPts val="6299"/>
              </a:lnSpc>
            </a:pPr>
            <a:r>
              <a:rPr lang="en-US" sz="4500">
                <a:solidFill>
                  <a:srgbClr val="1C5739"/>
                </a:solidFill>
                <a:latin typeface="Arial Bold"/>
              </a:rPr>
              <a:t>34. Số con trai, số con gái do chị sinh ra từ tháng 4/2023 đến tháng 3/2024?</a:t>
            </a:r>
          </a:p>
          <a:p>
            <a:pPr algn="r">
              <a:lnSpc>
                <a:spcPts val="6299"/>
              </a:lnSpc>
            </a:pPr>
            <a:endParaRPr lang="en-US" sz="4500">
              <a:solidFill>
                <a:srgbClr val="1C5739"/>
              </a:solidFill>
              <a:latin typeface="Arial Bold"/>
            </a:endParaRPr>
          </a:p>
        </p:txBody>
      </p:sp>
      <p:grpSp>
        <p:nvGrpSpPr>
          <p:cNvPr id="7" name="Group 7"/>
          <p:cNvGrpSpPr/>
          <p:nvPr/>
        </p:nvGrpSpPr>
        <p:grpSpPr>
          <a:xfrm>
            <a:off x="13884830" y="-2726296"/>
            <a:ext cx="3964049" cy="396404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9" name="TextBox 9"/>
            <p:cNvSpPr txBox="1"/>
            <p:nvPr/>
          </p:nvSpPr>
          <p:spPr>
            <a:xfrm>
              <a:off x="76200" y="47625"/>
              <a:ext cx="660400" cy="68897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0" name="Freeform 10"/>
          <p:cNvSpPr/>
          <p:nvPr/>
        </p:nvSpPr>
        <p:spPr>
          <a:xfrm>
            <a:off x="14861614" y="-6607352"/>
            <a:ext cx="9348363" cy="9348363"/>
          </a:xfrm>
          <a:custGeom>
            <a:avLst/>
            <a:gdLst/>
            <a:ahLst/>
            <a:cxnLst/>
            <a:rect l="l" t="t" r="r" b="b"/>
            <a:pathLst>
              <a:path w="9348363" h="9348363">
                <a:moveTo>
                  <a:pt x="0" y="0"/>
                </a:moveTo>
                <a:lnTo>
                  <a:pt x="9348363" y="0"/>
                </a:lnTo>
                <a:lnTo>
                  <a:pt x="9348363" y="9348362"/>
                </a:lnTo>
                <a:lnTo>
                  <a:pt x="0" y="93483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AutoShape 11"/>
          <p:cNvSpPr/>
          <p:nvPr/>
        </p:nvSpPr>
        <p:spPr>
          <a:xfrm>
            <a:off x="2217813" y="6532508"/>
            <a:ext cx="14352850" cy="0"/>
          </a:xfrm>
          <a:prstGeom prst="line">
            <a:avLst/>
          </a:prstGeom>
          <a:ln w="209550" cap="flat">
            <a:solidFill>
              <a:srgbClr val="000000"/>
            </a:solidFill>
            <a:prstDash val="solid"/>
            <a:headEnd type="none" w="sm" len="sm"/>
            <a:tailEnd type="arrow" w="med" len="sm"/>
          </a:ln>
        </p:spPr>
      </p:sp>
      <p:sp>
        <p:nvSpPr>
          <p:cNvPr id="12" name="AutoShape 12"/>
          <p:cNvSpPr/>
          <p:nvPr/>
        </p:nvSpPr>
        <p:spPr>
          <a:xfrm flipH="1">
            <a:off x="13587617" y="6045679"/>
            <a:ext cx="0" cy="973657"/>
          </a:xfrm>
          <a:prstGeom prst="line">
            <a:avLst/>
          </a:prstGeom>
          <a:ln w="209550" cap="flat">
            <a:solidFill>
              <a:srgbClr val="000000"/>
            </a:solidFill>
            <a:prstDash val="solid"/>
            <a:headEnd type="none" w="sm" len="sm"/>
            <a:tailEnd type="none" w="sm" len="sm"/>
          </a:ln>
        </p:spPr>
      </p:sp>
      <p:sp>
        <p:nvSpPr>
          <p:cNvPr id="13" name="AutoShape 13"/>
          <p:cNvSpPr/>
          <p:nvPr/>
        </p:nvSpPr>
        <p:spPr>
          <a:xfrm flipH="1">
            <a:off x="9819687" y="6045679"/>
            <a:ext cx="0" cy="973657"/>
          </a:xfrm>
          <a:prstGeom prst="line">
            <a:avLst/>
          </a:prstGeom>
          <a:ln w="209550" cap="flat">
            <a:solidFill>
              <a:srgbClr val="000000"/>
            </a:solidFill>
            <a:prstDash val="solid"/>
            <a:headEnd type="none" w="sm" len="sm"/>
            <a:tailEnd type="none" w="sm" len="sm"/>
          </a:ln>
        </p:spPr>
      </p:sp>
      <p:sp>
        <p:nvSpPr>
          <p:cNvPr id="14" name="AutoShape 14"/>
          <p:cNvSpPr/>
          <p:nvPr/>
        </p:nvSpPr>
        <p:spPr>
          <a:xfrm flipH="1">
            <a:off x="3431691" y="6054990"/>
            <a:ext cx="0" cy="973657"/>
          </a:xfrm>
          <a:prstGeom prst="line">
            <a:avLst/>
          </a:prstGeom>
          <a:ln w="209550" cap="flat">
            <a:solidFill>
              <a:srgbClr val="000000"/>
            </a:solidFill>
            <a:prstDash val="solid"/>
            <a:headEnd type="none" w="sm" len="sm"/>
            <a:tailEnd type="none" w="sm" len="sm"/>
          </a:ln>
        </p:spPr>
      </p:sp>
      <p:sp>
        <p:nvSpPr>
          <p:cNvPr id="15" name="Freeform 15"/>
          <p:cNvSpPr/>
          <p:nvPr/>
        </p:nvSpPr>
        <p:spPr>
          <a:xfrm rot="-5400000" flipH="1">
            <a:off x="9235932" y="1903445"/>
            <a:ext cx="1427825" cy="7275544"/>
          </a:xfrm>
          <a:custGeom>
            <a:avLst/>
            <a:gdLst/>
            <a:ahLst/>
            <a:cxnLst/>
            <a:rect l="l" t="t" r="r" b="b"/>
            <a:pathLst>
              <a:path w="1427825" h="7275544">
                <a:moveTo>
                  <a:pt x="1427826" y="0"/>
                </a:moveTo>
                <a:lnTo>
                  <a:pt x="0" y="0"/>
                </a:lnTo>
                <a:lnTo>
                  <a:pt x="0" y="7275543"/>
                </a:lnTo>
                <a:lnTo>
                  <a:pt x="1427826" y="7275543"/>
                </a:lnTo>
                <a:lnTo>
                  <a:pt x="1427826"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TextBox 16"/>
          <p:cNvSpPr txBox="1"/>
          <p:nvPr/>
        </p:nvSpPr>
        <p:spPr>
          <a:xfrm>
            <a:off x="1450223" y="7153275"/>
            <a:ext cx="2838289" cy="1628775"/>
          </a:xfrm>
          <a:prstGeom prst="rect">
            <a:avLst/>
          </a:prstGeom>
        </p:spPr>
        <p:txBody>
          <a:bodyPr lIns="0" tIns="0" rIns="0" bIns="0" rtlCol="0" anchor="t">
            <a:spAutoFit/>
          </a:bodyPr>
          <a:lstStyle/>
          <a:p>
            <a:pPr algn="ctr">
              <a:lnSpc>
                <a:spcPts val="5599"/>
              </a:lnSpc>
            </a:pPr>
            <a:r>
              <a:rPr lang="en-US" sz="3999">
                <a:solidFill>
                  <a:srgbClr val="1C5739"/>
                </a:solidFill>
                <a:latin typeface="Arial Bold"/>
              </a:rPr>
              <a:t>lần sinh 1       </a:t>
            </a:r>
          </a:p>
          <a:p>
            <a:pPr algn="ctr">
              <a:lnSpc>
                <a:spcPts val="7000"/>
              </a:lnSpc>
            </a:pPr>
            <a:endParaRPr lang="en-US" sz="3999">
              <a:solidFill>
                <a:srgbClr val="1C5739"/>
              </a:solidFill>
              <a:latin typeface="Arial Bold"/>
            </a:endParaRPr>
          </a:p>
        </p:txBody>
      </p:sp>
      <p:sp>
        <p:nvSpPr>
          <p:cNvPr id="17" name="TextBox 17"/>
          <p:cNvSpPr txBox="1"/>
          <p:nvPr/>
        </p:nvSpPr>
        <p:spPr>
          <a:xfrm>
            <a:off x="8496465" y="7153275"/>
            <a:ext cx="2838289" cy="2333625"/>
          </a:xfrm>
          <a:prstGeom prst="rect">
            <a:avLst/>
          </a:prstGeom>
        </p:spPr>
        <p:txBody>
          <a:bodyPr lIns="0" tIns="0" rIns="0" bIns="0" rtlCol="0" anchor="t">
            <a:spAutoFit/>
          </a:bodyPr>
          <a:lstStyle/>
          <a:p>
            <a:pPr algn="ctr">
              <a:lnSpc>
                <a:spcPts val="5599"/>
              </a:lnSpc>
            </a:pPr>
            <a:r>
              <a:rPr lang="en-US" sz="3999">
                <a:solidFill>
                  <a:srgbClr val="D82DD7"/>
                </a:solidFill>
                <a:latin typeface="Arial Bold"/>
              </a:rPr>
              <a:t>lần sinh gần nhất       </a:t>
            </a:r>
          </a:p>
          <a:p>
            <a:pPr algn="ctr">
              <a:lnSpc>
                <a:spcPts val="7000"/>
              </a:lnSpc>
            </a:pPr>
            <a:endParaRPr lang="en-US" sz="3999">
              <a:solidFill>
                <a:srgbClr val="D82DD7"/>
              </a:solidFill>
              <a:latin typeface="Arial Bold"/>
            </a:endParaRPr>
          </a:p>
        </p:txBody>
      </p:sp>
      <p:sp>
        <p:nvSpPr>
          <p:cNvPr id="18" name="TextBox 18"/>
          <p:cNvSpPr txBox="1"/>
          <p:nvPr/>
        </p:nvSpPr>
        <p:spPr>
          <a:xfrm>
            <a:off x="12168473" y="6998466"/>
            <a:ext cx="2838289" cy="1460500"/>
          </a:xfrm>
          <a:prstGeom prst="rect">
            <a:avLst/>
          </a:prstGeom>
        </p:spPr>
        <p:txBody>
          <a:bodyPr lIns="0" tIns="0" rIns="0" bIns="0" rtlCol="0" anchor="t">
            <a:spAutoFit/>
          </a:bodyPr>
          <a:lstStyle/>
          <a:p>
            <a:pPr algn="ctr">
              <a:lnSpc>
                <a:spcPts val="5599"/>
              </a:lnSpc>
            </a:pPr>
            <a:r>
              <a:rPr lang="en-US" sz="3999">
                <a:solidFill>
                  <a:srgbClr val="EA0A0A"/>
                </a:solidFill>
                <a:latin typeface="Arial Bold"/>
              </a:rPr>
              <a:t>0h ngày 1/4/2024</a:t>
            </a:r>
          </a:p>
        </p:txBody>
      </p:sp>
      <p:sp>
        <p:nvSpPr>
          <p:cNvPr id="19" name="TextBox 19"/>
          <p:cNvSpPr txBox="1"/>
          <p:nvPr/>
        </p:nvSpPr>
        <p:spPr>
          <a:xfrm>
            <a:off x="6857851" y="4258979"/>
            <a:ext cx="6183988" cy="755650"/>
          </a:xfrm>
          <a:prstGeom prst="rect">
            <a:avLst/>
          </a:prstGeom>
        </p:spPr>
        <p:txBody>
          <a:bodyPr lIns="0" tIns="0" rIns="0" bIns="0" rtlCol="0" anchor="t">
            <a:spAutoFit/>
          </a:bodyPr>
          <a:lstStyle/>
          <a:p>
            <a:pPr algn="ctr">
              <a:lnSpc>
                <a:spcPts val="5599"/>
              </a:lnSpc>
            </a:pPr>
            <a:r>
              <a:rPr lang="en-US" sz="3999">
                <a:solidFill>
                  <a:srgbClr val="EA0A0A"/>
                </a:solidFill>
                <a:latin typeface="Arial Bold"/>
              </a:rPr>
              <a:t>1/4/2023 đến 31/3/2024</a:t>
            </a:r>
          </a:p>
        </p:txBody>
      </p:sp>
      <p:sp>
        <p:nvSpPr>
          <p:cNvPr id="20" name="TextBox 20"/>
          <p:cNvSpPr txBox="1"/>
          <p:nvPr/>
        </p:nvSpPr>
        <p:spPr>
          <a:xfrm>
            <a:off x="389249" y="2827054"/>
            <a:ext cx="17898751" cy="755650"/>
          </a:xfrm>
          <a:prstGeom prst="rect">
            <a:avLst/>
          </a:prstGeom>
        </p:spPr>
        <p:txBody>
          <a:bodyPr lIns="0" tIns="0" rIns="0" bIns="0" rtlCol="0" anchor="t">
            <a:spAutoFit/>
          </a:bodyPr>
          <a:lstStyle/>
          <a:p>
            <a:pPr>
              <a:lnSpc>
                <a:spcPts val="5599"/>
              </a:lnSpc>
            </a:pPr>
            <a:r>
              <a:rPr lang="en-US" sz="3999">
                <a:solidFill>
                  <a:srgbClr val="000000"/>
                </a:solidFill>
                <a:latin typeface="Arial Bold"/>
              </a:rPr>
              <a:t>Trường hợp 2: Từ T4/2023-T3/2024 có 2 lần sinh con sống</a:t>
            </a:r>
          </a:p>
        </p:txBody>
      </p:sp>
      <p:sp>
        <p:nvSpPr>
          <p:cNvPr id="21" name="AutoShape 21"/>
          <p:cNvSpPr/>
          <p:nvPr/>
        </p:nvSpPr>
        <p:spPr>
          <a:xfrm flipH="1">
            <a:off x="7679150" y="6045679"/>
            <a:ext cx="0" cy="973657"/>
          </a:xfrm>
          <a:prstGeom prst="line">
            <a:avLst/>
          </a:prstGeom>
          <a:ln w="209550" cap="flat">
            <a:solidFill>
              <a:srgbClr val="0053BC"/>
            </a:solidFill>
            <a:prstDash val="solid"/>
            <a:headEnd type="none" w="sm" len="sm"/>
            <a:tailEnd type="none" w="sm" len="sm"/>
          </a:ln>
        </p:spPr>
      </p:sp>
      <p:sp>
        <p:nvSpPr>
          <p:cNvPr id="22" name="TextBox 22"/>
          <p:cNvSpPr txBox="1"/>
          <p:nvPr/>
        </p:nvSpPr>
        <p:spPr>
          <a:xfrm>
            <a:off x="5658176" y="7153275"/>
            <a:ext cx="2838289" cy="1628775"/>
          </a:xfrm>
          <a:prstGeom prst="rect">
            <a:avLst/>
          </a:prstGeom>
        </p:spPr>
        <p:txBody>
          <a:bodyPr lIns="0" tIns="0" rIns="0" bIns="0" rtlCol="0" anchor="t">
            <a:spAutoFit/>
          </a:bodyPr>
          <a:lstStyle/>
          <a:p>
            <a:pPr algn="ctr">
              <a:lnSpc>
                <a:spcPts val="5599"/>
              </a:lnSpc>
            </a:pPr>
            <a:r>
              <a:rPr lang="en-US" sz="3999">
                <a:solidFill>
                  <a:srgbClr val="0053BC"/>
                </a:solidFill>
                <a:latin typeface="Arial Bold"/>
              </a:rPr>
              <a:t>lần sinh 2       </a:t>
            </a:r>
          </a:p>
          <a:p>
            <a:pPr algn="ctr">
              <a:lnSpc>
                <a:spcPts val="7000"/>
              </a:lnSpc>
            </a:pPr>
            <a:endParaRPr lang="en-US" sz="3999">
              <a:solidFill>
                <a:srgbClr val="0053BC"/>
              </a:solidFill>
              <a:latin typeface="Arial Bold"/>
            </a:endParaRPr>
          </a:p>
        </p:txBody>
      </p:sp>
      <p:grpSp>
        <p:nvGrpSpPr>
          <p:cNvPr id="23" name="Group 23"/>
          <p:cNvGrpSpPr/>
          <p:nvPr/>
        </p:nvGrpSpPr>
        <p:grpSpPr>
          <a:xfrm>
            <a:off x="13737971" y="6003706"/>
            <a:ext cx="2078470" cy="1057604"/>
            <a:chOff x="0" y="0"/>
            <a:chExt cx="2771294" cy="1410139"/>
          </a:xfrm>
        </p:grpSpPr>
        <p:grpSp>
          <p:nvGrpSpPr>
            <p:cNvPr id="24" name="Group 24"/>
            <p:cNvGrpSpPr/>
            <p:nvPr/>
          </p:nvGrpSpPr>
          <p:grpSpPr>
            <a:xfrm>
              <a:off x="0" y="0"/>
              <a:ext cx="2771294" cy="1410139"/>
              <a:chOff x="0" y="0"/>
              <a:chExt cx="547416" cy="278546"/>
            </a:xfrm>
          </p:grpSpPr>
          <p:sp>
            <p:nvSpPr>
              <p:cNvPr id="25" name="Freeform 25"/>
              <p:cNvSpPr/>
              <p:nvPr/>
            </p:nvSpPr>
            <p:spPr>
              <a:xfrm>
                <a:off x="0" y="0"/>
                <a:ext cx="547416" cy="278546"/>
              </a:xfrm>
              <a:custGeom>
                <a:avLst/>
                <a:gdLst/>
                <a:ahLst/>
                <a:cxnLst/>
                <a:rect l="l" t="t" r="r" b="b"/>
                <a:pathLst>
                  <a:path w="547416" h="278546">
                    <a:moveTo>
                      <a:pt x="0" y="0"/>
                    </a:moveTo>
                    <a:lnTo>
                      <a:pt x="547416" y="0"/>
                    </a:lnTo>
                    <a:lnTo>
                      <a:pt x="547416" y="278546"/>
                    </a:lnTo>
                    <a:lnTo>
                      <a:pt x="0" y="278546"/>
                    </a:lnTo>
                    <a:close/>
                  </a:path>
                </a:pathLst>
              </a:custGeom>
              <a:solidFill>
                <a:srgbClr val="FFFFFF"/>
              </a:solidFill>
            </p:spPr>
          </p:sp>
          <p:sp>
            <p:nvSpPr>
              <p:cNvPr id="26" name="TextBox 26"/>
              <p:cNvSpPr txBox="1"/>
              <p:nvPr/>
            </p:nvSpPr>
            <p:spPr>
              <a:xfrm>
                <a:off x="0" y="-38100"/>
                <a:ext cx="547416" cy="316646"/>
              </a:xfrm>
              <a:prstGeom prst="rect">
                <a:avLst/>
              </a:prstGeom>
            </p:spPr>
            <p:txBody>
              <a:bodyPr lIns="50800" tIns="50800" rIns="50800" bIns="50800" rtlCol="0" anchor="ctr"/>
              <a:lstStyle/>
              <a:p>
                <a:pPr algn="ctr">
                  <a:lnSpc>
                    <a:spcPts val="2659"/>
                  </a:lnSpc>
                </a:pPr>
                <a:endParaRPr/>
              </a:p>
            </p:txBody>
          </p:sp>
        </p:grpSp>
        <p:sp>
          <p:nvSpPr>
            <p:cNvPr id="27" name="AutoShape 27"/>
            <p:cNvSpPr/>
            <p:nvPr/>
          </p:nvSpPr>
          <p:spPr>
            <a:xfrm>
              <a:off x="191595" y="685800"/>
              <a:ext cx="2286503" cy="0"/>
            </a:xfrm>
            <a:prstGeom prst="line">
              <a:avLst/>
            </a:prstGeom>
            <a:ln w="279400" cap="flat">
              <a:solidFill>
                <a:srgbClr val="000000"/>
              </a:solidFill>
              <a:prstDash val="sysDot"/>
              <a:headEnd type="none" w="sm" len="sm"/>
              <a:tailEnd type="none" w="sm" len="sm"/>
            </a:ln>
          </p:spPr>
        </p:sp>
      </p:grpSp>
      <p:sp>
        <p:nvSpPr>
          <p:cNvPr id="28" name="TextBox 28"/>
          <p:cNvSpPr txBox="1"/>
          <p:nvPr/>
        </p:nvSpPr>
        <p:spPr>
          <a:xfrm>
            <a:off x="5747054" y="8791575"/>
            <a:ext cx="8337112" cy="1152525"/>
          </a:xfrm>
          <a:prstGeom prst="rect">
            <a:avLst/>
          </a:prstGeom>
        </p:spPr>
        <p:txBody>
          <a:bodyPr lIns="0" tIns="0" rIns="0" bIns="0" rtlCol="0" anchor="t">
            <a:spAutoFit/>
          </a:bodyPr>
          <a:lstStyle/>
          <a:p>
            <a:pPr algn="ctr">
              <a:lnSpc>
                <a:spcPts val="8400"/>
              </a:lnSpc>
            </a:pPr>
            <a:r>
              <a:rPr lang="en-US" sz="6000">
                <a:solidFill>
                  <a:srgbClr val="000000"/>
                </a:solidFill>
                <a:latin typeface="Arial Bold"/>
              </a:rPr>
              <a:t>Số con C34 &gt; C33</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83756" y="1000125"/>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225348" y="8025863"/>
            <a:ext cx="463896" cy="463896"/>
          </a:xfrm>
          <a:custGeom>
            <a:avLst/>
            <a:gdLst/>
            <a:ahLst/>
            <a:cxnLst/>
            <a:rect l="l" t="t" r="r" b="b"/>
            <a:pathLst>
              <a:path w="463896" h="463896">
                <a:moveTo>
                  <a:pt x="0" y="0"/>
                </a:moveTo>
                <a:lnTo>
                  <a:pt x="463895" y="0"/>
                </a:lnTo>
                <a:lnTo>
                  <a:pt x="463895" y="463895"/>
                </a:lnTo>
                <a:lnTo>
                  <a:pt x="0" y="4638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2865118" y="8340579"/>
            <a:ext cx="5229944" cy="2923606"/>
          </a:xfrm>
          <a:custGeom>
            <a:avLst/>
            <a:gdLst/>
            <a:ahLst/>
            <a:cxnLst/>
            <a:rect l="l" t="t" r="r" b="b"/>
            <a:pathLst>
              <a:path w="5229944" h="2923606">
                <a:moveTo>
                  <a:pt x="0" y="0"/>
                </a:moveTo>
                <a:lnTo>
                  <a:pt x="5229944" y="0"/>
                </a:lnTo>
                <a:lnTo>
                  <a:pt x="5229944" y="2923606"/>
                </a:lnTo>
                <a:lnTo>
                  <a:pt x="0" y="29236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1371287" y="4168258"/>
            <a:ext cx="14930633" cy="3769995"/>
          </a:xfrm>
          <a:prstGeom prst="rect">
            <a:avLst/>
          </a:prstGeom>
        </p:spPr>
        <p:txBody>
          <a:bodyPr lIns="0" tIns="0" rIns="0" bIns="0" rtlCol="0" anchor="t">
            <a:spAutoFit/>
          </a:bodyPr>
          <a:lstStyle/>
          <a:p>
            <a:pPr>
              <a:lnSpc>
                <a:spcPts val="5880"/>
              </a:lnSpc>
            </a:pPr>
            <a:r>
              <a:rPr lang="en-US" sz="4200">
                <a:solidFill>
                  <a:srgbClr val="000000"/>
                </a:solidFill>
                <a:latin typeface="Arial"/>
              </a:rPr>
              <a:t>Logic giữa cố con sinh ra từ t4/2023 đến t3/2024 với số con sinh ra trong lần sinh gần nhất</a:t>
            </a:r>
          </a:p>
          <a:p>
            <a:pPr>
              <a:lnSpc>
                <a:spcPts val="5880"/>
              </a:lnSpc>
            </a:pPr>
            <a:endParaRPr lang="en-US" sz="4200">
              <a:solidFill>
                <a:srgbClr val="000000"/>
              </a:solidFill>
              <a:latin typeface="Arial"/>
            </a:endParaRPr>
          </a:p>
          <a:p>
            <a:pPr>
              <a:lnSpc>
                <a:spcPts val="5880"/>
              </a:lnSpc>
            </a:pPr>
            <a:r>
              <a:rPr lang="en-US" sz="4200">
                <a:solidFill>
                  <a:srgbClr val="000000"/>
                </a:solidFill>
                <a:latin typeface="Arial"/>
              </a:rPr>
              <a:t>Lỗi: C34&lt;C33</a:t>
            </a:r>
          </a:p>
          <a:p>
            <a:pPr>
              <a:lnSpc>
                <a:spcPts val="5880"/>
              </a:lnSpc>
            </a:pPr>
            <a:r>
              <a:rPr lang="en-US" sz="4200">
                <a:solidFill>
                  <a:srgbClr val="000000"/>
                </a:solidFill>
                <a:latin typeface="Arial"/>
              </a:rPr>
              <a:t>Cảnh báo: C34&gt;C33+3</a:t>
            </a:r>
          </a:p>
        </p:txBody>
      </p:sp>
      <p:sp>
        <p:nvSpPr>
          <p:cNvPr id="6" name="TextBox 6"/>
          <p:cNvSpPr txBox="1"/>
          <p:nvPr/>
        </p:nvSpPr>
        <p:spPr>
          <a:xfrm>
            <a:off x="3670050" y="4042304"/>
            <a:ext cx="5163184" cy="679384"/>
          </a:xfrm>
          <a:prstGeom prst="rect">
            <a:avLst/>
          </a:prstGeom>
        </p:spPr>
        <p:txBody>
          <a:bodyPr lIns="0" tIns="0" rIns="0" bIns="0" rtlCol="0" anchor="t">
            <a:spAutoFit/>
          </a:bodyPr>
          <a:lstStyle/>
          <a:p>
            <a:pPr algn="ctr">
              <a:lnSpc>
                <a:spcPts val="5599"/>
              </a:lnSpc>
            </a:pPr>
            <a:r>
              <a:rPr lang="en-US" sz="3999">
                <a:solidFill>
                  <a:srgbClr val="FFFFF1"/>
                </a:solidFill>
                <a:latin typeface="Cagliostro"/>
              </a:rPr>
              <a:t>Overview</a:t>
            </a:r>
          </a:p>
        </p:txBody>
      </p:sp>
      <p:sp>
        <p:nvSpPr>
          <p:cNvPr id="7" name="Freeform 7"/>
          <p:cNvSpPr/>
          <p:nvPr/>
        </p:nvSpPr>
        <p:spPr>
          <a:xfrm>
            <a:off x="16257981" y="8397099"/>
            <a:ext cx="1681495" cy="1722402"/>
          </a:xfrm>
          <a:custGeom>
            <a:avLst/>
            <a:gdLst/>
            <a:ahLst/>
            <a:cxnLst/>
            <a:rect l="l" t="t" r="r" b="b"/>
            <a:pathLst>
              <a:path w="1681495" h="1722402">
                <a:moveTo>
                  <a:pt x="0" y="0"/>
                </a:moveTo>
                <a:lnTo>
                  <a:pt x="1681495" y="0"/>
                </a:lnTo>
                <a:lnTo>
                  <a:pt x="1681495" y="1722402"/>
                </a:lnTo>
                <a:lnTo>
                  <a:pt x="0" y="1722402"/>
                </a:lnTo>
                <a:lnTo>
                  <a:pt x="0" y="0"/>
                </a:lnTo>
                <a:close/>
              </a:path>
            </a:pathLst>
          </a:custGeom>
          <a:blipFill>
            <a:blip r:embed="rId8"/>
            <a:stretch>
              <a:fillRect/>
            </a:stretch>
          </a:blipFill>
        </p:spPr>
      </p:sp>
      <p:grpSp>
        <p:nvGrpSpPr>
          <p:cNvPr id="8" name="Group 8"/>
          <p:cNvGrpSpPr/>
          <p:nvPr/>
        </p:nvGrpSpPr>
        <p:grpSpPr>
          <a:xfrm>
            <a:off x="389249" y="476373"/>
            <a:ext cx="14387958" cy="1956063"/>
            <a:chOff x="0" y="0"/>
            <a:chExt cx="3789421" cy="515177"/>
          </a:xfrm>
        </p:grpSpPr>
        <p:sp>
          <p:nvSpPr>
            <p:cNvPr id="9" name="Freeform 9"/>
            <p:cNvSpPr/>
            <p:nvPr/>
          </p:nvSpPr>
          <p:spPr>
            <a:xfrm>
              <a:off x="0" y="0"/>
              <a:ext cx="3789421" cy="515177"/>
            </a:xfrm>
            <a:custGeom>
              <a:avLst/>
              <a:gdLst/>
              <a:ahLst/>
              <a:cxnLst/>
              <a:rect l="l" t="t" r="r" b="b"/>
              <a:pathLst>
                <a:path w="3789421" h="515177">
                  <a:moveTo>
                    <a:pt x="3586221" y="0"/>
                  </a:moveTo>
                  <a:cubicBezTo>
                    <a:pt x="3698445" y="0"/>
                    <a:pt x="3789421" y="115326"/>
                    <a:pt x="3789421" y="257588"/>
                  </a:cubicBezTo>
                  <a:cubicBezTo>
                    <a:pt x="3789421" y="399851"/>
                    <a:pt x="3698445" y="515177"/>
                    <a:pt x="3586221" y="515177"/>
                  </a:cubicBezTo>
                  <a:lnTo>
                    <a:pt x="203200" y="515177"/>
                  </a:lnTo>
                  <a:cubicBezTo>
                    <a:pt x="90976" y="515177"/>
                    <a:pt x="0" y="399851"/>
                    <a:pt x="0" y="257588"/>
                  </a:cubicBezTo>
                  <a:cubicBezTo>
                    <a:pt x="0" y="115326"/>
                    <a:pt x="90976" y="0"/>
                    <a:pt x="203200" y="0"/>
                  </a:cubicBezTo>
                  <a:close/>
                </a:path>
              </a:pathLst>
            </a:custGeom>
            <a:solidFill>
              <a:srgbClr val="000000">
                <a:alpha val="0"/>
              </a:srgbClr>
            </a:solidFill>
            <a:ln w="47625" cap="sq">
              <a:solidFill>
                <a:srgbClr val="DEDD91"/>
              </a:solidFill>
              <a:prstDash val="solid"/>
              <a:miter/>
            </a:ln>
          </p:spPr>
        </p:sp>
        <p:sp>
          <p:nvSpPr>
            <p:cNvPr id="10" name="TextBox 10"/>
            <p:cNvSpPr txBox="1"/>
            <p:nvPr/>
          </p:nvSpPr>
          <p:spPr>
            <a:xfrm>
              <a:off x="0" y="-38100"/>
              <a:ext cx="3789421" cy="553277"/>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371287" y="561185"/>
            <a:ext cx="13003313" cy="2457450"/>
          </a:xfrm>
          <a:prstGeom prst="rect">
            <a:avLst/>
          </a:prstGeom>
        </p:spPr>
        <p:txBody>
          <a:bodyPr lIns="0" tIns="0" rIns="0" bIns="0" rtlCol="0" anchor="t">
            <a:spAutoFit/>
          </a:bodyPr>
          <a:lstStyle/>
          <a:p>
            <a:pPr algn="just">
              <a:lnSpc>
                <a:spcPts val="6299"/>
              </a:lnSpc>
            </a:pPr>
            <a:r>
              <a:rPr lang="en-US" sz="4500">
                <a:solidFill>
                  <a:srgbClr val="1C5739"/>
                </a:solidFill>
                <a:latin typeface="Arial Bold"/>
              </a:rPr>
              <a:t>34. Số con trai, số con gái do chị sinh ra từ tháng 4/2023 đến tháng 3/2024?</a:t>
            </a:r>
          </a:p>
          <a:p>
            <a:pPr algn="r">
              <a:lnSpc>
                <a:spcPts val="6299"/>
              </a:lnSpc>
            </a:pPr>
            <a:endParaRPr lang="en-US" sz="4500">
              <a:solidFill>
                <a:srgbClr val="1C5739"/>
              </a:solidFill>
              <a:latin typeface="Arial Bold"/>
            </a:endParaRPr>
          </a:p>
        </p:txBody>
      </p:sp>
      <p:grpSp>
        <p:nvGrpSpPr>
          <p:cNvPr id="12" name="Group 12"/>
          <p:cNvGrpSpPr/>
          <p:nvPr/>
        </p:nvGrpSpPr>
        <p:grpSpPr>
          <a:xfrm>
            <a:off x="13884830" y="-2726296"/>
            <a:ext cx="3964049" cy="396404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sp>
        <p:sp>
          <p:nvSpPr>
            <p:cNvPr id="14" name="TextBox 14"/>
            <p:cNvSpPr txBox="1"/>
            <p:nvPr/>
          </p:nvSpPr>
          <p:spPr>
            <a:xfrm>
              <a:off x="76200" y="47625"/>
              <a:ext cx="660400" cy="68897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5" name="Freeform 15"/>
          <p:cNvSpPr/>
          <p:nvPr/>
        </p:nvSpPr>
        <p:spPr>
          <a:xfrm>
            <a:off x="14861614" y="-6607352"/>
            <a:ext cx="9348363" cy="9348363"/>
          </a:xfrm>
          <a:custGeom>
            <a:avLst/>
            <a:gdLst/>
            <a:ahLst/>
            <a:cxnLst/>
            <a:rect l="l" t="t" r="r" b="b"/>
            <a:pathLst>
              <a:path w="9348363" h="9348363">
                <a:moveTo>
                  <a:pt x="0" y="0"/>
                </a:moveTo>
                <a:lnTo>
                  <a:pt x="9348363" y="0"/>
                </a:lnTo>
                <a:lnTo>
                  <a:pt x="9348363" y="9348362"/>
                </a:lnTo>
                <a:lnTo>
                  <a:pt x="0" y="934836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14113" y="990508"/>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00000">
            <a:off x="-889621" y="-331085"/>
            <a:ext cx="8744064" cy="2511931"/>
          </a:xfrm>
          <a:custGeom>
            <a:avLst/>
            <a:gdLst/>
            <a:ahLst/>
            <a:cxnLst/>
            <a:rect l="l" t="t" r="r" b="b"/>
            <a:pathLst>
              <a:path w="8744064" h="2511931">
                <a:moveTo>
                  <a:pt x="0" y="0"/>
                </a:moveTo>
                <a:lnTo>
                  <a:pt x="8744064" y="0"/>
                </a:lnTo>
                <a:lnTo>
                  <a:pt x="8744064" y="2511932"/>
                </a:lnTo>
                <a:lnTo>
                  <a:pt x="0" y="25119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389249" y="5922469"/>
            <a:ext cx="14285310" cy="4364531"/>
            <a:chOff x="0" y="0"/>
            <a:chExt cx="19047080" cy="5819374"/>
          </a:xfrm>
        </p:grpSpPr>
        <p:sp>
          <p:nvSpPr>
            <p:cNvPr id="5" name="TextBox 5"/>
            <p:cNvSpPr txBox="1"/>
            <p:nvPr/>
          </p:nvSpPr>
          <p:spPr>
            <a:xfrm>
              <a:off x="0" y="-171450"/>
              <a:ext cx="19047080" cy="3219450"/>
            </a:xfrm>
            <a:prstGeom prst="rect">
              <a:avLst/>
            </a:prstGeom>
          </p:spPr>
          <p:txBody>
            <a:bodyPr lIns="0" tIns="0" rIns="0" bIns="0" rtlCol="0" anchor="t">
              <a:spAutoFit/>
            </a:bodyPr>
            <a:lstStyle/>
            <a:p>
              <a:pPr algn="just">
                <a:lnSpc>
                  <a:spcPts val="6299"/>
                </a:lnSpc>
              </a:pPr>
              <a:r>
                <a:rPr lang="en-US" sz="4500">
                  <a:solidFill>
                    <a:srgbClr val="1C5739"/>
                  </a:solidFill>
                  <a:latin typeface="Arial Bold"/>
                </a:rPr>
                <a:t>35. Ai đỡ đẻ cho chị trong lần sinh con gần nhất?</a:t>
              </a:r>
            </a:p>
            <a:p>
              <a:pPr algn="just">
                <a:lnSpc>
                  <a:spcPts val="6299"/>
                </a:lnSpc>
              </a:pPr>
              <a:endParaRPr lang="en-US" sz="4500">
                <a:solidFill>
                  <a:srgbClr val="1C5739"/>
                </a:solidFill>
                <a:latin typeface="Arial Bold"/>
              </a:endParaRPr>
            </a:p>
            <a:p>
              <a:pPr algn="r">
                <a:lnSpc>
                  <a:spcPts val="6299"/>
                </a:lnSpc>
              </a:pPr>
              <a:endParaRPr lang="en-US" sz="4500">
                <a:solidFill>
                  <a:srgbClr val="1C5739"/>
                </a:solidFill>
                <a:latin typeface="Arial Bold"/>
              </a:endParaRPr>
            </a:p>
          </p:txBody>
        </p:sp>
        <p:sp>
          <p:nvSpPr>
            <p:cNvPr id="6" name="TextBox 6"/>
            <p:cNvSpPr txBox="1"/>
            <p:nvPr/>
          </p:nvSpPr>
          <p:spPr>
            <a:xfrm>
              <a:off x="0" y="1115929"/>
              <a:ext cx="10125215" cy="4703445"/>
            </a:xfrm>
            <a:prstGeom prst="rect">
              <a:avLst/>
            </a:prstGeom>
          </p:spPr>
          <p:txBody>
            <a:bodyPr lIns="0" tIns="0" rIns="0" bIns="0" rtlCol="0" anchor="t">
              <a:spAutoFit/>
            </a:bodyPr>
            <a:lstStyle/>
            <a:p>
              <a:pPr algn="just">
                <a:lnSpc>
                  <a:spcPts val="4680"/>
                </a:lnSpc>
              </a:pPr>
              <a:r>
                <a:rPr lang="en-US" sz="3000">
                  <a:solidFill>
                    <a:srgbClr val="1C5739"/>
                  </a:solidFill>
                  <a:latin typeface="Arial Bold"/>
                </a:rPr>
                <a:t>CÁN BỘ Y TẾ........................................... 1</a:t>
              </a:r>
            </a:p>
            <a:p>
              <a:pPr algn="just">
                <a:lnSpc>
                  <a:spcPts val="4680"/>
                </a:lnSpc>
              </a:pPr>
              <a:r>
                <a:rPr lang="en-US" sz="3000">
                  <a:solidFill>
                    <a:srgbClr val="1C5739"/>
                  </a:solidFill>
                  <a:latin typeface="Arial Bold"/>
                </a:rPr>
                <a:t>Y TẾ THÔN BẢN/ CÔ ĐỠ THÔN/BẢN..... 2</a:t>
              </a:r>
            </a:p>
            <a:p>
              <a:pPr algn="just">
                <a:lnSpc>
                  <a:spcPts val="4680"/>
                </a:lnSpc>
              </a:pPr>
              <a:r>
                <a:rPr lang="en-US" sz="3000">
                  <a:solidFill>
                    <a:srgbClr val="1C5739"/>
                  </a:solidFill>
                  <a:latin typeface="Arial Bold"/>
                </a:rPr>
                <a:t>KHÁC________________________________3</a:t>
              </a:r>
            </a:p>
            <a:p>
              <a:pPr algn="just">
                <a:lnSpc>
                  <a:spcPts val="4680"/>
                </a:lnSpc>
              </a:pPr>
              <a:r>
                <a:rPr lang="en-US" sz="3000">
                  <a:solidFill>
                    <a:srgbClr val="1C5739"/>
                  </a:solidFill>
                  <a:latin typeface="Arial Bold"/>
                </a:rPr>
                <a:t>                             (GHI CỤ THỂ)</a:t>
              </a:r>
            </a:p>
            <a:p>
              <a:pPr algn="just">
                <a:lnSpc>
                  <a:spcPts val="4680"/>
                </a:lnSpc>
              </a:pPr>
              <a:r>
                <a:rPr lang="en-US" sz="3000">
                  <a:solidFill>
                    <a:srgbClr val="1C5739"/>
                  </a:solidFill>
                  <a:latin typeface="Arial Bold"/>
                </a:rPr>
                <a:t>KHÔNG CÓ AI.......................................... 4</a:t>
              </a:r>
            </a:p>
            <a:p>
              <a:pPr algn="r">
                <a:lnSpc>
                  <a:spcPts val="4680"/>
                </a:lnSpc>
              </a:pPr>
              <a:endParaRPr lang="en-US" sz="3000">
                <a:solidFill>
                  <a:srgbClr val="1C5739"/>
                </a:solidFill>
                <a:latin typeface="Arial Bold"/>
              </a:endParaRPr>
            </a:p>
          </p:txBody>
        </p:sp>
      </p:grpSp>
      <p:grpSp>
        <p:nvGrpSpPr>
          <p:cNvPr id="7" name="Group 7"/>
          <p:cNvGrpSpPr/>
          <p:nvPr/>
        </p:nvGrpSpPr>
        <p:grpSpPr>
          <a:xfrm>
            <a:off x="389249" y="1222456"/>
            <a:ext cx="17898751" cy="5207791"/>
            <a:chOff x="0" y="0"/>
            <a:chExt cx="23865002" cy="6943721"/>
          </a:xfrm>
        </p:grpSpPr>
        <p:sp>
          <p:nvSpPr>
            <p:cNvPr id="8" name="AutoShape 8"/>
            <p:cNvSpPr/>
            <p:nvPr/>
          </p:nvSpPr>
          <p:spPr>
            <a:xfrm flipV="1">
              <a:off x="417642" y="3004531"/>
              <a:ext cx="22920220" cy="0"/>
            </a:xfrm>
            <a:prstGeom prst="line">
              <a:avLst/>
            </a:prstGeom>
            <a:ln w="279400" cap="flat">
              <a:solidFill>
                <a:srgbClr val="000000"/>
              </a:solidFill>
              <a:prstDash val="solid"/>
              <a:headEnd type="none" w="sm" len="sm"/>
              <a:tailEnd type="arrow" w="med" len="sm"/>
            </a:ln>
          </p:spPr>
        </p:sp>
        <p:sp>
          <p:nvSpPr>
            <p:cNvPr id="9" name="AutoShape 9"/>
            <p:cNvSpPr/>
            <p:nvPr/>
          </p:nvSpPr>
          <p:spPr>
            <a:xfrm>
              <a:off x="19318169" y="2355427"/>
              <a:ext cx="0" cy="1298210"/>
            </a:xfrm>
            <a:prstGeom prst="line">
              <a:avLst/>
            </a:prstGeom>
            <a:ln w="279400" cap="flat">
              <a:solidFill>
                <a:srgbClr val="000000"/>
              </a:solidFill>
              <a:prstDash val="solid"/>
              <a:headEnd type="none" w="sm" len="sm"/>
              <a:tailEnd type="none" w="sm" len="sm"/>
            </a:ln>
          </p:spPr>
        </p:sp>
        <p:sp>
          <p:nvSpPr>
            <p:cNvPr id="10" name="AutoShape 10"/>
            <p:cNvSpPr/>
            <p:nvPr/>
          </p:nvSpPr>
          <p:spPr>
            <a:xfrm>
              <a:off x="14294263" y="2355427"/>
              <a:ext cx="0" cy="1298210"/>
            </a:xfrm>
            <a:prstGeom prst="line">
              <a:avLst/>
            </a:prstGeom>
            <a:ln w="279400" cap="flat">
              <a:solidFill>
                <a:srgbClr val="000000"/>
              </a:solidFill>
              <a:prstDash val="solid"/>
              <a:headEnd type="none" w="sm" len="sm"/>
              <a:tailEnd type="none" w="sm" len="sm"/>
            </a:ln>
          </p:spPr>
        </p:sp>
        <p:sp>
          <p:nvSpPr>
            <p:cNvPr id="11" name="AutoShape 11"/>
            <p:cNvSpPr/>
            <p:nvPr/>
          </p:nvSpPr>
          <p:spPr>
            <a:xfrm flipH="1">
              <a:off x="3723795" y="2530800"/>
              <a:ext cx="0" cy="1298210"/>
            </a:xfrm>
            <a:prstGeom prst="line">
              <a:avLst/>
            </a:prstGeom>
            <a:ln w="279400" cap="flat">
              <a:solidFill>
                <a:srgbClr val="0053BC"/>
              </a:solidFill>
              <a:prstDash val="solid"/>
              <a:headEnd type="none" w="sm" len="sm"/>
              <a:tailEnd type="none" w="sm" len="sm"/>
            </a:ln>
          </p:spPr>
        </p:sp>
        <p:sp>
          <p:nvSpPr>
            <p:cNvPr id="12" name="TextBox 12"/>
            <p:cNvSpPr txBox="1"/>
            <p:nvPr/>
          </p:nvSpPr>
          <p:spPr>
            <a:xfrm>
              <a:off x="12529967" y="3883021"/>
              <a:ext cx="3784385" cy="3060700"/>
            </a:xfrm>
            <a:prstGeom prst="rect">
              <a:avLst/>
            </a:prstGeom>
          </p:spPr>
          <p:txBody>
            <a:bodyPr lIns="0" tIns="0" rIns="0" bIns="0" rtlCol="0" anchor="t">
              <a:spAutoFit/>
            </a:bodyPr>
            <a:lstStyle/>
            <a:p>
              <a:pPr algn="ctr">
                <a:lnSpc>
                  <a:spcPts val="5599"/>
                </a:lnSpc>
              </a:pPr>
              <a:r>
                <a:rPr lang="en-US" sz="3999">
                  <a:solidFill>
                    <a:srgbClr val="D82DD7"/>
                  </a:solidFill>
                  <a:latin typeface="Arial Bold"/>
                </a:rPr>
                <a:t>lần sinh gần nhất       </a:t>
              </a:r>
            </a:p>
            <a:p>
              <a:pPr algn="ctr">
                <a:lnSpc>
                  <a:spcPts val="7000"/>
                </a:lnSpc>
              </a:pPr>
              <a:endParaRPr lang="en-US" sz="3999">
                <a:solidFill>
                  <a:srgbClr val="D82DD7"/>
                </a:solidFill>
                <a:latin typeface="Arial Bold"/>
              </a:endParaRPr>
            </a:p>
          </p:txBody>
        </p:sp>
        <p:sp>
          <p:nvSpPr>
            <p:cNvPr id="13" name="TextBox 13"/>
            <p:cNvSpPr txBox="1"/>
            <p:nvPr/>
          </p:nvSpPr>
          <p:spPr>
            <a:xfrm>
              <a:off x="0" y="3883021"/>
              <a:ext cx="6535989" cy="956733"/>
            </a:xfrm>
            <a:prstGeom prst="rect">
              <a:avLst/>
            </a:prstGeom>
          </p:spPr>
          <p:txBody>
            <a:bodyPr lIns="0" tIns="0" rIns="0" bIns="0" rtlCol="0" anchor="t">
              <a:spAutoFit/>
            </a:bodyPr>
            <a:lstStyle/>
            <a:p>
              <a:pPr algn="ctr">
                <a:lnSpc>
                  <a:spcPts val="5599"/>
                </a:lnSpc>
              </a:pPr>
              <a:r>
                <a:rPr lang="en-US" sz="3999">
                  <a:solidFill>
                    <a:srgbClr val="0053BC"/>
                  </a:solidFill>
                  <a:latin typeface="Arial Bold"/>
                </a:rPr>
                <a:t>1/4/2022</a:t>
              </a:r>
            </a:p>
          </p:txBody>
        </p:sp>
        <p:sp>
          <p:nvSpPr>
            <p:cNvPr id="14" name="TextBox 14"/>
            <p:cNvSpPr txBox="1"/>
            <p:nvPr/>
          </p:nvSpPr>
          <p:spPr>
            <a:xfrm>
              <a:off x="0" y="-123825"/>
              <a:ext cx="23865002" cy="1514052"/>
            </a:xfrm>
            <a:prstGeom prst="rect">
              <a:avLst/>
            </a:prstGeom>
          </p:spPr>
          <p:txBody>
            <a:bodyPr lIns="0" tIns="0" rIns="0" bIns="0" rtlCol="0" anchor="t">
              <a:spAutoFit/>
            </a:bodyPr>
            <a:lstStyle/>
            <a:p>
              <a:pPr>
                <a:lnSpc>
                  <a:spcPts val="4480"/>
                </a:lnSpc>
              </a:pPr>
              <a:r>
                <a:rPr lang="en-US" sz="3200">
                  <a:solidFill>
                    <a:srgbClr val="000000"/>
                  </a:solidFill>
                  <a:latin typeface="Arial Bold"/>
                </a:rPr>
                <a:t>KT11: . KIỂM TRA CÂU 32: NẾU THÁNG, NĂM CỦA LẦN SINH GẦN NHẤT TỪ THÁNG 4/2022 ĐẾN THÁNG 3/2024 &gt;&gt; CÂU 35; KHÁC &gt;&gt; KT 12</a:t>
              </a:r>
            </a:p>
          </p:txBody>
        </p:sp>
        <p:sp>
          <p:nvSpPr>
            <p:cNvPr id="15" name="TextBox 15"/>
            <p:cNvSpPr txBox="1"/>
            <p:nvPr/>
          </p:nvSpPr>
          <p:spPr>
            <a:xfrm>
              <a:off x="5010906" y="1555327"/>
              <a:ext cx="13324191" cy="956733"/>
            </a:xfrm>
            <a:prstGeom prst="rect">
              <a:avLst/>
            </a:prstGeom>
          </p:spPr>
          <p:txBody>
            <a:bodyPr lIns="0" tIns="0" rIns="0" bIns="0" rtlCol="0" anchor="t">
              <a:spAutoFit/>
            </a:bodyPr>
            <a:lstStyle/>
            <a:p>
              <a:pPr algn="ctr">
                <a:lnSpc>
                  <a:spcPts val="5599"/>
                </a:lnSpc>
              </a:pPr>
              <a:r>
                <a:rPr lang="en-US" sz="3999">
                  <a:solidFill>
                    <a:srgbClr val="EA0A0A"/>
                  </a:solidFill>
                  <a:latin typeface="Arial Bold"/>
                </a:rPr>
                <a:t>lần sinh gần nhất trong vòng 2 năm</a:t>
              </a:r>
            </a:p>
          </p:txBody>
        </p:sp>
        <p:grpSp>
          <p:nvGrpSpPr>
            <p:cNvPr id="16" name="Group 16"/>
            <p:cNvGrpSpPr/>
            <p:nvPr/>
          </p:nvGrpSpPr>
          <p:grpSpPr>
            <a:xfrm>
              <a:off x="19722108" y="2355427"/>
              <a:ext cx="2771294" cy="1410139"/>
              <a:chOff x="0" y="0"/>
              <a:chExt cx="547416" cy="278546"/>
            </a:xfrm>
          </p:grpSpPr>
          <p:sp>
            <p:nvSpPr>
              <p:cNvPr id="17" name="Freeform 17"/>
              <p:cNvSpPr/>
              <p:nvPr/>
            </p:nvSpPr>
            <p:spPr>
              <a:xfrm>
                <a:off x="0" y="0"/>
                <a:ext cx="547416" cy="278546"/>
              </a:xfrm>
              <a:custGeom>
                <a:avLst/>
                <a:gdLst/>
                <a:ahLst/>
                <a:cxnLst/>
                <a:rect l="l" t="t" r="r" b="b"/>
                <a:pathLst>
                  <a:path w="547416" h="278546">
                    <a:moveTo>
                      <a:pt x="0" y="0"/>
                    </a:moveTo>
                    <a:lnTo>
                      <a:pt x="547416" y="0"/>
                    </a:lnTo>
                    <a:lnTo>
                      <a:pt x="547416" y="278546"/>
                    </a:lnTo>
                    <a:lnTo>
                      <a:pt x="0" y="278546"/>
                    </a:lnTo>
                    <a:close/>
                  </a:path>
                </a:pathLst>
              </a:custGeom>
              <a:solidFill>
                <a:srgbClr val="FFFFFF"/>
              </a:solidFill>
            </p:spPr>
          </p:sp>
          <p:sp>
            <p:nvSpPr>
              <p:cNvPr id="18" name="TextBox 18"/>
              <p:cNvSpPr txBox="1"/>
              <p:nvPr/>
            </p:nvSpPr>
            <p:spPr>
              <a:xfrm>
                <a:off x="0" y="-38100"/>
                <a:ext cx="547416" cy="316646"/>
              </a:xfrm>
              <a:prstGeom prst="rect">
                <a:avLst/>
              </a:prstGeom>
            </p:spPr>
            <p:txBody>
              <a:bodyPr lIns="50800" tIns="50800" rIns="50800" bIns="50800" rtlCol="0" anchor="ctr"/>
              <a:lstStyle/>
              <a:p>
                <a:pPr algn="ctr">
                  <a:lnSpc>
                    <a:spcPts val="2659"/>
                  </a:lnSpc>
                </a:pPr>
                <a:endParaRPr/>
              </a:p>
            </p:txBody>
          </p:sp>
        </p:grpSp>
        <p:sp>
          <p:nvSpPr>
            <p:cNvPr id="19" name="AutoShape 19"/>
            <p:cNvSpPr/>
            <p:nvPr/>
          </p:nvSpPr>
          <p:spPr>
            <a:xfrm>
              <a:off x="19913703" y="3041227"/>
              <a:ext cx="2286503" cy="0"/>
            </a:xfrm>
            <a:prstGeom prst="line">
              <a:avLst/>
            </a:prstGeom>
            <a:ln w="279400" cap="flat">
              <a:solidFill>
                <a:srgbClr val="000000"/>
              </a:solidFill>
              <a:prstDash val="sysDot"/>
              <a:headEnd type="none" w="sm" len="sm"/>
              <a:tailEnd type="none" w="sm" len="sm"/>
            </a:ln>
          </p:spPr>
        </p:sp>
        <p:sp>
          <p:nvSpPr>
            <p:cNvPr id="20" name="TextBox 20"/>
            <p:cNvSpPr txBox="1"/>
            <p:nvPr/>
          </p:nvSpPr>
          <p:spPr>
            <a:xfrm>
              <a:off x="17323370" y="3676610"/>
              <a:ext cx="3784385" cy="1896533"/>
            </a:xfrm>
            <a:prstGeom prst="rect">
              <a:avLst/>
            </a:prstGeom>
          </p:spPr>
          <p:txBody>
            <a:bodyPr lIns="0" tIns="0" rIns="0" bIns="0" rtlCol="0" anchor="t">
              <a:spAutoFit/>
            </a:bodyPr>
            <a:lstStyle/>
            <a:p>
              <a:pPr algn="ctr">
                <a:lnSpc>
                  <a:spcPts val="5599"/>
                </a:lnSpc>
              </a:pPr>
              <a:r>
                <a:rPr lang="en-US" sz="3999">
                  <a:solidFill>
                    <a:srgbClr val="EA0A0A"/>
                  </a:solidFill>
                  <a:latin typeface="Arial Bold"/>
                </a:rPr>
                <a:t>0h ngày 1/4/2024</a:t>
              </a: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0449" y="8675400"/>
            <a:ext cx="6060199" cy="582900"/>
            <a:chOff x="0" y="0"/>
            <a:chExt cx="1596102" cy="153521"/>
          </a:xfrm>
        </p:grpSpPr>
        <p:sp>
          <p:nvSpPr>
            <p:cNvPr id="3" name="Freeform 3"/>
            <p:cNvSpPr/>
            <p:nvPr/>
          </p:nvSpPr>
          <p:spPr>
            <a:xfrm>
              <a:off x="0" y="0"/>
              <a:ext cx="1596102" cy="153521"/>
            </a:xfrm>
            <a:custGeom>
              <a:avLst/>
              <a:gdLst/>
              <a:ahLst/>
              <a:cxnLst/>
              <a:rect l="l" t="t" r="r" b="b"/>
              <a:pathLst>
                <a:path w="1596102" h="153521">
                  <a:moveTo>
                    <a:pt x="76760" y="0"/>
                  </a:moveTo>
                  <a:lnTo>
                    <a:pt x="1519341" y="0"/>
                  </a:lnTo>
                  <a:cubicBezTo>
                    <a:pt x="1539700" y="0"/>
                    <a:pt x="1559224" y="8087"/>
                    <a:pt x="1573619" y="22483"/>
                  </a:cubicBezTo>
                  <a:cubicBezTo>
                    <a:pt x="1588015" y="36878"/>
                    <a:pt x="1596102" y="56402"/>
                    <a:pt x="1596102" y="76760"/>
                  </a:cubicBezTo>
                  <a:lnTo>
                    <a:pt x="1596102" y="76760"/>
                  </a:lnTo>
                  <a:cubicBezTo>
                    <a:pt x="1596102" y="119154"/>
                    <a:pt x="1561735" y="153521"/>
                    <a:pt x="1519341" y="153521"/>
                  </a:cubicBezTo>
                  <a:lnTo>
                    <a:pt x="76760" y="153521"/>
                  </a:lnTo>
                  <a:cubicBezTo>
                    <a:pt x="56402" y="153521"/>
                    <a:pt x="36878" y="145434"/>
                    <a:pt x="22483" y="131038"/>
                  </a:cubicBezTo>
                  <a:cubicBezTo>
                    <a:pt x="8087" y="116643"/>
                    <a:pt x="0" y="97119"/>
                    <a:pt x="0" y="76760"/>
                  </a:cubicBezTo>
                  <a:lnTo>
                    <a:pt x="0" y="76760"/>
                  </a:lnTo>
                  <a:cubicBezTo>
                    <a:pt x="0" y="56402"/>
                    <a:pt x="8087" y="36878"/>
                    <a:pt x="22483" y="22483"/>
                  </a:cubicBezTo>
                  <a:cubicBezTo>
                    <a:pt x="36878" y="8087"/>
                    <a:pt x="56402" y="0"/>
                    <a:pt x="76760" y="0"/>
                  </a:cubicBezTo>
                  <a:close/>
                </a:path>
              </a:pathLst>
            </a:custGeom>
            <a:solidFill>
              <a:srgbClr val="008037"/>
            </a:solidFill>
          </p:spPr>
        </p:sp>
        <p:sp>
          <p:nvSpPr>
            <p:cNvPr id="4" name="TextBox 4"/>
            <p:cNvSpPr txBox="1"/>
            <p:nvPr/>
          </p:nvSpPr>
          <p:spPr>
            <a:xfrm>
              <a:off x="0" y="-38100"/>
              <a:ext cx="1596102" cy="19162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9235595" y="8575425"/>
            <a:ext cx="4282628" cy="2149100"/>
          </a:xfrm>
          <a:custGeom>
            <a:avLst/>
            <a:gdLst/>
            <a:ahLst/>
            <a:cxnLst/>
            <a:rect l="l" t="t" r="r" b="b"/>
            <a:pathLst>
              <a:path w="4282628" h="2149100">
                <a:moveTo>
                  <a:pt x="0" y="0"/>
                </a:moveTo>
                <a:lnTo>
                  <a:pt x="4282628" y="0"/>
                </a:lnTo>
                <a:lnTo>
                  <a:pt x="4282628" y="2149100"/>
                </a:lnTo>
                <a:lnTo>
                  <a:pt x="0" y="21491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400000">
            <a:off x="9235595" y="-1074550"/>
            <a:ext cx="4282628" cy="2149100"/>
          </a:xfrm>
          <a:custGeom>
            <a:avLst/>
            <a:gdLst/>
            <a:ahLst/>
            <a:cxnLst/>
            <a:rect l="l" t="t" r="r" b="b"/>
            <a:pathLst>
              <a:path w="4282628" h="2149100">
                <a:moveTo>
                  <a:pt x="0" y="0"/>
                </a:moveTo>
                <a:lnTo>
                  <a:pt x="4282628" y="0"/>
                </a:lnTo>
                <a:lnTo>
                  <a:pt x="4282628" y="2149100"/>
                </a:lnTo>
                <a:lnTo>
                  <a:pt x="0" y="21491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400000">
            <a:off x="6618486" y="2120637"/>
            <a:ext cx="12047642" cy="6045726"/>
          </a:xfrm>
          <a:custGeom>
            <a:avLst/>
            <a:gdLst/>
            <a:ahLst/>
            <a:cxnLst/>
            <a:rect l="l" t="t" r="r" b="b"/>
            <a:pathLst>
              <a:path w="12047642" h="6045726">
                <a:moveTo>
                  <a:pt x="0" y="0"/>
                </a:moveTo>
                <a:lnTo>
                  <a:pt x="12047642" y="0"/>
                </a:lnTo>
                <a:lnTo>
                  <a:pt x="12047642" y="6045726"/>
                </a:lnTo>
                <a:lnTo>
                  <a:pt x="0" y="60457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8" name="Group 8"/>
          <p:cNvGrpSpPr/>
          <p:nvPr/>
        </p:nvGrpSpPr>
        <p:grpSpPr>
          <a:xfrm>
            <a:off x="10666363" y="-417264"/>
            <a:ext cx="11121572" cy="11121527"/>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t="-13091" b="-13091"/>
              </a:stretch>
            </a:blipFill>
          </p:spPr>
        </p:sp>
      </p:grpSp>
      <p:sp>
        <p:nvSpPr>
          <p:cNvPr id="10" name="TextBox 10"/>
          <p:cNvSpPr txBox="1"/>
          <p:nvPr/>
        </p:nvSpPr>
        <p:spPr>
          <a:xfrm>
            <a:off x="1028700" y="563590"/>
            <a:ext cx="8400477" cy="1207421"/>
          </a:xfrm>
          <a:prstGeom prst="rect">
            <a:avLst/>
          </a:prstGeom>
        </p:spPr>
        <p:txBody>
          <a:bodyPr lIns="0" tIns="0" rIns="0" bIns="0" rtlCol="0" anchor="t">
            <a:spAutoFit/>
          </a:bodyPr>
          <a:lstStyle/>
          <a:p>
            <a:pPr>
              <a:lnSpc>
                <a:spcPts val="8477"/>
              </a:lnSpc>
            </a:pPr>
            <a:r>
              <a:rPr lang="en-US" sz="7064">
                <a:solidFill>
                  <a:srgbClr val="057B37"/>
                </a:solidFill>
                <a:latin typeface="Arial Ultra-Bold"/>
              </a:rPr>
              <a:t>Cán bộ y tế</a:t>
            </a:r>
          </a:p>
        </p:txBody>
      </p:sp>
      <p:sp>
        <p:nvSpPr>
          <p:cNvPr id="11" name="TextBox 11"/>
          <p:cNvSpPr txBox="1"/>
          <p:nvPr/>
        </p:nvSpPr>
        <p:spPr>
          <a:xfrm>
            <a:off x="605065" y="2254263"/>
            <a:ext cx="7583379" cy="4488408"/>
          </a:xfrm>
          <a:prstGeom prst="rect">
            <a:avLst/>
          </a:prstGeom>
        </p:spPr>
        <p:txBody>
          <a:bodyPr lIns="0" tIns="0" rIns="0" bIns="0" rtlCol="0" anchor="t">
            <a:spAutoFit/>
          </a:bodyPr>
          <a:lstStyle/>
          <a:p>
            <a:pPr algn="just">
              <a:lnSpc>
                <a:spcPts val="5040"/>
              </a:lnSpc>
              <a:spcBef>
                <a:spcPct val="0"/>
              </a:spcBef>
            </a:pPr>
            <a:r>
              <a:rPr lang="en-US" sz="3600" dirty="0" err="1">
                <a:solidFill>
                  <a:srgbClr val="191818"/>
                </a:solidFill>
                <a:latin typeface="Arial"/>
              </a:rPr>
              <a:t>Là</a:t>
            </a:r>
            <a:r>
              <a:rPr lang="en-US" sz="3600" dirty="0">
                <a:solidFill>
                  <a:srgbClr val="191818"/>
                </a:solidFill>
                <a:latin typeface="Arial"/>
              </a:rPr>
              <a:t> </a:t>
            </a:r>
            <a:r>
              <a:rPr lang="en-US" sz="3600" dirty="0" err="1">
                <a:solidFill>
                  <a:srgbClr val="191818"/>
                </a:solidFill>
                <a:latin typeface="Arial"/>
              </a:rPr>
              <a:t>công</a:t>
            </a:r>
            <a:r>
              <a:rPr lang="en-US" sz="3600" dirty="0">
                <a:solidFill>
                  <a:srgbClr val="191818"/>
                </a:solidFill>
                <a:latin typeface="Arial"/>
              </a:rPr>
              <a:t> </a:t>
            </a:r>
            <a:r>
              <a:rPr lang="en-US" sz="3600" dirty="0" err="1">
                <a:solidFill>
                  <a:srgbClr val="191818"/>
                </a:solidFill>
                <a:latin typeface="Arial"/>
              </a:rPr>
              <a:t>chức</a:t>
            </a:r>
            <a:r>
              <a:rPr lang="en-US" sz="3600" dirty="0">
                <a:solidFill>
                  <a:srgbClr val="191818"/>
                </a:solidFill>
                <a:latin typeface="Arial"/>
              </a:rPr>
              <a:t>, </a:t>
            </a:r>
            <a:r>
              <a:rPr lang="en-US" sz="3600" dirty="0" err="1">
                <a:solidFill>
                  <a:srgbClr val="191818"/>
                </a:solidFill>
                <a:latin typeface="Arial"/>
              </a:rPr>
              <a:t>viên</a:t>
            </a:r>
            <a:r>
              <a:rPr lang="en-US" sz="3600" dirty="0">
                <a:solidFill>
                  <a:srgbClr val="191818"/>
                </a:solidFill>
                <a:latin typeface="Arial"/>
              </a:rPr>
              <a:t> </a:t>
            </a:r>
            <a:r>
              <a:rPr lang="en-US" sz="3600" dirty="0" err="1">
                <a:solidFill>
                  <a:srgbClr val="191818"/>
                </a:solidFill>
                <a:latin typeface="Arial"/>
              </a:rPr>
              <a:t>chức</a:t>
            </a:r>
            <a:r>
              <a:rPr lang="en-US" sz="3600" dirty="0">
                <a:solidFill>
                  <a:srgbClr val="191818"/>
                </a:solidFill>
                <a:latin typeface="Arial"/>
              </a:rPr>
              <a:t>, </a:t>
            </a:r>
            <a:r>
              <a:rPr lang="en-US" sz="3600" dirty="0" err="1">
                <a:solidFill>
                  <a:srgbClr val="191818"/>
                </a:solidFill>
                <a:latin typeface="Arial"/>
              </a:rPr>
              <a:t>người</a:t>
            </a:r>
            <a:r>
              <a:rPr lang="en-US" sz="3600" dirty="0">
                <a:solidFill>
                  <a:srgbClr val="191818"/>
                </a:solidFill>
                <a:latin typeface="Arial"/>
              </a:rPr>
              <a:t> </a:t>
            </a:r>
            <a:r>
              <a:rPr lang="en-US" sz="3600" dirty="0" err="1">
                <a:solidFill>
                  <a:srgbClr val="191818"/>
                </a:solidFill>
                <a:latin typeface="Arial"/>
              </a:rPr>
              <a:t>đang</a:t>
            </a:r>
            <a:r>
              <a:rPr lang="en-US" sz="3600" dirty="0">
                <a:solidFill>
                  <a:srgbClr val="191818"/>
                </a:solidFill>
                <a:latin typeface="Arial"/>
              </a:rPr>
              <a:t> </a:t>
            </a:r>
            <a:r>
              <a:rPr lang="en-US" sz="3600" dirty="0" err="1">
                <a:solidFill>
                  <a:srgbClr val="191818"/>
                </a:solidFill>
                <a:latin typeface="Arial"/>
              </a:rPr>
              <a:t>làm</a:t>
            </a:r>
            <a:r>
              <a:rPr lang="en-US" sz="3600" dirty="0">
                <a:solidFill>
                  <a:srgbClr val="191818"/>
                </a:solidFill>
                <a:latin typeface="Arial"/>
              </a:rPr>
              <a:t> </a:t>
            </a:r>
            <a:r>
              <a:rPr lang="en-US" sz="3600" dirty="0" err="1">
                <a:solidFill>
                  <a:srgbClr val="191818"/>
                </a:solidFill>
                <a:latin typeface="Arial"/>
              </a:rPr>
              <a:t>chuyên</a:t>
            </a:r>
            <a:r>
              <a:rPr lang="en-US" sz="3600" dirty="0">
                <a:solidFill>
                  <a:srgbClr val="191818"/>
                </a:solidFill>
                <a:latin typeface="Arial"/>
              </a:rPr>
              <a:t> </a:t>
            </a:r>
            <a:r>
              <a:rPr lang="en-US" sz="3600" dirty="0" err="1">
                <a:solidFill>
                  <a:srgbClr val="191818"/>
                </a:solidFill>
                <a:latin typeface="Arial"/>
              </a:rPr>
              <a:t>môn</a:t>
            </a:r>
            <a:r>
              <a:rPr lang="en-US" sz="3600" dirty="0">
                <a:solidFill>
                  <a:srgbClr val="191818"/>
                </a:solidFill>
                <a:latin typeface="Arial"/>
              </a:rPr>
              <a:t> </a:t>
            </a:r>
            <a:r>
              <a:rPr lang="en-US" sz="3600" dirty="0" err="1">
                <a:solidFill>
                  <a:srgbClr val="191818"/>
                </a:solidFill>
                <a:latin typeface="Arial"/>
              </a:rPr>
              <a:t>nghiệp</a:t>
            </a:r>
            <a:r>
              <a:rPr lang="en-US" sz="3600" dirty="0">
                <a:solidFill>
                  <a:srgbClr val="191818"/>
                </a:solidFill>
                <a:latin typeface="Arial"/>
              </a:rPr>
              <a:t> </a:t>
            </a:r>
            <a:r>
              <a:rPr lang="en-US" sz="3600" dirty="0" err="1">
                <a:solidFill>
                  <a:srgbClr val="191818"/>
                </a:solidFill>
                <a:latin typeface="Arial"/>
              </a:rPr>
              <a:t>vụ</a:t>
            </a:r>
            <a:r>
              <a:rPr lang="en-US" sz="3600" dirty="0">
                <a:solidFill>
                  <a:srgbClr val="191818"/>
                </a:solidFill>
                <a:latin typeface="Arial"/>
              </a:rPr>
              <a:t> </a:t>
            </a:r>
            <a:r>
              <a:rPr lang="en-US" sz="3600" dirty="0" err="1">
                <a:solidFill>
                  <a:srgbClr val="191818"/>
                </a:solidFill>
                <a:latin typeface="Arial"/>
              </a:rPr>
              <a:t>trong</a:t>
            </a:r>
            <a:r>
              <a:rPr lang="en-US" sz="3600" dirty="0">
                <a:solidFill>
                  <a:srgbClr val="191818"/>
                </a:solidFill>
                <a:latin typeface="Arial"/>
              </a:rPr>
              <a:t> </a:t>
            </a:r>
            <a:r>
              <a:rPr lang="en-US" sz="3600" dirty="0" err="1">
                <a:solidFill>
                  <a:srgbClr val="191818"/>
                </a:solidFill>
                <a:latin typeface="Arial"/>
              </a:rPr>
              <a:t>các</a:t>
            </a:r>
            <a:r>
              <a:rPr lang="en-US" sz="3600" dirty="0">
                <a:solidFill>
                  <a:srgbClr val="191818"/>
                </a:solidFill>
                <a:latin typeface="Arial"/>
              </a:rPr>
              <a:t> </a:t>
            </a:r>
            <a:r>
              <a:rPr lang="en-US" sz="3600" dirty="0" err="1">
                <a:solidFill>
                  <a:srgbClr val="191818"/>
                </a:solidFill>
                <a:latin typeface="Arial"/>
              </a:rPr>
              <a:t>cơ</a:t>
            </a:r>
            <a:r>
              <a:rPr lang="en-US" sz="3600" dirty="0">
                <a:solidFill>
                  <a:srgbClr val="191818"/>
                </a:solidFill>
                <a:latin typeface="Arial"/>
              </a:rPr>
              <a:t> </a:t>
            </a:r>
            <a:r>
              <a:rPr lang="en-US" sz="3600" dirty="0" err="1">
                <a:solidFill>
                  <a:srgbClr val="191818"/>
                </a:solidFill>
                <a:latin typeface="Arial"/>
              </a:rPr>
              <a:t>sở</a:t>
            </a:r>
            <a:r>
              <a:rPr lang="en-US" sz="3600" dirty="0">
                <a:solidFill>
                  <a:srgbClr val="191818"/>
                </a:solidFill>
                <a:latin typeface="Arial"/>
              </a:rPr>
              <a:t> y </a:t>
            </a:r>
            <a:r>
              <a:rPr lang="en-US" sz="3600" dirty="0" err="1">
                <a:solidFill>
                  <a:srgbClr val="191818"/>
                </a:solidFill>
                <a:latin typeface="Arial"/>
              </a:rPr>
              <a:t>tế</a:t>
            </a:r>
            <a:r>
              <a:rPr lang="en-US" sz="3600" dirty="0">
                <a:solidFill>
                  <a:srgbClr val="191818"/>
                </a:solidFill>
                <a:latin typeface="Arial"/>
              </a:rPr>
              <a:t> (</a:t>
            </a:r>
            <a:r>
              <a:rPr lang="en-US" sz="3600" dirty="0" err="1">
                <a:solidFill>
                  <a:srgbClr val="191818"/>
                </a:solidFill>
                <a:latin typeface="Arial"/>
              </a:rPr>
              <a:t>theo</a:t>
            </a:r>
            <a:r>
              <a:rPr lang="en-US" sz="3600" dirty="0">
                <a:solidFill>
                  <a:srgbClr val="191818"/>
                </a:solidFill>
                <a:latin typeface="Arial"/>
              </a:rPr>
              <a:t> </a:t>
            </a:r>
            <a:r>
              <a:rPr lang="en-US" sz="3600" dirty="0" err="1">
                <a:solidFill>
                  <a:srgbClr val="191818"/>
                </a:solidFill>
                <a:latin typeface="Arial"/>
              </a:rPr>
              <a:t>Khoản</a:t>
            </a:r>
            <a:r>
              <a:rPr lang="en-US" sz="3600" dirty="0">
                <a:solidFill>
                  <a:srgbClr val="191818"/>
                </a:solidFill>
                <a:latin typeface="Arial"/>
              </a:rPr>
              <a:t> 3, </a:t>
            </a:r>
            <a:r>
              <a:rPr lang="en-US" sz="3600" dirty="0" err="1">
                <a:solidFill>
                  <a:srgbClr val="191818"/>
                </a:solidFill>
                <a:latin typeface="Arial"/>
              </a:rPr>
              <a:t>Điều</a:t>
            </a:r>
            <a:r>
              <a:rPr lang="en-US" sz="3600" dirty="0">
                <a:solidFill>
                  <a:srgbClr val="191818"/>
                </a:solidFill>
                <a:latin typeface="Arial"/>
              </a:rPr>
              <a:t> </a:t>
            </a:r>
            <a:r>
              <a:rPr lang="en-US" sz="3600" dirty="0" smtClean="0">
                <a:solidFill>
                  <a:srgbClr val="191818"/>
                </a:solidFill>
                <a:latin typeface="Arial"/>
              </a:rPr>
              <a:t>3, </a:t>
            </a:r>
            <a:r>
              <a:rPr lang="en-US" sz="3600" dirty="0" err="1" smtClean="0">
                <a:solidFill>
                  <a:srgbClr val="191818"/>
                </a:solidFill>
                <a:latin typeface="Arial"/>
              </a:rPr>
              <a:t>Thông</a:t>
            </a:r>
            <a:r>
              <a:rPr lang="en-US" sz="3600" dirty="0" smtClean="0">
                <a:solidFill>
                  <a:srgbClr val="191818"/>
                </a:solidFill>
                <a:latin typeface="Arial"/>
              </a:rPr>
              <a:t> </a:t>
            </a:r>
            <a:r>
              <a:rPr lang="en-US" sz="3600" dirty="0" err="1">
                <a:solidFill>
                  <a:srgbClr val="191818"/>
                </a:solidFill>
                <a:latin typeface="Arial"/>
              </a:rPr>
              <a:t>tư</a:t>
            </a:r>
            <a:r>
              <a:rPr lang="en-US" sz="3600" dirty="0">
                <a:solidFill>
                  <a:srgbClr val="191818"/>
                </a:solidFill>
                <a:latin typeface="Arial"/>
              </a:rPr>
              <a:t> 22/2013/TT-BYT </a:t>
            </a:r>
            <a:r>
              <a:rPr lang="en-US" sz="3600" dirty="0" err="1">
                <a:solidFill>
                  <a:srgbClr val="191818"/>
                </a:solidFill>
                <a:latin typeface="Arial"/>
              </a:rPr>
              <a:t>ngày</a:t>
            </a:r>
            <a:r>
              <a:rPr lang="en-US" sz="3600" dirty="0">
                <a:solidFill>
                  <a:srgbClr val="191818"/>
                </a:solidFill>
                <a:latin typeface="Arial"/>
              </a:rPr>
              <a:t> 09/8/2013 </a:t>
            </a:r>
            <a:r>
              <a:rPr lang="en-US" sz="3600" dirty="0" err="1">
                <a:solidFill>
                  <a:srgbClr val="191818"/>
                </a:solidFill>
                <a:latin typeface="Arial"/>
              </a:rPr>
              <a:t>của</a:t>
            </a:r>
            <a:r>
              <a:rPr lang="en-US" sz="3600" dirty="0">
                <a:solidFill>
                  <a:srgbClr val="191818"/>
                </a:solidFill>
                <a:latin typeface="Arial"/>
              </a:rPr>
              <a:t> </a:t>
            </a:r>
            <a:r>
              <a:rPr lang="en-US" sz="3600" dirty="0" err="1">
                <a:solidFill>
                  <a:srgbClr val="191818"/>
                </a:solidFill>
                <a:latin typeface="Arial"/>
              </a:rPr>
              <a:t>Bộ</a:t>
            </a:r>
            <a:r>
              <a:rPr lang="en-US" sz="3600" dirty="0">
                <a:solidFill>
                  <a:srgbClr val="191818"/>
                </a:solidFill>
                <a:latin typeface="Arial"/>
              </a:rPr>
              <a:t> </a:t>
            </a:r>
            <a:r>
              <a:rPr lang="en-US" sz="3600" dirty="0" err="1">
                <a:solidFill>
                  <a:srgbClr val="191818"/>
                </a:solidFill>
                <a:latin typeface="Arial"/>
              </a:rPr>
              <a:t>trưởng</a:t>
            </a:r>
            <a:r>
              <a:rPr lang="en-US" sz="3600" dirty="0">
                <a:solidFill>
                  <a:srgbClr val="191818"/>
                </a:solidFill>
                <a:latin typeface="Arial"/>
              </a:rPr>
              <a:t> </a:t>
            </a:r>
            <a:r>
              <a:rPr lang="en-US" sz="3600" dirty="0" err="1">
                <a:solidFill>
                  <a:srgbClr val="191818"/>
                </a:solidFill>
                <a:latin typeface="Arial"/>
              </a:rPr>
              <a:t>Bộ</a:t>
            </a:r>
            <a:r>
              <a:rPr lang="en-US" sz="3600" dirty="0">
                <a:solidFill>
                  <a:srgbClr val="191818"/>
                </a:solidFill>
                <a:latin typeface="Arial"/>
              </a:rPr>
              <a:t> Y </a:t>
            </a:r>
            <a:r>
              <a:rPr lang="en-US" sz="3600" dirty="0" err="1">
                <a:solidFill>
                  <a:srgbClr val="191818"/>
                </a:solidFill>
                <a:latin typeface="Arial"/>
              </a:rPr>
              <a:t>tế</a:t>
            </a:r>
            <a:r>
              <a:rPr lang="en-US" sz="3600" dirty="0">
                <a:solidFill>
                  <a:srgbClr val="191818"/>
                </a:solidFill>
                <a:latin typeface="Arial"/>
              </a:rPr>
              <a:t> </a:t>
            </a:r>
            <a:r>
              <a:rPr lang="en-US" sz="3600" dirty="0" err="1">
                <a:solidFill>
                  <a:srgbClr val="191818"/>
                </a:solidFill>
                <a:latin typeface="Arial"/>
              </a:rPr>
              <a:t>hướng</a:t>
            </a:r>
            <a:r>
              <a:rPr lang="en-US" sz="3600" dirty="0">
                <a:solidFill>
                  <a:srgbClr val="191818"/>
                </a:solidFill>
                <a:latin typeface="Arial"/>
              </a:rPr>
              <a:t> </a:t>
            </a:r>
            <a:r>
              <a:rPr lang="en-US" sz="3600" dirty="0" err="1">
                <a:solidFill>
                  <a:srgbClr val="191818"/>
                </a:solidFill>
                <a:latin typeface="Arial"/>
              </a:rPr>
              <a:t>dẫn</a:t>
            </a:r>
            <a:r>
              <a:rPr lang="en-US" sz="3600" dirty="0">
                <a:solidFill>
                  <a:srgbClr val="191818"/>
                </a:solidFill>
                <a:latin typeface="Arial"/>
              </a:rPr>
              <a:t> </a:t>
            </a:r>
            <a:r>
              <a:rPr lang="en-US" sz="3600" dirty="0" err="1">
                <a:solidFill>
                  <a:srgbClr val="191818"/>
                </a:solidFill>
                <a:latin typeface="Arial"/>
              </a:rPr>
              <a:t>việc</a:t>
            </a:r>
            <a:r>
              <a:rPr lang="en-US" sz="3600" dirty="0">
                <a:solidFill>
                  <a:srgbClr val="191818"/>
                </a:solidFill>
                <a:latin typeface="Arial"/>
              </a:rPr>
              <a:t> </a:t>
            </a:r>
            <a:r>
              <a:rPr lang="en-US" sz="3600" dirty="0" err="1">
                <a:solidFill>
                  <a:srgbClr val="191818"/>
                </a:solidFill>
                <a:latin typeface="Arial"/>
              </a:rPr>
              <a:t>đào</a:t>
            </a:r>
            <a:r>
              <a:rPr lang="en-US" sz="3600" dirty="0">
                <a:solidFill>
                  <a:srgbClr val="191818"/>
                </a:solidFill>
                <a:latin typeface="Arial"/>
              </a:rPr>
              <a:t> </a:t>
            </a:r>
            <a:r>
              <a:rPr lang="en-US" sz="3600" dirty="0" err="1">
                <a:solidFill>
                  <a:srgbClr val="191818"/>
                </a:solidFill>
                <a:latin typeface="Arial"/>
              </a:rPr>
              <a:t>tạo</a:t>
            </a:r>
            <a:r>
              <a:rPr lang="en-US" sz="3600" dirty="0">
                <a:solidFill>
                  <a:srgbClr val="191818"/>
                </a:solidFill>
                <a:latin typeface="Arial"/>
              </a:rPr>
              <a:t> </a:t>
            </a:r>
            <a:r>
              <a:rPr lang="en-US" sz="3600" dirty="0" err="1">
                <a:solidFill>
                  <a:srgbClr val="191818"/>
                </a:solidFill>
                <a:latin typeface="Arial"/>
              </a:rPr>
              <a:t>liên</a:t>
            </a:r>
            <a:r>
              <a:rPr lang="en-US" sz="3600" dirty="0">
                <a:solidFill>
                  <a:srgbClr val="191818"/>
                </a:solidFill>
                <a:latin typeface="Arial"/>
              </a:rPr>
              <a:t> </a:t>
            </a:r>
            <a:r>
              <a:rPr lang="en-US" sz="3600" dirty="0" err="1">
                <a:solidFill>
                  <a:srgbClr val="191818"/>
                </a:solidFill>
                <a:latin typeface="Arial"/>
              </a:rPr>
              <a:t>tục</a:t>
            </a:r>
            <a:r>
              <a:rPr lang="en-US" sz="3600" dirty="0">
                <a:solidFill>
                  <a:srgbClr val="191818"/>
                </a:solidFill>
                <a:latin typeface="Arial"/>
              </a:rPr>
              <a:t> </a:t>
            </a:r>
            <a:r>
              <a:rPr lang="en-US" sz="3600" dirty="0" err="1">
                <a:solidFill>
                  <a:srgbClr val="191818"/>
                </a:solidFill>
                <a:latin typeface="Arial"/>
              </a:rPr>
              <a:t>cho</a:t>
            </a:r>
            <a:r>
              <a:rPr lang="en-US" sz="3600" dirty="0">
                <a:solidFill>
                  <a:srgbClr val="191818"/>
                </a:solidFill>
                <a:latin typeface="Arial"/>
              </a:rPr>
              <a:t> </a:t>
            </a:r>
            <a:r>
              <a:rPr lang="en-US" sz="3600" dirty="0" err="1">
                <a:solidFill>
                  <a:srgbClr val="191818"/>
                </a:solidFill>
                <a:latin typeface="Arial"/>
              </a:rPr>
              <a:t>cán</a:t>
            </a:r>
            <a:r>
              <a:rPr lang="en-US" sz="3600" dirty="0">
                <a:solidFill>
                  <a:srgbClr val="191818"/>
                </a:solidFill>
                <a:latin typeface="Arial"/>
              </a:rPr>
              <a:t> </a:t>
            </a:r>
            <a:r>
              <a:rPr lang="en-US" sz="3600" dirty="0" err="1">
                <a:solidFill>
                  <a:srgbClr val="191818"/>
                </a:solidFill>
                <a:latin typeface="Arial"/>
              </a:rPr>
              <a:t>bộ</a:t>
            </a:r>
            <a:r>
              <a:rPr lang="en-US" sz="3600" dirty="0">
                <a:solidFill>
                  <a:srgbClr val="191818"/>
                </a:solidFill>
                <a:latin typeface="Arial"/>
              </a:rPr>
              <a:t> y </a:t>
            </a:r>
            <a:r>
              <a:rPr lang="en-US" sz="3600" dirty="0" err="1">
                <a:solidFill>
                  <a:srgbClr val="191818"/>
                </a:solidFill>
                <a:latin typeface="Arial"/>
              </a:rPr>
              <a:t>tế</a:t>
            </a:r>
            <a:r>
              <a:rPr lang="en-US" sz="3600" dirty="0">
                <a:solidFill>
                  <a:srgbClr val="191818"/>
                </a:solidFill>
                <a:latin typeface="Arial"/>
              </a:rPr>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514350" y="9258300"/>
            <a:ext cx="15953184" cy="1501749"/>
            <a:chOff x="0" y="0"/>
            <a:chExt cx="4201662" cy="395522"/>
          </a:xfrm>
        </p:grpSpPr>
        <p:sp>
          <p:nvSpPr>
            <p:cNvPr id="3" name="Freeform 3"/>
            <p:cNvSpPr/>
            <p:nvPr/>
          </p:nvSpPr>
          <p:spPr>
            <a:xfrm>
              <a:off x="0" y="0"/>
              <a:ext cx="4201662" cy="395522"/>
            </a:xfrm>
            <a:custGeom>
              <a:avLst/>
              <a:gdLst/>
              <a:ahLst/>
              <a:cxnLst/>
              <a:rect l="l" t="t" r="r" b="b"/>
              <a:pathLst>
                <a:path w="4201662" h="395522">
                  <a:moveTo>
                    <a:pt x="0" y="0"/>
                  </a:moveTo>
                  <a:lnTo>
                    <a:pt x="4201662" y="0"/>
                  </a:lnTo>
                  <a:lnTo>
                    <a:pt x="4201662" y="395522"/>
                  </a:lnTo>
                  <a:lnTo>
                    <a:pt x="0" y="395522"/>
                  </a:lnTo>
                  <a:close/>
                </a:path>
              </a:pathLst>
            </a:custGeom>
            <a:solidFill>
              <a:srgbClr val="002E14"/>
            </a:solidFill>
          </p:spPr>
        </p:sp>
        <p:sp>
          <p:nvSpPr>
            <p:cNvPr id="4" name="TextBox 4"/>
            <p:cNvSpPr txBox="1"/>
            <p:nvPr/>
          </p:nvSpPr>
          <p:spPr>
            <a:xfrm>
              <a:off x="0" y="-38100"/>
              <a:ext cx="4201662" cy="43362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493993" y="165285"/>
            <a:ext cx="6231371" cy="10258498"/>
            <a:chOff x="0" y="0"/>
            <a:chExt cx="5672671" cy="9338729"/>
          </a:xfrm>
        </p:grpSpPr>
        <p:sp>
          <p:nvSpPr>
            <p:cNvPr id="6" name="Freeform 6"/>
            <p:cNvSpPr/>
            <p:nvPr/>
          </p:nvSpPr>
          <p:spPr>
            <a:xfrm>
              <a:off x="0" y="0"/>
              <a:ext cx="5672709" cy="9338691"/>
            </a:xfrm>
            <a:custGeom>
              <a:avLst/>
              <a:gdLst/>
              <a:ahLst/>
              <a:cxnLst/>
              <a:rect l="l" t="t" r="r" b="b"/>
              <a:pathLst>
                <a:path w="5672709" h="9338691">
                  <a:moveTo>
                    <a:pt x="1439291" y="0"/>
                  </a:moveTo>
                  <a:lnTo>
                    <a:pt x="1439291" y="127000"/>
                  </a:lnTo>
                  <a:lnTo>
                    <a:pt x="0" y="4402709"/>
                  </a:lnTo>
                  <a:lnTo>
                    <a:pt x="2294509" y="9338691"/>
                  </a:lnTo>
                  <a:lnTo>
                    <a:pt x="5672709" y="9338691"/>
                  </a:lnTo>
                  <a:lnTo>
                    <a:pt x="5672709" y="0"/>
                  </a:lnTo>
                  <a:close/>
                </a:path>
              </a:pathLst>
            </a:custGeom>
            <a:blipFill>
              <a:blip r:embed="rId2"/>
              <a:stretch>
                <a:fillRect l="-50996" r="-50996"/>
              </a:stretch>
            </a:blipFill>
          </p:spPr>
        </p:sp>
      </p:grpSp>
      <p:grpSp>
        <p:nvGrpSpPr>
          <p:cNvPr id="7" name="Group 7"/>
          <p:cNvGrpSpPr/>
          <p:nvPr/>
        </p:nvGrpSpPr>
        <p:grpSpPr>
          <a:xfrm>
            <a:off x="12428801" y="-128588"/>
            <a:ext cx="2180878" cy="2314575"/>
            <a:chOff x="0" y="0"/>
            <a:chExt cx="574388" cy="609600"/>
          </a:xfrm>
        </p:grpSpPr>
        <p:sp>
          <p:nvSpPr>
            <p:cNvPr id="8" name="Freeform 8"/>
            <p:cNvSpPr/>
            <p:nvPr/>
          </p:nvSpPr>
          <p:spPr>
            <a:xfrm>
              <a:off x="0" y="0"/>
              <a:ext cx="574388" cy="609600"/>
            </a:xfrm>
            <a:custGeom>
              <a:avLst/>
              <a:gdLst/>
              <a:ahLst/>
              <a:cxnLst/>
              <a:rect l="l" t="t" r="r" b="b"/>
              <a:pathLst>
                <a:path w="574388" h="609600">
                  <a:moveTo>
                    <a:pt x="203200" y="0"/>
                  </a:moveTo>
                  <a:lnTo>
                    <a:pt x="574388" y="0"/>
                  </a:lnTo>
                  <a:lnTo>
                    <a:pt x="371188" y="609600"/>
                  </a:lnTo>
                  <a:lnTo>
                    <a:pt x="0" y="609600"/>
                  </a:lnTo>
                  <a:lnTo>
                    <a:pt x="203200" y="0"/>
                  </a:lnTo>
                  <a:close/>
                </a:path>
              </a:pathLst>
            </a:custGeom>
            <a:solidFill>
              <a:srgbClr val="002E14"/>
            </a:solidFill>
          </p:spPr>
        </p:sp>
        <p:sp>
          <p:nvSpPr>
            <p:cNvPr id="9" name="TextBox 9"/>
            <p:cNvSpPr txBox="1"/>
            <p:nvPr/>
          </p:nvSpPr>
          <p:spPr>
            <a:xfrm>
              <a:off x="101600" y="-38100"/>
              <a:ext cx="371188" cy="6477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2428801" y="-91101"/>
            <a:ext cx="1055118" cy="1119801"/>
            <a:chOff x="0" y="0"/>
            <a:chExt cx="574388" cy="609600"/>
          </a:xfrm>
        </p:grpSpPr>
        <p:sp>
          <p:nvSpPr>
            <p:cNvPr id="11" name="Freeform 11"/>
            <p:cNvSpPr/>
            <p:nvPr/>
          </p:nvSpPr>
          <p:spPr>
            <a:xfrm>
              <a:off x="0" y="0"/>
              <a:ext cx="574388" cy="609600"/>
            </a:xfrm>
            <a:custGeom>
              <a:avLst/>
              <a:gdLst/>
              <a:ahLst/>
              <a:cxnLst/>
              <a:rect l="l" t="t" r="r" b="b"/>
              <a:pathLst>
                <a:path w="574388" h="609600">
                  <a:moveTo>
                    <a:pt x="203200" y="0"/>
                  </a:moveTo>
                  <a:lnTo>
                    <a:pt x="574388" y="0"/>
                  </a:lnTo>
                  <a:lnTo>
                    <a:pt x="371188" y="609600"/>
                  </a:lnTo>
                  <a:lnTo>
                    <a:pt x="0" y="609600"/>
                  </a:lnTo>
                  <a:lnTo>
                    <a:pt x="203200" y="0"/>
                  </a:lnTo>
                  <a:close/>
                </a:path>
              </a:pathLst>
            </a:custGeom>
            <a:solidFill>
              <a:srgbClr val="005D28"/>
            </a:solidFill>
          </p:spPr>
        </p:sp>
        <p:sp>
          <p:nvSpPr>
            <p:cNvPr id="12" name="TextBox 12"/>
            <p:cNvSpPr txBox="1"/>
            <p:nvPr/>
          </p:nvSpPr>
          <p:spPr>
            <a:xfrm>
              <a:off x="101600" y="-38100"/>
              <a:ext cx="371188" cy="6477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483919" y="8514512"/>
            <a:ext cx="1804486" cy="1909271"/>
            <a:chOff x="0" y="0"/>
            <a:chExt cx="406400" cy="429999"/>
          </a:xfrm>
        </p:grpSpPr>
        <p:sp>
          <p:nvSpPr>
            <p:cNvPr id="14" name="Freeform 14"/>
            <p:cNvSpPr/>
            <p:nvPr/>
          </p:nvSpPr>
          <p:spPr>
            <a:xfrm>
              <a:off x="0" y="0"/>
              <a:ext cx="406400" cy="429999"/>
            </a:xfrm>
            <a:custGeom>
              <a:avLst/>
              <a:gdLst/>
              <a:ahLst/>
              <a:cxnLst/>
              <a:rect l="l" t="t" r="r" b="b"/>
              <a:pathLst>
                <a:path w="406400" h="429999">
                  <a:moveTo>
                    <a:pt x="203200" y="0"/>
                  </a:moveTo>
                  <a:lnTo>
                    <a:pt x="0" y="0"/>
                  </a:lnTo>
                  <a:lnTo>
                    <a:pt x="203200" y="429999"/>
                  </a:lnTo>
                  <a:lnTo>
                    <a:pt x="406400" y="429999"/>
                  </a:lnTo>
                  <a:lnTo>
                    <a:pt x="203200" y="0"/>
                  </a:lnTo>
                  <a:close/>
                </a:path>
              </a:pathLst>
            </a:custGeom>
            <a:solidFill>
              <a:srgbClr val="005D28"/>
            </a:solidFill>
          </p:spPr>
        </p:sp>
        <p:sp>
          <p:nvSpPr>
            <p:cNvPr id="15" name="TextBox 15"/>
            <p:cNvSpPr txBox="1"/>
            <p:nvPr/>
          </p:nvSpPr>
          <p:spPr>
            <a:xfrm>
              <a:off x="101600" y="-38100"/>
              <a:ext cx="203200" cy="468099"/>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501141" y="654729"/>
            <a:ext cx="12455219" cy="1095375"/>
          </a:xfrm>
          <a:prstGeom prst="rect">
            <a:avLst/>
          </a:prstGeom>
        </p:spPr>
        <p:txBody>
          <a:bodyPr lIns="0" tIns="0" rIns="0" bIns="0" rtlCol="0" anchor="t">
            <a:spAutoFit/>
          </a:bodyPr>
          <a:lstStyle/>
          <a:p>
            <a:pPr>
              <a:lnSpc>
                <a:spcPts val="7673"/>
              </a:lnSpc>
            </a:pPr>
            <a:r>
              <a:rPr lang="en-US" sz="6394">
                <a:solidFill>
                  <a:srgbClr val="005D28"/>
                </a:solidFill>
                <a:latin typeface="Arial Ultra-Bold"/>
              </a:rPr>
              <a:t>Y tế thôn bản/cô đỡ thôn bản</a:t>
            </a:r>
          </a:p>
        </p:txBody>
      </p:sp>
      <p:sp>
        <p:nvSpPr>
          <p:cNvPr id="17" name="TextBox 17"/>
          <p:cNvSpPr txBox="1"/>
          <p:nvPr/>
        </p:nvSpPr>
        <p:spPr>
          <a:xfrm>
            <a:off x="1028700" y="1954552"/>
            <a:ext cx="10821198" cy="7023100"/>
          </a:xfrm>
          <a:prstGeom prst="rect">
            <a:avLst/>
          </a:prstGeom>
        </p:spPr>
        <p:txBody>
          <a:bodyPr lIns="0" tIns="0" rIns="0" bIns="0" rtlCol="0" anchor="t">
            <a:spAutoFit/>
          </a:bodyPr>
          <a:lstStyle/>
          <a:p>
            <a:pPr algn="just">
              <a:lnSpc>
                <a:spcPts val="5599"/>
              </a:lnSpc>
              <a:spcBef>
                <a:spcPct val="0"/>
              </a:spcBef>
            </a:pPr>
            <a:r>
              <a:rPr lang="en-US" sz="3999" spc="139" dirty="0" err="1">
                <a:solidFill>
                  <a:srgbClr val="000000"/>
                </a:solidFill>
                <a:latin typeface="Arial Unicode"/>
              </a:rPr>
              <a:t>Là</a:t>
            </a:r>
            <a:r>
              <a:rPr lang="en-US" sz="3999" spc="139" dirty="0">
                <a:solidFill>
                  <a:srgbClr val="000000"/>
                </a:solidFill>
                <a:latin typeface="Arial Unicode"/>
              </a:rPr>
              <a:t> </a:t>
            </a:r>
            <a:r>
              <a:rPr lang="en-US" sz="3999" spc="139" dirty="0" err="1">
                <a:solidFill>
                  <a:srgbClr val="000000"/>
                </a:solidFill>
                <a:latin typeface="Arial Unicode"/>
              </a:rPr>
              <a:t>những</a:t>
            </a:r>
            <a:r>
              <a:rPr lang="en-US" sz="3999" spc="139" dirty="0">
                <a:solidFill>
                  <a:srgbClr val="000000"/>
                </a:solidFill>
                <a:latin typeface="Arial Unicode"/>
              </a:rPr>
              <a:t> </a:t>
            </a:r>
            <a:r>
              <a:rPr lang="en-US" sz="3999" spc="139" dirty="0" err="1">
                <a:solidFill>
                  <a:srgbClr val="000000"/>
                </a:solidFill>
                <a:latin typeface="Arial Unicode"/>
              </a:rPr>
              <a:t>người</a:t>
            </a:r>
            <a:r>
              <a:rPr lang="en-US" sz="3999" spc="139" dirty="0">
                <a:solidFill>
                  <a:srgbClr val="000000"/>
                </a:solidFill>
                <a:latin typeface="Arial Unicode"/>
              </a:rPr>
              <a:t> </a:t>
            </a:r>
            <a:r>
              <a:rPr lang="en-US" sz="3999" spc="139" dirty="0" err="1">
                <a:solidFill>
                  <a:srgbClr val="000000"/>
                </a:solidFill>
                <a:latin typeface="Arial Unicode"/>
              </a:rPr>
              <a:t>hoạt</a:t>
            </a:r>
            <a:r>
              <a:rPr lang="en-US" sz="3999" spc="139" dirty="0">
                <a:solidFill>
                  <a:srgbClr val="000000"/>
                </a:solidFill>
                <a:latin typeface="Arial Unicode"/>
              </a:rPr>
              <a:t> </a:t>
            </a:r>
            <a:r>
              <a:rPr lang="en-US" sz="3999" spc="139" dirty="0" err="1">
                <a:solidFill>
                  <a:srgbClr val="000000"/>
                </a:solidFill>
                <a:latin typeface="Arial Unicode"/>
              </a:rPr>
              <a:t>động</a:t>
            </a:r>
            <a:r>
              <a:rPr lang="en-US" sz="3999" spc="139" dirty="0">
                <a:solidFill>
                  <a:srgbClr val="000000"/>
                </a:solidFill>
                <a:latin typeface="Arial Unicode"/>
              </a:rPr>
              <a:t> </a:t>
            </a:r>
            <a:r>
              <a:rPr lang="en-US" sz="3999" spc="139" dirty="0" err="1">
                <a:solidFill>
                  <a:srgbClr val="000000"/>
                </a:solidFill>
                <a:latin typeface="Arial Unicode"/>
              </a:rPr>
              <a:t>theo</a:t>
            </a:r>
            <a:r>
              <a:rPr lang="en-US" sz="3999" spc="139" dirty="0">
                <a:solidFill>
                  <a:srgbClr val="000000"/>
                </a:solidFill>
                <a:latin typeface="Arial Unicode"/>
              </a:rPr>
              <a:t> </a:t>
            </a:r>
            <a:r>
              <a:rPr lang="en-US" sz="3999" spc="139" dirty="0" err="1">
                <a:solidFill>
                  <a:srgbClr val="000000"/>
                </a:solidFill>
                <a:latin typeface="Arial Unicode"/>
              </a:rPr>
              <a:t>chế</a:t>
            </a:r>
            <a:r>
              <a:rPr lang="en-US" sz="3999" spc="139" dirty="0">
                <a:solidFill>
                  <a:srgbClr val="000000"/>
                </a:solidFill>
                <a:latin typeface="Arial Unicode"/>
              </a:rPr>
              <a:t> </a:t>
            </a:r>
            <a:r>
              <a:rPr lang="en-US" sz="3999" spc="139" dirty="0" err="1">
                <a:solidFill>
                  <a:srgbClr val="000000"/>
                </a:solidFill>
                <a:latin typeface="Arial Unicode"/>
              </a:rPr>
              <a:t>độ</a:t>
            </a:r>
            <a:r>
              <a:rPr lang="en-US" sz="3999" spc="139" dirty="0">
                <a:solidFill>
                  <a:srgbClr val="000000"/>
                </a:solidFill>
                <a:latin typeface="Arial Unicode"/>
              </a:rPr>
              <a:t> </a:t>
            </a:r>
            <a:r>
              <a:rPr lang="en-US" sz="3999" spc="139" dirty="0" err="1">
                <a:solidFill>
                  <a:srgbClr val="000000"/>
                </a:solidFill>
                <a:latin typeface="Arial Unicode"/>
              </a:rPr>
              <a:t>không</a:t>
            </a:r>
            <a:r>
              <a:rPr lang="en-US" sz="3999" spc="139" dirty="0">
                <a:solidFill>
                  <a:srgbClr val="000000"/>
                </a:solidFill>
                <a:latin typeface="Arial Unicode"/>
              </a:rPr>
              <a:t> </a:t>
            </a:r>
            <a:r>
              <a:rPr lang="en-US" sz="3999" spc="139" dirty="0" err="1">
                <a:solidFill>
                  <a:srgbClr val="000000"/>
                </a:solidFill>
                <a:latin typeface="Arial Unicode"/>
              </a:rPr>
              <a:t>chuyên</a:t>
            </a:r>
            <a:r>
              <a:rPr lang="en-US" sz="3999" spc="139" dirty="0">
                <a:solidFill>
                  <a:srgbClr val="000000"/>
                </a:solidFill>
                <a:latin typeface="Arial Unicode"/>
              </a:rPr>
              <a:t> </a:t>
            </a:r>
            <a:r>
              <a:rPr lang="en-US" sz="3999" spc="139" dirty="0" err="1">
                <a:solidFill>
                  <a:srgbClr val="000000"/>
                </a:solidFill>
                <a:latin typeface="Arial Unicode"/>
              </a:rPr>
              <a:t>trách</a:t>
            </a:r>
            <a:r>
              <a:rPr lang="en-US" sz="3999" spc="139" dirty="0">
                <a:solidFill>
                  <a:srgbClr val="000000"/>
                </a:solidFill>
                <a:latin typeface="Arial Unicode"/>
              </a:rPr>
              <a:t> </a:t>
            </a:r>
            <a:r>
              <a:rPr lang="en-US" sz="3999" spc="139" dirty="0" err="1">
                <a:solidFill>
                  <a:srgbClr val="000000"/>
                </a:solidFill>
                <a:latin typeface="Arial Unicode"/>
              </a:rPr>
              <a:t>tại</a:t>
            </a:r>
            <a:r>
              <a:rPr lang="en-US" sz="3999" spc="139" dirty="0">
                <a:solidFill>
                  <a:srgbClr val="000000"/>
                </a:solidFill>
                <a:latin typeface="Arial Unicode"/>
              </a:rPr>
              <a:t> </a:t>
            </a:r>
            <a:r>
              <a:rPr lang="en-US" sz="3999" spc="139" dirty="0" err="1">
                <a:solidFill>
                  <a:srgbClr val="000000"/>
                </a:solidFill>
                <a:latin typeface="Arial Unicode"/>
              </a:rPr>
              <a:t>thôn</a:t>
            </a:r>
            <a:r>
              <a:rPr lang="en-US" sz="3999" spc="139" dirty="0">
                <a:solidFill>
                  <a:srgbClr val="000000"/>
                </a:solidFill>
                <a:latin typeface="Arial Unicode"/>
              </a:rPr>
              <a:t>, </a:t>
            </a:r>
            <a:r>
              <a:rPr lang="en-US" sz="3999" spc="139" dirty="0" err="1">
                <a:solidFill>
                  <a:srgbClr val="000000"/>
                </a:solidFill>
                <a:latin typeface="Arial Unicode"/>
              </a:rPr>
              <a:t>bản</a:t>
            </a:r>
            <a:r>
              <a:rPr lang="en-US" sz="3999" spc="139" dirty="0">
                <a:solidFill>
                  <a:srgbClr val="000000"/>
                </a:solidFill>
                <a:latin typeface="Arial Unicode"/>
              </a:rPr>
              <a:t>. </a:t>
            </a:r>
            <a:r>
              <a:rPr lang="en-US" sz="3999" spc="139" dirty="0" err="1">
                <a:solidFill>
                  <a:srgbClr val="000000"/>
                </a:solidFill>
                <a:latin typeface="Arial Unicode"/>
              </a:rPr>
              <a:t>Họ</a:t>
            </a:r>
            <a:r>
              <a:rPr lang="en-US" sz="3999" spc="139" dirty="0">
                <a:solidFill>
                  <a:srgbClr val="000000"/>
                </a:solidFill>
                <a:latin typeface="Arial Unicode"/>
              </a:rPr>
              <a:t> </a:t>
            </a:r>
            <a:r>
              <a:rPr lang="en-US" sz="3999" spc="139" dirty="0" err="1">
                <a:solidFill>
                  <a:srgbClr val="000000"/>
                </a:solidFill>
                <a:latin typeface="Arial Unicode"/>
              </a:rPr>
              <a:t>là</a:t>
            </a:r>
            <a:r>
              <a:rPr lang="en-US" sz="3999" spc="139" dirty="0">
                <a:solidFill>
                  <a:srgbClr val="000000"/>
                </a:solidFill>
                <a:latin typeface="Arial Unicode"/>
              </a:rPr>
              <a:t> </a:t>
            </a:r>
            <a:r>
              <a:rPr lang="en-US" sz="3999" spc="139" dirty="0" err="1">
                <a:solidFill>
                  <a:srgbClr val="000000"/>
                </a:solidFill>
                <a:latin typeface="Arial Unicode"/>
              </a:rPr>
              <a:t>những</a:t>
            </a:r>
            <a:r>
              <a:rPr lang="en-US" sz="3999" spc="139" dirty="0">
                <a:solidFill>
                  <a:srgbClr val="000000"/>
                </a:solidFill>
                <a:latin typeface="Arial Unicode"/>
              </a:rPr>
              <a:t> </a:t>
            </a:r>
            <a:r>
              <a:rPr lang="en-US" sz="3999" spc="139" dirty="0" err="1">
                <a:solidFill>
                  <a:srgbClr val="000000"/>
                </a:solidFill>
                <a:latin typeface="Arial Unicode"/>
              </a:rPr>
              <a:t>người</a:t>
            </a:r>
            <a:r>
              <a:rPr lang="en-US" sz="3999" spc="139" dirty="0">
                <a:solidFill>
                  <a:srgbClr val="000000"/>
                </a:solidFill>
                <a:latin typeface="Arial Unicode"/>
              </a:rPr>
              <a:t> </a:t>
            </a:r>
            <a:r>
              <a:rPr lang="en-US" sz="3999" spc="139" dirty="0" err="1">
                <a:solidFill>
                  <a:srgbClr val="000000"/>
                </a:solidFill>
                <a:latin typeface="Arial Unicode"/>
              </a:rPr>
              <a:t>đang</a:t>
            </a:r>
            <a:r>
              <a:rPr lang="en-US" sz="3999" spc="139" dirty="0">
                <a:solidFill>
                  <a:srgbClr val="000000"/>
                </a:solidFill>
                <a:latin typeface="Arial Unicode"/>
              </a:rPr>
              <a:t> </a:t>
            </a:r>
            <a:r>
              <a:rPr lang="en-US" sz="3999" spc="139" dirty="0" err="1">
                <a:solidFill>
                  <a:srgbClr val="000000"/>
                </a:solidFill>
                <a:latin typeface="Arial Unicode"/>
              </a:rPr>
              <a:t>sinh</a:t>
            </a:r>
            <a:r>
              <a:rPr lang="en-US" sz="3999" spc="139" dirty="0">
                <a:solidFill>
                  <a:srgbClr val="000000"/>
                </a:solidFill>
                <a:latin typeface="Arial Unicode"/>
              </a:rPr>
              <a:t> </a:t>
            </a:r>
            <a:r>
              <a:rPr lang="en-US" sz="3999" spc="139" dirty="0" err="1">
                <a:solidFill>
                  <a:srgbClr val="000000"/>
                </a:solidFill>
                <a:latin typeface="Arial Unicode"/>
              </a:rPr>
              <a:t>sống</a:t>
            </a:r>
            <a:r>
              <a:rPr lang="en-US" sz="3999" spc="139" dirty="0">
                <a:solidFill>
                  <a:srgbClr val="000000"/>
                </a:solidFill>
                <a:latin typeface="Arial Unicode"/>
              </a:rPr>
              <a:t>, </a:t>
            </a:r>
            <a:r>
              <a:rPr lang="en-US" sz="3999" spc="139" dirty="0" err="1">
                <a:solidFill>
                  <a:srgbClr val="000000"/>
                </a:solidFill>
                <a:latin typeface="Arial Unicode"/>
              </a:rPr>
              <a:t>làm</a:t>
            </a:r>
            <a:r>
              <a:rPr lang="en-US" sz="3999" spc="139" dirty="0">
                <a:solidFill>
                  <a:srgbClr val="000000"/>
                </a:solidFill>
                <a:latin typeface="Arial Unicode"/>
              </a:rPr>
              <a:t> </a:t>
            </a:r>
            <a:r>
              <a:rPr lang="en-US" sz="3999" spc="139" dirty="0" err="1">
                <a:solidFill>
                  <a:srgbClr val="000000"/>
                </a:solidFill>
                <a:latin typeface="Arial Unicode"/>
              </a:rPr>
              <a:t>việc</a:t>
            </a:r>
            <a:r>
              <a:rPr lang="en-US" sz="3999" spc="139" dirty="0">
                <a:solidFill>
                  <a:srgbClr val="000000"/>
                </a:solidFill>
                <a:latin typeface="Arial Unicode"/>
              </a:rPr>
              <a:t> </a:t>
            </a:r>
            <a:r>
              <a:rPr lang="en-US" sz="3999" spc="139" dirty="0" err="1">
                <a:solidFill>
                  <a:srgbClr val="000000"/>
                </a:solidFill>
                <a:latin typeface="Arial Unicode"/>
              </a:rPr>
              <a:t>ổn</a:t>
            </a:r>
            <a:r>
              <a:rPr lang="en-US" sz="3999" spc="139" dirty="0">
                <a:solidFill>
                  <a:srgbClr val="000000"/>
                </a:solidFill>
                <a:latin typeface="Arial Unicode"/>
              </a:rPr>
              <a:t> </a:t>
            </a:r>
            <a:r>
              <a:rPr lang="en-US" sz="3999" spc="139" dirty="0" err="1">
                <a:solidFill>
                  <a:srgbClr val="000000"/>
                </a:solidFill>
                <a:latin typeface="Arial Unicode"/>
              </a:rPr>
              <a:t>định</a:t>
            </a:r>
            <a:r>
              <a:rPr lang="en-US" sz="3999" spc="139" dirty="0">
                <a:solidFill>
                  <a:srgbClr val="000000"/>
                </a:solidFill>
                <a:latin typeface="Arial Unicode"/>
              </a:rPr>
              <a:t> </a:t>
            </a:r>
            <a:r>
              <a:rPr lang="en-US" sz="3999" spc="139" dirty="0" err="1">
                <a:solidFill>
                  <a:srgbClr val="000000"/>
                </a:solidFill>
                <a:latin typeface="Arial Unicode"/>
              </a:rPr>
              <a:t>tại</a:t>
            </a:r>
            <a:r>
              <a:rPr lang="en-US" sz="3999" spc="139" dirty="0">
                <a:solidFill>
                  <a:srgbClr val="000000"/>
                </a:solidFill>
                <a:latin typeface="Arial Unicode"/>
              </a:rPr>
              <a:t> </a:t>
            </a:r>
            <a:r>
              <a:rPr lang="en-US" sz="3999" spc="139" dirty="0" err="1">
                <a:solidFill>
                  <a:srgbClr val="000000"/>
                </a:solidFill>
                <a:latin typeface="Arial Unicode"/>
              </a:rPr>
              <a:t>thôn</a:t>
            </a:r>
            <a:r>
              <a:rPr lang="en-US" sz="3999" spc="139" dirty="0">
                <a:solidFill>
                  <a:srgbClr val="000000"/>
                </a:solidFill>
                <a:latin typeface="Arial Unicode"/>
              </a:rPr>
              <a:t>, </a:t>
            </a:r>
            <a:r>
              <a:rPr lang="en-US" sz="3999" spc="139" dirty="0" err="1">
                <a:solidFill>
                  <a:srgbClr val="000000"/>
                </a:solidFill>
                <a:latin typeface="Arial Unicode"/>
              </a:rPr>
              <a:t>bản</a:t>
            </a:r>
            <a:r>
              <a:rPr lang="en-US" sz="3999" spc="139" dirty="0">
                <a:solidFill>
                  <a:srgbClr val="000000"/>
                </a:solidFill>
                <a:latin typeface="Arial Unicode"/>
              </a:rPr>
              <a:t>; </a:t>
            </a:r>
            <a:r>
              <a:rPr lang="en-US" sz="3999" spc="139" dirty="0" err="1">
                <a:solidFill>
                  <a:srgbClr val="000000"/>
                </a:solidFill>
                <a:latin typeface="Arial Unicode"/>
              </a:rPr>
              <a:t>tự</a:t>
            </a:r>
            <a:r>
              <a:rPr lang="en-US" sz="3999" spc="139" dirty="0">
                <a:solidFill>
                  <a:srgbClr val="000000"/>
                </a:solidFill>
                <a:latin typeface="Arial Unicode"/>
              </a:rPr>
              <a:t> </a:t>
            </a:r>
            <a:r>
              <a:rPr lang="en-US" sz="3999" spc="139" dirty="0" err="1">
                <a:solidFill>
                  <a:srgbClr val="000000"/>
                </a:solidFill>
                <a:latin typeface="Arial Unicode"/>
              </a:rPr>
              <a:t>nguyện</a:t>
            </a:r>
            <a:r>
              <a:rPr lang="en-US" sz="3999" spc="139" dirty="0">
                <a:solidFill>
                  <a:srgbClr val="000000"/>
                </a:solidFill>
                <a:latin typeface="Arial Unicode"/>
              </a:rPr>
              <a:t> </a:t>
            </a:r>
            <a:r>
              <a:rPr lang="en-US" sz="3999" spc="139" dirty="0" err="1">
                <a:solidFill>
                  <a:srgbClr val="000000"/>
                </a:solidFill>
                <a:latin typeface="Arial Unicode"/>
              </a:rPr>
              <a:t>tham</a:t>
            </a:r>
            <a:r>
              <a:rPr lang="en-US" sz="3999" spc="139" dirty="0">
                <a:solidFill>
                  <a:srgbClr val="000000"/>
                </a:solidFill>
                <a:latin typeface="Arial Unicode"/>
              </a:rPr>
              <a:t> </a:t>
            </a:r>
            <a:r>
              <a:rPr lang="en-US" sz="3999" spc="139" dirty="0" err="1">
                <a:solidFill>
                  <a:srgbClr val="000000"/>
                </a:solidFill>
                <a:latin typeface="Arial Unicode"/>
              </a:rPr>
              <a:t>gia</a:t>
            </a:r>
            <a:r>
              <a:rPr lang="en-US" sz="3999" spc="139" dirty="0">
                <a:solidFill>
                  <a:srgbClr val="000000"/>
                </a:solidFill>
                <a:latin typeface="Arial Unicode"/>
              </a:rPr>
              <a:t> </a:t>
            </a:r>
            <a:r>
              <a:rPr lang="en-US" sz="3999" spc="139" dirty="0" err="1">
                <a:solidFill>
                  <a:srgbClr val="000000"/>
                </a:solidFill>
                <a:latin typeface="Arial Unicode"/>
              </a:rPr>
              <a:t>làm</a:t>
            </a:r>
            <a:r>
              <a:rPr lang="en-US" sz="3999" spc="139" dirty="0">
                <a:solidFill>
                  <a:srgbClr val="000000"/>
                </a:solidFill>
                <a:latin typeface="Arial Unicode"/>
              </a:rPr>
              <a:t> </a:t>
            </a:r>
            <a:r>
              <a:rPr lang="en-US" sz="3999" spc="139" dirty="0" err="1">
                <a:solidFill>
                  <a:srgbClr val="000000"/>
                </a:solidFill>
                <a:latin typeface="Arial Unicode"/>
              </a:rPr>
              <a:t>nhân</a:t>
            </a:r>
            <a:r>
              <a:rPr lang="en-US" sz="3999" spc="139" dirty="0">
                <a:solidFill>
                  <a:srgbClr val="000000"/>
                </a:solidFill>
                <a:latin typeface="Arial Unicode"/>
              </a:rPr>
              <a:t> </a:t>
            </a:r>
            <a:r>
              <a:rPr lang="en-US" sz="3999" spc="139" dirty="0" err="1">
                <a:solidFill>
                  <a:srgbClr val="000000"/>
                </a:solidFill>
                <a:latin typeface="Arial Unicode"/>
              </a:rPr>
              <a:t>viên</a:t>
            </a:r>
            <a:r>
              <a:rPr lang="en-US" sz="3999" spc="139" dirty="0">
                <a:solidFill>
                  <a:srgbClr val="000000"/>
                </a:solidFill>
                <a:latin typeface="Arial Unicode"/>
              </a:rPr>
              <a:t> y </a:t>
            </a:r>
            <a:r>
              <a:rPr lang="en-US" sz="3999" spc="139" dirty="0" err="1">
                <a:solidFill>
                  <a:srgbClr val="000000"/>
                </a:solidFill>
                <a:latin typeface="Arial Unicode"/>
              </a:rPr>
              <a:t>tế</a:t>
            </a:r>
            <a:r>
              <a:rPr lang="en-US" sz="3999" spc="139" dirty="0">
                <a:solidFill>
                  <a:srgbClr val="000000"/>
                </a:solidFill>
                <a:latin typeface="Arial Unicode"/>
              </a:rPr>
              <a:t> </a:t>
            </a:r>
            <a:r>
              <a:rPr lang="en-US" sz="3999" spc="139" dirty="0" err="1">
                <a:solidFill>
                  <a:srgbClr val="000000"/>
                </a:solidFill>
                <a:latin typeface="Arial Unicode"/>
              </a:rPr>
              <a:t>thôn</a:t>
            </a:r>
            <a:r>
              <a:rPr lang="en-US" sz="3999" spc="139" dirty="0">
                <a:solidFill>
                  <a:srgbClr val="000000"/>
                </a:solidFill>
                <a:latin typeface="Arial Unicode"/>
              </a:rPr>
              <a:t>, </a:t>
            </a:r>
            <a:r>
              <a:rPr lang="en-US" sz="3999" spc="139" dirty="0" err="1">
                <a:solidFill>
                  <a:srgbClr val="000000"/>
                </a:solidFill>
                <a:latin typeface="Arial Unicode"/>
              </a:rPr>
              <a:t>bản</a:t>
            </a:r>
            <a:r>
              <a:rPr lang="en-US" sz="3999" spc="139" dirty="0">
                <a:solidFill>
                  <a:srgbClr val="000000"/>
                </a:solidFill>
                <a:latin typeface="Arial Unicode"/>
              </a:rPr>
              <a:t> </a:t>
            </a:r>
            <a:r>
              <a:rPr lang="en-US" sz="3999" spc="139" dirty="0" err="1">
                <a:solidFill>
                  <a:srgbClr val="000000"/>
                </a:solidFill>
                <a:latin typeface="Arial Unicode"/>
              </a:rPr>
              <a:t>hoặc</a:t>
            </a:r>
            <a:r>
              <a:rPr lang="en-US" sz="3999" spc="139" dirty="0">
                <a:solidFill>
                  <a:srgbClr val="000000"/>
                </a:solidFill>
                <a:latin typeface="Arial Unicode"/>
              </a:rPr>
              <a:t> </a:t>
            </a:r>
            <a:r>
              <a:rPr lang="en-US" sz="3999" spc="139" dirty="0" err="1">
                <a:solidFill>
                  <a:srgbClr val="000000"/>
                </a:solidFill>
                <a:latin typeface="Arial Unicode"/>
              </a:rPr>
              <a:t>cô</a:t>
            </a:r>
            <a:r>
              <a:rPr lang="en-US" sz="3999" spc="139" dirty="0">
                <a:solidFill>
                  <a:srgbClr val="000000"/>
                </a:solidFill>
                <a:latin typeface="Arial Unicode"/>
              </a:rPr>
              <a:t> </a:t>
            </a:r>
            <a:r>
              <a:rPr lang="en-US" sz="3999" spc="139" dirty="0" err="1">
                <a:solidFill>
                  <a:srgbClr val="000000"/>
                </a:solidFill>
                <a:latin typeface="Arial Unicode"/>
              </a:rPr>
              <a:t>đỡ</a:t>
            </a:r>
            <a:r>
              <a:rPr lang="en-US" sz="3999" spc="139" dirty="0">
                <a:solidFill>
                  <a:srgbClr val="000000"/>
                </a:solidFill>
                <a:latin typeface="Arial Unicode"/>
              </a:rPr>
              <a:t> </a:t>
            </a:r>
            <a:r>
              <a:rPr lang="en-US" sz="3999" spc="139" dirty="0" err="1">
                <a:solidFill>
                  <a:srgbClr val="000000"/>
                </a:solidFill>
                <a:latin typeface="Arial Unicode"/>
              </a:rPr>
              <a:t>thôn</a:t>
            </a:r>
            <a:r>
              <a:rPr lang="en-US" sz="3999" spc="139" dirty="0">
                <a:solidFill>
                  <a:srgbClr val="000000"/>
                </a:solidFill>
                <a:latin typeface="Arial Unicode"/>
              </a:rPr>
              <a:t>, </a:t>
            </a:r>
            <a:r>
              <a:rPr lang="en-US" sz="3999" spc="139" dirty="0" err="1">
                <a:solidFill>
                  <a:srgbClr val="000000"/>
                </a:solidFill>
                <a:latin typeface="Arial Unicode"/>
              </a:rPr>
              <a:t>bản</a:t>
            </a:r>
            <a:r>
              <a:rPr lang="en-US" sz="3999" spc="139" dirty="0">
                <a:solidFill>
                  <a:srgbClr val="000000"/>
                </a:solidFill>
                <a:latin typeface="Arial Unicode"/>
              </a:rPr>
              <a:t> </a:t>
            </a:r>
            <a:r>
              <a:rPr lang="en-US" sz="3999" spc="139" dirty="0" err="1">
                <a:solidFill>
                  <a:srgbClr val="000000"/>
                </a:solidFill>
                <a:latin typeface="Arial Unicode"/>
              </a:rPr>
              <a:t>và</a:t>
            </a:r>
            <a:r>
              <a:rPr lang="en-US" sz="3999" spc="139" dirty="0">
                <a:solidFill>
                  <a:srgbClr val="000000"/>
                </a:solidFill>
                <a:latin typeface="Arial Unicode"/>
              </a:rPr>
              <a:t> </a:t>
            </a:r>
            <a:r>
              <a:rPr lang="en-US" sz="3999" spc="139" dirty="0" err="1">
                <a:solidFill>
                  <a:srgbClr val="000000"/>
                </a:solidFill>
                <a:latin typeface="Arial Unicode"/>
              </a:rPr>
              <a:t>có</a:t>
            </a:r>
            <a:r>
              <a:rPr lang="en-US" sz="3999" spc="139" dirty="0">
                <a:solidFill>
                  <a:srgbClr val="000000"/>
                </a:solidFill>
                <a:latin typeface="Arial Unicode"/>
              </a:rPr>
              <a:t> </a:t>
            </a:r>
            <a:r>
              <a:rPr lang="en-US" sz="3999" spc="139" dirty="0" err="1">
                <a:solidFill>
                  <a:srgbClr val="000000"/>
                </a:solidFill>
                <a:latin typeface="Arial Unicode"/>
              </a:rPr>
              <a:t>trình</a:t>
            </a:r>
            <a:r>
              <a:rPr lang="en-US" sz="3999" spc="139" dirty="0">
                <a:solidFill>
                  <a:srgbClr val="000000"/>
                </a:solidFill>
                <a:latin typeface="Arial Unicode"/>
              </a:rPr>
              <a:t> </a:t>
            </a:r>
            <a:r>
              <a:rPr lang="en-US" sz="3999" spc="139" dirty="0" err="1">
                <a:solidFill>
                  <a:srgbClr val="000000"/>
                </a:solidFill>
                <a:latin typeface="Arial Unicode"/>
              </a:rPr>
              <a:t>độ</a:t>
            </a:r>
            <a:r>
              <a:rPr lang="en-US" sz="3999" spc="139" dirty="0">
                <a:solidFill>
                  <a:srgbClr val="000000"/>
                </a:solidFill>
                <a:latin typeface="Arial Unicode"/>
              </a:rPr>
              <a:t> </a:t>
            </a:r>
            <a:r>
              <a:rPr lang="en-US" sz="3999" spc="139" dirty="0" err="1">
                <a:solidFill>
                  <a:srgbClr val="000000"/>
                </a:solidFill>
                <a:latin typeface="Arial Unicode"/>
              </a:rPr>
              <a:t>chuyên</a:t>
            </a:r>
            <a:r>
              <a:rPr lang="en-US" sz="3999" spc="139" dirty="0">
                <a:solidFill>
                  <a:srgbClr val="000000"/>
                </a:solidFill>
                <a:latin typeface="Arial Unicode"/>
              </a:rPr>
              <a:t> </a:t>
            </a:r>
            <a:r>
              <a:rPr lang="en-US" sz="3999" spc="139" dirty="0" err="1">
                <a:solidFill>
                  <a:srgbClr val="000000"/>
                </a:solidFill>
                <a:latin typeface="Arial Unicode"/>
              </a:rPr>
              <a:t>môn</a:t>
            </a:r>
            <a:r>
              <a:rPr lang="en-US" sz="3999" spc="139" dirty="0">
                <a:solidFill>
                  <a:srgbClr val="000000"/>
                </a:solidFill>
                <a:latin typeface="Arial Unicode"/>
              </a:rPr>
              <a:t> </a:t>
            </a:r>
            <a:r>
              <a:rPr lang="en-US" sz="3999" spc="139" dirty="0" err="1">
                <a:solidFill>
                  <a:srgbClr val="000000"/>
                </a:solidFill>
                <a:latin typeface="Arial Unicode"/>
              </a:rPr>
              <a:t>theo</a:t>
            </a:r>
            <a:r>
              <a:rPr lang="en-US" sz="3999" spc="139" dirty="0">
                <a:solidFill>
                  <a:srgbClr val="000000"/>
                </a:solidFill>
                <a:latin typeface="Arial Unicode"/>
              </a:rPr>
              <a:t> </a:t>
            </a:r>
            <a:r>
              <a:rPr lang="en-US" sz="3999" spc="139" dirty="0" err="1">
                <a:solidFill>
                  <a:srgbClr val="000000"/>
                </a:solidFill>
                <a:latin typeface="Arial Unicode"/>
              </a:rPr>
              <a:t>quy</a:t>
            </a:r>
            <a:r>
              <a:rPr lang="en-US" sz="3999" spc="139" dirty="0">
                <a:solidFill>
                  <a:srgbClr val="000000"/>
                </a:solidFill>
                <a:latin typeface="Arial Unicode"/>
              </a:rPr>
              <a:t> </a:t>
            </a:r>
            <a:r>
              <a:rPr lang="en-US" sz="3999" spc="139" dirty="0" err="1">
                <a:solidFill>
                  <a:srgbClr val="000000"/>
                </a:solidFill>
                <a:latin typeface="Arial Unicode"/>
              </a:rPr>
              <a:t>định</a:t>
            </a:r>
            <a:r>
              <a:rPr lang="en-US" sz="3999" spc="139" dirty="0">
                <a:solidFill>
                  <a:srgbClr val="000000"/>
                </a:solidFill>
                <a:latin typeface="Arial Unicode"/>
              </a:rPr>
              <a:t> </a:t>
            </a:r>
            <a:r>
              <a:rPr lang="en-US" sz="3999" spc="139" dirty="0" err="1">
                <a:solidFill>
                  <a:srgbClr val="000000"/>
                </a:solidFill>
                <a:latin typeface="Arial Unicode"/>
              </a:rPr>
              <a:t>của</a:t>
            </a:r>
            <a:r>
              <a:rPr lang="en-US" sz="3999" spc="139" dirty="0">
                <a:solidFill>
                  <a:srgbClr val="000000"/>
                </a:solidFill>
                <a:latin typeface="Arial Unicode"/>
              </a:rPr>
              <a:t> </a:t>
            </a:r>
            <a:r>
              <a:rPr lang="en-US" sz="3999" spc="139" dirty="0" err="1">
                <a:solidFill>
                  <a:srgbClr val="000000"/>
                </a:solidFill>
                <a:latin typeface="Arial Unicode"/>
              </a:rPr>
              <a:t>Bộ</a:t>
            </a:r>
            <a:r>
              <a:rPr lang="en-US" sz="3999" spc="139" dirty="0">
                <a:solidFill>
                  <a:srgbClr val="000000"/>
                </a:solidFill>
                <a:latin typeface="Arial Unicode"/>
              </a:rPr>
              <a:t> Y </a:t>
            </a:r>
            <a:r>
              <a:rPr lang="en-US" sz="3999" spc="139" dirty="0" err="1">
                <a:solidFill>
                  <a:srgbClr val="000000"/>
                </a:solidFill>
                <a:latin typeface="Arial Unicode"/>
              </a:rPr>
              <a:t>tế</a:t>
            </a:r>
            <a:r>
              <a:rPr lang="en-US" sz="3999" spc="139" dirty="0">
                <a:solidFill>
                  <a:srgbClr val="000000"/>
                </a:solidFill>
                <a:latin typeface="Arial Unicode"/>
              </a:rPr>
              <a:t> (</a:t>
            </a:r>
            <a:r>
              <a:rPr lang="en-US" sz="3999" spc="139" dirty="0" err="1">
                <a:solidFill>
                  <a:srgbClr val="000000"/>
                </a:solidFill>
                <a:latin typeface="Arial Unicode"/>
              </a:rPr>
              <a:t>theo</a:t>
            </a:r>
            <a:r>
              <a:rPr lang="en-US" sz="3999" spc="139" dirty="0">
                <a:solidFill>
                  <a:srgbClr val="000000"/>
                </a:solidFill>
                <a:latin typeface="Arial Unicode"/>
              </a:rPr>
              <a:t> </a:t>
            </a:r>
            <a:r>
              <a:rPr lang="en-US" sz="3999" spc="139" dirty="0" err="1">
                <a:solidFill>
                  <a:srgbClr val="000000"/>
                </a:solidFill>
                <a:latin typeface="Arial Unicode"/>
              </a:rPr>
              <a:t>Điều</a:t>
            </a:r>
            <a:r>
              <a:rPr lang="en-US" sz="3999" spc="139" dirty="0">
                <a:solidFill>
                  <a:srgbClr val="000000"/>
                </a:solidFill>
                <a:latin typeface="Arial Unicode"/>
              </a:rPr>
              <a:t> 2, </a:t>
            </a:r>
            <a:r>
              <a:rPr lang="en-US" sz="3999" spc="139" dirty="0" err="1">
                <a:solidFill>
                  <a:srgbClr val="000000"/>
                </a:solidFill>
                <a:latin typeface="Arial Unicode"/>
              </a:rPr>
              <a:t>Thông</a:t>
            </a:r>
            <a:r>
              <a:rPr lang="en-US" sz="3999" spc="139" dirty="0">
                <a:solidFill>
                  <a:srgbClr val="000000"/>
                </a:solidFill>
                <a:latin typeface="Arial Unicode"/>
              </a:rPr>
              <a:t> </a:t>
            </a:r>
            <a:r>
              <a:rPr lang="en-US" sz="3999" spc="139" dirty="0" err="1">
                <a:solidFill>
                  <a:srgbClr val="000000"/>
                </a:solidFill>
                <a:latin typeface="Arial Unicode"/>
              </a:rPr>
              <a:t>tư</a:t>
            </a:r>
            <a:r>
              <a:rPr lang="en-US" sz="3999" spc="139" dirty="0">
                <a:solidFill>
                  <a:srgbClr val="000000"/>
                </a:solidFill>
                <a:latin typeface="Arial Unicode"/>
              </a:rPr>
              <a:t> </a:t>
            </a:r>
            <a:r>
              <a:rPr lang="en-US" sz="3999" spc="139" dirty="0" err="1">
                <a:solidFill>
                  <a:srgbClr val="000000"/>
                </a:solidFill>
                <a:latin typeface="Arial Unicode"/>
              </a:rPr>
              <a:t>số</a:t>
            </a:r>
            <a:r>
              <a:rPr lang="en-US" sz="3999" spc="139" dirty="0">
                <a:solidFill>
                  <a:srgbClr val="000000"/>
                </a:solidFill>
                <a:latin typeface="Arial Unicode"/>
              </a:rPr>
              <a:t> 07/2013/TT-BYT </a:t>
            </a:r>
            <a:r>
              <a:rPr lang="en-US" sz="3999" spc="139" dirty="0" err="1">
                <a:solidFill>
                  <a:srgbClr val="000000"/>
                </a:solidFill>
                <a:latin typeface="Arial Unicode"/>
              </a:rPr>
              <a:t>ngày</a:t>
            </a:r>
            <a:r>
              <a:rPr lang="en-US" sz="3999" spc="139" dirty="0">
                <a:solidFill>
                  <a:srgbClr val="000000"/>
                </a:solidFill>
                <a:latin typeface="Arial Unicode"/>
              </a:rPr>
              <a:t> 08/3/2013 </a:t>
            </a:r>
            <a:r>
              <a:rPr lang="en-US" sz="3999" spc="139" dirty="0" err="1">
                <a:solidFill>
                  <a:srgbClr val="000000"/>
                </a:solidFill>
                <a:latin typeface="Arial Unicode"/>
              </a:rPr>
              <a:t>của</a:t>
            </a:r>
            <a:r>
              <a:rPr lang="en-US" sz="3999" spc="139" dirty="0">
                <a:solidFill>
                  <a:srgbClr val="000000"/>
                </a:solidFill>
                <a:latin typeface="Arial Unicode"/>
              </a:rPr>
              <a:t> </a:t>
            </a:r>
            <a:r>
              <a:rPr lang="en-US" sz="3999" spc="139" dirty="0" err="1">
                <a:solidFill>
                  <a:srgbClr val="000000"/>
                </a:solidFill>
                <a:latin typeface="Arial Unicode"/>
              </a:rPr>
              <a:t>Bộ</a:t>
            </a:r>
            <a:r>
              <a:rPr lang="en-US" sz="3999" spc="139" dirty="0">
                <a:solidFill>
                  <a:srgbClr val="000000"/>
                </a:solidFill>
                <a:latin typeface="Arial Unicode"/>
              </a:rPr>
              <a:t> Y </a:t>
            </a:r>
            <a:r>
              <a:rPr lang="en-US" sz="3999" spc="139" dirty="0" err="1">
                <a:solidFill>
                  <a:srgbClr val="000000"/>
                </a:solidFill>
                <a:latin typeface="Arial Unicode"/>
              </a:rPr>
              <a:t>tế</a:t>
            </a:r>
            <a:r>
              <a:rPr lang="en-US" sz="3999" spc="139" dirty="0">
                <a:solidFill>
                  <a:srgbClr val="000000"/>
                </a:solidFill>
                <a:latin typeface="Arial Unicode"/>
              </a:rPr>
              <a:t> </a:t>
            </a:r>
            <a:r>
              <a:rPr lang="en-US" sz="3999" spc="139" dirty="0" err="1">
                <a:solidFill>
                  <a:srgbClr val="000000"/>
                </a:solidFill>
                <a:latin typeface="Arial Unicode"/>
              </a:rPr>
              <a:t>về</a:t>
            </a:r>
            <a:r>
              <a:rPr lang="en-US" sz="3999" spc="139" dirty="0">
                <a:solidFill>
                  <a:srgbClr val="000000"/>
                </a:solidFill>
                <a:latin typeface="Arial Unicode"/>
              </a:rPr>
              <a:t> </a:t>
            </a:r>
            <a:r>
              <a:rPr lang="en-US" sz="3999" spc="139" dirty="0" err="1">
                <a:solidFill>
                  <a:srgbClr val="000000"/>
                </a:solidFill>
                <a:latin typeface="Arial Unicode"/>
              </a:rPr>
              <a:t>quy</a:t>
            </a:r>
            <a:r>
              <a:rPr lang="en-US" sz="3999" spc="139" dirty="0">
                <a:solidFill>
                  <a:srgbClr val="000000"/>
                </a:solidFill>
                <a:latin typeface="Arial Unicode"/>
              </a:rPr>
              <a:t> </a:t>
            </a:r>
            <a:r>
              <a:rPr lang="en-US" sz="3999" spc="139" dirty="0" err="1">
                <a:solidFill>
                  <a:srgbClr val="000000"/>
                </a:solidFill>
                <a:latin typeface="Arial Unicode"/>
              </a:rPr>
              <a:t>định</a:t>
            </a:r>
            <a:r>
              <a:rPr lang="en-US" sz="3999" spc="139" dirty="0">
                <a:solidFill>
                  <a:srgbClr val="000000"/>
                </a:solidFill>
                <a:latin typeface="Arial Unicode"/>
              </a:rPr>
              <a:t> </a:t>
            </a:r>
            <a:r>
              <a:rPr lang="en-US" sz="3999" spc="139" dirty="0" err="1">
                <a:solidFill>
                  <a:srgbClr val="000000"/>
                </a:solidFill>
                <a:latin typeface="Arial Unicode"/>
              </a:rPr>
              <a:t>tiêu</a:t>
            </a:r>
            <a:r>
              <a:rPr lang="en-US" sz="3999" spc="139" dirty="0">
                <a:solidFill>
                  <a:srgbClr val="000000"/>
                </a:solidFill>
                <a:latin typeface="Arial Unicode"/>
              </a:rPr>
              <a:t> </a:t>
            </a:r>
            <a:r>
              <a:rPr lang="en-US" sz="3999" spc="139" dirty="0" err="1">
                <a:solidFill>
                  <a:srgbClr val="000000"/>
                </a:solidFill>
                <a:latin typeface="Arial Unicode"/>
              </a:rPr>
              <a:t>chuẩn</a:t>
            </a:r>
            <a:r>
              <a:rPr lang="en-US" sz="3999" spc="139" dirty="0">
                <a:solidFill>
                  <a:srgbClr val="000000"/>
                </a:solidFill>
                <a:latin typeface="Arial Unicode"/>
              </a:rPr>
              <a:t>, </a:t>
            </a:r>
            <a:r>
              <a:rPr lang="en-US" sz="3999" spc="139" dirty="0" err="1">
                <a:solidFill>
                  <a:srgbClr val="000000"/>
                </a:solidFill>
                <a:latin typeface="Arial Unicode"/>
              </a:rPr>
              <a:t>chức</a:t>
            </a:r>
            <a:r>
              <a:rPr lang="en-US" sz="3999" spc="139" dirty="0">
                <a:solidFill>
                  <a:srgbClr val="000000"/>
                </a:solidFill>
                <a:latin typeface="Arial Unicode"/>
              </a:rPr>
              <a:t> </a:t>
            </a:r>
            <a:r>
              <a:rPr lang="en-US" sz="3999" spc="139" dirty="0" err="1">
                <a:solidFill>
                  <a:srgbClr val="000000"/>
                </a:solidFill>
                <a:latin typeface="Arial Unicode"/>
              </a:rPr>
              <a:t>năng</a:t>
            </a:r>
            <a:r>
              <a:rPr lang="en-US" sz="3999" spc="139" dirty="0">
                <a:solidFill>
                  <a:srgbClr val="000000"/>
                </a:solidFill>
                <a:latin typeface="Arial Unicode"/>
              </a:rPr>
              <a:t>, </a:t>
            </a:r>
            <a:r>
              <a:rPr lang="en-US" sz="3999" spc="139" dirty="0" err="1">
                <a:solidFill>
                  <a:srgbClr val="000000"/>
                </a:solidFill>
                <a:latin typeface="Arial Unicode"/>
              </a:rPr>
              <a:t>nhiệm</a:t>
            </a:r>
            <a:r>
              <a:rPr lang="en-US" sz="3999" spc="139" dirty="0">
                <a:solidFill>
                  <a:srgbClr val="000000"/>
                </a:solidFill>
                <a:latin typeface="Arial Unicode"/>
              </a:rPr>
              <a:t> </a:t>
            </a:r>
            <a:r>
              <a:rPr lang="en-US" sz="3999" spc="139" dirty="0" err="1">
                <a:solidFill>
                  <a:srgbClr val="000000"/>
                </a:solidFill>
                <a:latin typeface="Arial Unicode"/>
              </a:rPr>
              <a:t>vụ</a:t>
            </a:r>
            <a:r>
              <a:rPr lang="en-US" sz="3999" spc="139" dirty="0">
                <a:solidFill>
                  <a:srgbClr val="000000"/>
                </a:solidFill>
                <a:latin typeface="Arial Unicode"/>
              </a:rPr>
              <a:t> </a:t>
            </a:r>
            <a:r>
              <a:rPr lang="en-US" sz="3999" spc="139" dirty="0" err="1">
                <a:solidFill>
                  <a:srgbClr val="000000"/>
                </a:solidFill>
                <a:latin typeface="Arial Unicode"/>
              </a:rPr>
              <a:t>của</a:t>
            </a:r>
            <a:r>
              <a:rPr lang="en-US" sz="3999" spc="139" dirty="0">
                <a:solidFill>
                  <a:srgbClr val="000000"/>
                </a:solidFill>
                <a:latin typeface="Arial Unicode"/>
              </a:rPr>
              <a:t> </a:t>
            </a:r>
            <a:r>
              <a:rPr lang="en-US" sz="3999" spc="139" dirty="0" err="1">
                <a:solidFill>
                  <a:srgbClr val="000000"/>
                </a:solidFill>
                <a:latin typeface="Arial Unicode"/>
              </a:rPr>
              <a:t>nhân</a:t>
            </a:r>
            <a:r>
              <a:rPr lang="en-US" sz="3999" spc="139" dirty="0">
                <a:solidFill>
                  <a:srgbClr val="000000"/>
                </a:solidFill>
                <a:latin typeface="Arial Unicode"/>
              </a:rPr>
              <a:t> </a:t>
            </a:r>
            <a:r>
              <a:rPr lang="en-US" sz="3999" spc="139" dirty="0" err="1">
                <a:solidFill>
                  <a:srgbClr val="000000"/>
                </a:solidFill>
                <a:latin typeface="Arial Unicode"/>
              </a:rPr>
              <a:t>viên</a:t>
            </a:r>
            <a:r>
              <a:rPr lang="en-US" sz="3999" spc="139" dirty="0">
                <a:solidFill>
                  <a:srgbClr val="000000"/>
                </a:solidFill>
                <a:latin typeface="Arial Unicode"/>
              </a:rPr>
              <a:t> y </a:t>
            </a:r>
            <a:r>
              <a:rPr lang="en-US" sz="3999" spc="139" dirty="0" err="1">
                <a:solidFill>
                  <a:srgbClr val="000000"/>
                </a:solidFill>
                <a:latin typeface="Arial Unicode"/>
              </a:rPr>
              <a:t>tế</a:t>
            </a:r>
            <a:r>
              <a:rPr lang="en-US" sz="3999" spc="139" dirty="0">
                <a:solidFill>
                  <a:srgbClr val="000000"/>
                </a:solidFill>
                <a:latin typeface="Arial Unicode"/>
              </a:rPr>
              <a:t> </a:t>
            </a:r>
            <a:r>
              <a:rPr lang="en-US" sz="3999" spc="139" dirty="0" err="1">
                <a:solidFill>
                  <a:srgbClr val="000000"/>
                </a:solidFill>
                <a:latin typeface="Arial Unicode"/>
              </a:rPr>
              <a:t>thôn</a:t>
            </a:r>
            <a:r>
              <a:rPr lang="en-US" sz="3999" spc="139" dirty="0">
                <a:solidFill>
                  <a:srgbClr val="000000"/>
                </a:solidFill>
                <a:latin typeface="Arial Unicode"/>
              </a:rPr>
              <a:t>, </a:t>
            </a:r>
            <a:r>
              <a:rPr lang="en-US" sz="3999" spc="139" dirty="0" err="1">
                <a:solidFill>
                  <a:srgbClr val="000000"/>
                </a:solidFill>
                <a:latin typeface="Arial Unicode"/>
              </a:rPr>
              <a:t>bản</a:t>
            </a:r>
            <a:r>
              <a:rPr lang="en-US" sz="3999" spc="139" dirty="0">
                <a:solidFill>
                  <a:srgbClr val="000000"/>
                </a:solidFill>
                <a:latin typeface="Arial Unicode"/>
              </a:rPr>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1028700" y="3023253"/>
            <a:ext cx="2827695" cy="2430051"/>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8037"/>
            </a:solidFill>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28700" y="7114927"/>
            <a:ext cx="2827695" cy="2430051"/>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8037"/>
            </a:soli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a:off x="3856395" y="5582587"/>
            <a:ext cx="6492240" cy="0"/>
          </a:xfrm>
          <a:prstGeom prst="line">
            <a:avLst/>
          </a:prstGeom>
          <a:ln w="38100" cap="flat">
            <a:solidFill>
              <a:srgbClr val="000000"/>
            </a:solidFill>
            <a:prstDash val="solid"/>
            <a:headEnd type="none" w="sm" len="sm"/>
            <a:tailEnd type="none" w="sm" len="sm"/>
          </a:ln>
        </p:spPr>
      </p:sp>
      <p:sp>
        <p:nvSpPr>
          <p:cNvPr id="10" name="AutoShape 10"/>
          <p:cNvSpPr/>
          <p:nvPr/>
        </p:nvSpPr>
        <p:spPr>
          <a:xfrm>
            <a:off x="4271157" y="9525928"/>
            <a:ext cx="6492240" cy="0"/>
          </a:xfrm>
          <a:prstGeom prst="line">
            <a:avLst/>
          </a:prstGeom>
          <a:ln w="38100" cap="flat">
            <a:solidFill>
              <a:srgbClr val="000000"/>
            </a:solidFill>
            <a:prstDash val="solid"/>
            <a:headEnd type="none" w="sm" len="sm"/>
            <a:tailEnd type="none" w="sm" len="sm"/>
          </a:ln>
        </p:spPr>
      </p:sp>
      <p:sp>
        <p:nvSpPr>
          <p:cNvPr id="11" name="Freeform 11"/>
          <p:cNvSpPr/>
          <p:nvPr/>
        </p:nvSpPr>
        <p:spPr>
          <a:xfrm>
            <a:off x="1729527" y="3661379"/>
            <a:ext cx="1426042" cy="1153797"/>
          </a:xfrm>
          <a:custGeom>
            <a:avLst/>
            <a:gdLst/>
            <a:ahLst/>
            <a:cxnLst/>
            <a:rect l="l" t="t" r="r" b="b"/>
            <a:pathLst>
              <a:path w="1426042" h="1153797">
                <a:moveTo>
                  <a:pt x="0" y="0"/>
                </a:moveTo>
                <a:lnTo>
                  <a:pt x="1426041" y="0"/>
                </a:lnTo>
                <a:lnTo>
                  <a:pt x="1426041" y="1153798"/>
                </a:lnTo>
                <a:lnTo>
                  <a:pt x="0" y="11537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5104134" y="5601637"/>
            <a:ext cx="1284809" cy="1427566"/>
          </a:xfrm>
          <a:custGeom>
            <a:avLst/>
            <a:gdLst/>
            <a:ahLst/>
            <a:cxnLst/>
            <a:rect l="l" t="t" r="r" b="b"/>
            <a:pathLst>
              <a:path w="1284809" h="1427566">
                <a:moveTo>
                  <a:pt x="0" y="0"/>
                </a:moveTo>
                <a:lnTo>
                  <a:pt x="1284809" y="0"/>
                </a:lnTo>
                <a:lnTo>
                  <a:pt x="1284809" y="1427565"/>
                </a:lnTo>
                <a:lnTo>
                  <a:pt x="0" y="142756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1706819" y="7626412"/>
            <a:ext cx="1471458" cy="1407081"/>
          </a:xfrm>
          <a:custGeom>
            <a:avLst/>
            <a:gdLst/>
            <a:ahLst/>
            <a:cxnLst/>
            <a:rect l="l" t="t" r="r" b="b"/>
            <a:pathLst>
              <a:path w="1471458" h="1407081">
                <a:moveTo>
                  <a:pt x="0" y="0"/>
                </a:moveTo>
                <a:lnTo>
                  <a:pt x="1471457" y="0"/>
                </a:lnTo>
                <a:lnTo>
                  <a:pt x="1471457" y="1407081"/>
                </a:lnTo>
                <a:lnTo>
                  <a:pt x="0" y="140708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TextBox 14"/>
          <p:cNvSpPr txBox="1"/>
          <p:nvPr/>
        </p:nvSpPr>
        <p:spPr>
          <a:xfrm>
            <a:off x="2442548" y="251478"/>
            <a:ext cx="13852486" cy="2019300"/>
          </a:xfrm>
          <a:prstGeom prst="rect">
            <a:avLst/>
          </a:prstGeom>
        </p:spPr>
        <p:txBody>
          <a:bodyPr lIns="0" tIns="0" rIns="0" bIns="0" rtlCol="0" anchor="t">
            <a:spAutoFit/>
          </a:bodyPr>
          <a:lstStyle/>
          <a:p>
            <a:pPr algn="ctr">
              <a:lnSpc>
                <a:spcPts val="7427"/>
              </a:lnSpc>
            </a:pPr>
            <a:r>
              <a:rPr lang="en-US" sz="6189">
                <a:solidFill>
                  <a:srgbClr val="005D28"/>
                </a:solidFill>
                <a:latin typeface="Arial Ultra-Bold"/>
              </a:rPr>
              <a:t>Quy định trình độ chuyên môn của </a:t>
            </a:r>
          </a:p>
          <a:p>
            <a:pPr algn="ctr">
              <a:lnSpc>
                <a:spcPts val="7427"/>
              </a:lnSpc>
            </a:pPr>
            <a:r>
              <a:rPr lang="en-US" sz="6189">
                <a:solidFill>
                  <a:srgbClr val="005D28"/>
                </a:solidFill>
                <a:latin typeface="Arial Ultra-Bold"/>
              </a:rPr>
              <a:t>Y tế thôn bản/cô đỡ thôn bản</a:t>
            </a:r>
          </a:p>
        </p:txBody>
      </p:sp>
      <p:sp>
        <p:nvSpPr>
          <p:cNvPr id="15" name="TextBox 15"/>
          <p:cNvSpPr txBox="1"/>
          <p:nvPr/>
        </p:nvSpPr>
        <p:spPr>
          <a:xfrm>
            <a:off x="4119816" y="2849168"/>
            <a:ext cx="13287162" cy="2604135"/>
          </a:xfrm>
          <a:prstGeom prst="rect">
            <a:avLst/>
          </a:prstGeom>
        </p:spPr>
        <p:txBody>
          <a:bodyPr lIns="0" tIns="0" rIns="0" bIns="0" rtlCol="0" anchor="t">
            <a:spAutoFit/>
          </a:bodyPr>
          <a:lstStyle/>
          <a:p>
            <a:pPr algn="just">
              <a:lnSpc>
                <a:spcPts val="5040"/>
              </a:lnSpc>
              <a:spcBef>
                <a:spcPct val="0"/>
              </a:spcBef>
            </a:pPr>
            <a:r>
              <a:rPr lang="en-US" sz="3600" dirty="0" err="1">
                <a:solidFill>
                  <a:srgbClr val="000000"/>
                </a:solidFill>
                <a:latin typeface="Arial" panose="020B0604020202020204" pitchFamily="34" charset="0"/>
                <a:cs typeface="Arial" panose="020B0604020202020204" pitchFamily="34" charset="0"/>
              </a:rPr>
              <a:t>Nhân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viên</a:t>
            </a:r>
            <a:r>
              <a:rPr lang="en-US" sz="3600" dirty="0">
                <a:solidFill>
                  <a:srgbClr val="000000"/>
                </a:solidFill>
                <a:latin typeface="Arial" panose="020B0604020202020204" pitchFamily="34" charset="0"/>
                <a:cs typeface="Arial" panose="020B0604020202020204" pitchFamily="34" charset="0"/>
              </a:rPr>
              <a:t> y </a:t>
            </a:r>
            <a:r>
              <a:rPr lang="en-US" sz="3600" dirty="0" err="1">
                <a:solidFill>
                  <a:srgbClr val="000000"/>
                </a:solidFill>
                <a:latin typeface="Arial" panose="020B0604020202020204" pitchFamily="34" charset="0"/>
                <a:cs typeface="Arial" panose="020B0604020202020204" pitchFamily="34" charset="0"/>
              </a:rPr>
              <a:t>tế</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thôn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bản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phải</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có</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trình</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độ</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chuyên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môn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về</a:t>
            </a:r>
            <a:r>
              <a:rPr lang="en-US" sz="3600" dirty="0">
                <a:solidFill>
                  <a:srgbClr val="000000"/>
                </a:solidFill>
                <a:latin typeface="Arial" panose="020B0604020202020204" pitchFamily="34" charset="0"/>
                <a:cs typeface="Arial" panose="020B0604020202020204" pitchFamily="34" charset="0"/>
              </a:rPr>
              <a:t> y </a:t>
            </a:r>
            <a:r>
              <a:rPr lang="en-US" sz="3600" dirty="0" err="1">
                <a:solidFill>
                  <a:srgbClr val="000000"/>
                </a:solidFill>
                <a:latin typeface="Arial" panose="020B0604020202020204" pitchFamily="34" charset="0"/>
                <a:cs typeface="Arial" panose="020B0604020202020204" pitchFamily="34" charset="0"/>
              </a:rPr>
              <a:t>từ</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sơ</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cấp</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trở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lên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hoặc</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đã</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hoàn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thành</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khóa</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đào</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tạo</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có</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thời</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gian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từ</a:t>
            </a:r>
            <a:r>
              <a:rPr lang="en-US" sz="3600" dirty="0">
                <a:solidFill>
                  <a:srgbClr val="000000"/>
                </a:solidFill>
                <a:latin typeface="Arial" panose="020B0604020202020204" pitchFamily="34" charset="0"/>
                <a:cs typeface="Arial" panose="020B0604020202020204" pitchFamily="34" charset="0"/>
              </a:rPr>
              <a:t> 03 </a:t>
            </a:r>
            <a:r>
              <a:rPr lang="en-US" sz="3600" dirty="0" err="1">
                <a:solidFill>
                  <a:srgbClr val="000000"/>
                </a:solidFill>
                <a:latin typeface="Arial" panose="020B0604020202020204" pitchFamily="34" charset="0"/>
                <a:cs typeface="Arial" panose="020B0604020202020204" pitchFamily="34" charset="0"/>
              </a:rPr>
              <a:t>tháng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trở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lên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theo</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khung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chương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trình</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đào</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tạo</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nhân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viên</a:t>
            </a:r>
            <a:r>
              <a:rPr lang="en-US" sz="3600" dirty="0">
                <a:solidFill>
                  <a:srgbClr val="000000"/>
                </a:solidFill>
                <a:latin typeface="Arial" panose="020B0604020202020204" pitchFamily="34" charset="0"/>
                <a:cs typeface="Arial" panose="020B0604020202020204" pitchFamily="34" charset="0"/>
              </a:rPr>
              <a:t> y </a:t>
            </a:r>
            <a:r>
              <a:rPr lang="en-US" sz="3600" dirty="0" err="1">
                <a:solidFill>
                  <a:srgbClr val="000000"/>
                </a:solidFill>
                <a:latin typeface="Arial" panose="020B0604020202020204" pitchFamily="34" charset="0"/>
                <a:cs typeface="Arial" panose="020B0604020202020204" pitchFamily="34" charset="0"/>
              </a:rPr>
              <a:t>tế</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thôn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bản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của</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Bộ</a:t>
            </a:r>
            <a:r>
              <a:rPr lang="en-US" sz="3600" dirty="0">
                <a:solidFill>
                  <a:srgbClr val="000000"/>
                </a:solidFill>
                <a:latin typeface="Arial" panose="020B0604020202020204" pitchFamily="34" charset="0"/>
                <a:cs typeface="Arial" panose="020B0604020202020204" pitchFamily="34" charset="0"/>
              </a:rPr>
              <a:t> Y </a:t>
            </a:r>
            <a:r>
              <a:rPr lang="en-US" sz="3600" dirty="0" err="1">
                <a:solidFill>
                  <a:srgbClr val="000000"/>
                </a:solidFill>
                <a:latin typeface="Arial" panose="020B0604020202020204" pitchFamily="34" charset="0"/>
                <a:cs typeface="Arial" panose="020B0604020202020204" pitchFamily="34" charset="0"/>
              </a:rPr>
              <a:t>tế</a:t>
            </a:r>
            <a:r>
              <a:rPr lang="en-US" sz="3600" dirty="0">
                <a:solidFill>
                  <a:srgbClr val="000000"/>
                </a:solidFill>
                <a:latin typeface="Arial" panose="020B0604020202020204" pitchFamily="34" charset="0"/>
                <a:cs typeface="Arial" panose="020B0604020202020204" pitchFamily="34" charset="0"/>
              </a:rPr>
              <a:t>.</a:t>
            </a:r>
          </a:p>
        </p:txBody>
      </p:sp>
      <p:sp>
        <p:nvSpPr>
          <p:cNvPr id="16" name="TextBox 16"/>
          <p:cNvSpPr txBox="1"/>
          <p:nvPr/>
        </p:nvSpPr>
        <p:spPr>
          <a:xfrm>
            <a:off x="4271157" y="7229227"/>
            <a:ext cx="13100223" cy="1704975"/>
          </a:xfrm>
          <a:prstGeom prst="rect">
            <a:avLst/>
          </a:prstGeom>
        </p:spPr>
        <p:txBody>
          <a:bodyPr lIns="0" tIns="0" rIns="0" bIns="0" rtlCol="0" anchor="t">
            <a:spAutoFit/>
          </a:bodyPr>
          <a:lstStyle/>
          <a:p>
            <a:pPr algn="just">
              <a:lnSpc>
                <a:spcPts val="4320"/>
              </a:lnSpc>
            </a:pPr>
            <a:r>
              <a:rPr lang="en-US" sz="3600">
                <a:solidFill>
                  <a:srgbClr val="000000"/>
                </a:solidFill>
                <a:latin typeface="Arial Ultra-Bold"/>
              </a:rPr>
              <a:t>Cô đỡ thôn, bản phải hoàn thành khóa đào tạo có thời gian từ 06 tháng trở lên theo khung chương trình đào tạo cô đỡ thôn, bản của Bộ Y tế.</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rot="-372660">
            <a:off x="15489996" y="5409705"/>
            <a:ext cx="1448363" cy="3579368"/>
            <a:chOff x="0" y="0"/>
            <a:chExt cx="328893" cy="812800"/>
          </a:xfrm>
        </p:grpSpPr>
        <p:sp>
          <p:nvSpPr>
            <p:cNvPr id="4" name="Freeform 4"/>
            <p:cNvSpPr/>
            <p:nvPr/>
          </p:nvSpPr>
          <p:spPr>
            <a:xfrm>
              <a:off x="0" y="0"/>
              <a:ext cx="328893" cy="812800"/>
            </a:xfrm>
            <a:custGeom>
              <a:avLst/>
              <a:gdLst/>
              <a:ahLst/>
              <a:cxnLst/>
              <a:rect l="l" t="t" r="r" b="b"/>
              <a:pathLst>
                <a:path w="328893" h="812800">
                  <a:moveTo>
                    <a:pt x="0" y="0"/>
                  </a:moveTo>
                  <a:lnTo>
                    <a:pt x="328893" y="0"/>
                  </a:lnTo>
                  <a:lnTo>
                    <a:pt x="328893" y="812800"/>
                  </a:lnTo>
                  <a:lnTo>
                    <a:pt x="0" y="812800"/>
                  </a:lnTo>
                  <a:close/>
                </a:path>
              </a:pathLst>
            </a:custGeom>
            <a:solidFill>
              <a:srgbClr val="002E14"/>
            </a:solidFill>
          </p:spPr>
        </p:sp>
        <p:sp>
          <p:nvSpPr>
            <p:cNvPr id="5" name="TextBox 5"/>
            <p:cNvSpPr txBox="1"/>
            <p:nvPr/>
          </p:nvSpPr>
          <p:spPr>
            <a:xfrm>
              <a:off x="0" y="-38100"/>
              <a:ext cx="328893"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372660">
            <a:off x="16244885" y="2047312"/>
            <a:ext cx="2065833" cy="5105333"/>
            <a:chOff x="0" y="0"/>
            <a:chExt cx="328893" cy="812800"/>
          </a:xfrm>
        </p:grpSpPr>
        <p:sp>
          <p:nvSpPr>
            <p:cNvPr id="7" name="Freeform 7"/>
            <p:cNvSpPr/>
            <p:nvPr/>
          </p:nvSpPr>
          <p:spPr>
            <a:xfrm>
              <a:off x="0" y="0"/>
              <a:ext cx="328893" cy="812800"/>
            </a:xfrm>
            <a:custGeom>
              <a:avLst/>
              <a:gdLst/>
              <a:ahLst/>
              <a:cxnLst/>
              <a:rect l="l" t="t" r="r" b="b"/>
              <a:pathLst>
                <a:path w="328893" h="812800">
                  <a:moveTo>
                    <a:pt x="0" y="0"/>
                  </a:moveTo>
                  <a:lnTo>
                    <a:pt x="328893" y="0"/>
                  </a:lnTo>
                  <a:lnTo>
                    <a:pt x="328893" y="812800"/>
                  </a:lnTo>
                  <a:lnTo>
                    <a:pt x="0" y="812800"/>
                  </a:lnTo>
                  <a:close/>
                </a:path>
              </a:pathLst>
            </a:custGeom>
            <a:solidFill>
              <a:srgbClr val="005D28"/>
            </a:solidFill>
          </p:spPr>
        </p:sp>
        <p:sp>
          <p:nvSpPr>
            <p:cNvPr id="8" name="TextBox 8"/>
            <p:cNvSpPr txBox="1"/>
            <p:nvPr/>
          </p:nvSpPr>
          <p:spPr>
            <a:xfrm>
              <a:off x="0" y="-38100"/>
              <a:ext cx="328893"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3997370">
            <a:off x="13067977" y="4726962"/>
            <a:ext cx="12670897" cy="4691232"/>
            <a:chOff x="0" y="0"/>
            <a:chExt cx="3517755" cy="1302402"/>
          </a:xfrm>
        </p:grpSpPr>
        <p:sp>
          <p:nvSpPr>
            <p:cNvPr id="10" name="Freeform 10"/>
            <p:cNvSpPr/>
            <p:nvPr/>
          </p:nvSpPr>
          <p:spPr>
            <a:xfrm>
              <a:off x="0" y="0"/>
              <a:ext cx="3517755" cy="1302402"/>
            </a:xfrm>
            <a:custGeom>
              <a:avLst/>
              <a:gdLst/>
              <a:ahLst/>
              <a:cxnLst/>
              <a:rect l="l" t="t" r="r" b="b"/>
              <a:pathLst>
                <a:path w="3517755" h="1302402">
                  <a:moveTo>
                    <a:pt x="0" y="0"/>
                  </a:moveTo>
                  <a:lnTo>
                    <a:pt x="3517755" y="0"/>
                  </a:lnTo>
                  <a:lnTo>
                    <a:pt x="3517755" y="1302402"/>
                  </a:lnTo>
                  <a:lnTo>
                    <a:pt x="0" y="1302402"/>
                  </a:lnTo>
                  <a:close/>
                </a:path>
              </a:pathLst>
            </a:custGeom>
            <a:solidFill>
              <a:srgbClr val="000000"/>
            </a:solidFill>
            <a:ln w="352425" cap="sq">
              <a:solidFill>
                <a:srgbClr val="D9D9D9"/>
              </a:solidFill>
              <a:prstDash val="solid"/>
              <a:miter/>
            </a:ln>
          </p:spPr>
        </p:sp>
        <p:sp>
          <p:nvSpPr>
            <p:cNvPr id="11" name="TextBox 11"/>
            <p:cNvSpPr txBox="1"/>
            <p:nvPr/>
          </p:nvSpPr>
          <p:spPr>
            <a:xfrm>
              <a:off x="0" y="-38100"/>
              <a:ext cx="3517755" cy="1340502"/>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1344660">
            <a:off x="16602752" y="4403547"/>
            <a:ext cx="4145333" cy="7681446"/>
            <a:chOff x="0" y="0"/>
            <a:chExt cx="406400" cy="753073"/>
          </a:xfrm>
        </p:grpSpPr>
        <p:sp>
          <p:nvSpPr>
            <p:cNvPr id="13" name="Freeform 13"/>
            <p:cNvSpPr/>
            <p:nvPr/>
          </p:nvSpPr>
          <p:spPr>
            <a:xfrm>
              <a:off x="0" y="0"/>
              <a:ext cx="406400" cy="753073"/>
            </a:xfrm>
            <a:custGeom>
              <a:avLst/>
              <a:gdLst/>
              <a:ahLst/>
              <a:cxnLst/>
              <a:rect l="l" t="t" r="r" b="b"/>
              <a:pathLst>
                <a:path w="406400" h="753073">
                  <a:moveTo>
                    <a:pt x="203200" y="0"/>
                  </a:moveTo>
                  <a:lnTo>
                    <a:pt x="0" y="0"/>
                  </a:lnTo>
                  <a:lnTo>
                    <a:pt x="203200" y="753073"/>
                  </a:lnTo>
                  <a:lnTo>
                    <a:pt x="406400" y="753073"/>
                  </a:lnTo>
                  <a:lnTo>
                    <a:pt x="203200" y="0"/>
                  </a:lnTo>
                  <a:close/>
                </a:path>
              </a:pathLst>
            </a:custGeom>
            <a:solidFill>
              <a:srgbClr val="03AF3D"/>
            </a:solidFill>
          </p:spPr>
        </p:sp>
        <p:sp>
          <p:nvSpPr>
            <p:cNvPr id="14" name="TextBox 14"/>
            <p:cNvSpPr txBox="1"/>
            <p:nvPr/>
          </p:nvSpPr>
          <p:spPr>
            <a:xfrm>
              <a:off x="101600" y="-38100"/>
              <a:ext cx="203200" cy="79117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1344660">
            <a:off x="17391888" y="900869"/>
            <a:ext cx="4686635" cy="8447441"/>
            <a:chOff x="0" y="0"/>
            <a:chExt cx="417805" cy="753073"/>
          </a:xfrm>
        </p:grpSpPr>
        <p:sp>
          <p:nvSpPr>
            <p:cNvPr id="16" name="Freeform 16"/>
            <p:cNvSpPr/>
            <p:nvPr/>
          </p:nvSpPr>
          <p:spPr>
            <a:xfrm>
              <a:off x="0" y="0"/>
              <a:ext cx="417805" cy="753073"/>
            </a:xfrm>
            <a:custGeom>
              <a:avLst/>
              <a:gdLst/>
              <a:ahLst/>
              <a:cxnLst/>
              <a:rect l="l" t="t" r="r" b="b"/>
              <a:pathLst>
                <a:path w="417805" h="753073">
                  <a:moveTo>
                    <a:pt x="214605" y="0"/>
                  </a:moveTo>
                  <a:lnTo>
                    <a:pt x="0" y="0"/>
                  </a:lnTo>
                  <a:lnTo>
                    <a:pt x="203200" y="753073"/>
                  </a:lnTo>
                  <a:lnTo>
                    <a:pt x="417805" y="753073"/>
                  </a:lnTo>
                  <a:lnTo>
                    <a:pt x="214605" y="0"/>
                  </a:lnTo>
                  <a:close/>
                </a:path>
              </a:pathLst>
            </a:custGeom>
            <a:solidFill>
              <a:srgbClr val="008037"/>
            </a:solidFill>
          </p:spPr>
        </p:sp>
        <p:sp>
          <p:nvSpPr>
            <p:cNvPr id="17" name="TextBox 17"/>
            <p:cNvSpPr txBox="1"/>
            <p:nvPr/>
          </p:nvSpPr>
          <p:spPr>
            <a:xfrm>
              <a:off x="101600" y="-38100"/>
              <a:ext cx="214605" cy="791173"/>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711936" y="1788619"/>
            <a:ext cx="14271920" cy="4512945"/>
          </a:xfrm>
          <a:prstGeom prst="rect">
            <a:avLst/>
          </a:prstGeom>
        </p:spPr>
        <p:txBody>
          <a:bodyPr lIns="0" tIns="0" rIns="0" bIns="0" rtlCol="0" anchor="t">
            <a:spAutoFit/>
          </a:bodyPr>
          <a:lstStyle/>
          <a:p>
            <a:pPr algn="just">
              <a:lnSpc>
                <a:spcPts val="5880"/>
              </a:lnSpc>
            </a:pPr>
            <a:r>
              <a:rPr lang="en-US" sz="4200">
                <a:solidFill>
                  <a:srgbClr val="000000"/>
                </a:solidFill>
                <a:latin typeface="Arial"/>
              </a:rPr>
              <a:t>Chị Hoa mang thai lần đầu vào năm 2020. Chị bị tai nạn giao thông khi mang thai khi gần đến ngày sinh, đứa bé đã mất ngay trong bụng mẹ. Từ đó đến nay chị chưa mang thai thêm lần nào nữa. </a:t>
            </a:r>
          </a:p>
          <a:p>
            <a:pPr algn="just">
              <a:lnSpc>
                <a:spcPts val="5880"/>
              </a:lnSpc>
            </a:pPr>
            <a:r>
              <a:rPr lang="en-US" sz="4200">
                <a:solidFill>
                  <a:srgbClr val="000000"/>
                </a:solidFill>
                <a:latin typeface="Arial"/>
              </a:rPr>
              <a:t>Xác định câu trả lời cho câu hỏi 27 đối với trường hợp này?</a:t>
            </a:r>
          </a:p>
          <a:p>
            <a:pPr algn="just">
              <a:lnSpc>
                <a:spcPts val="5880"/>
              </a:lnSpc>
              <a:spcBef>
                <a:spcPct val="0"/>
              </a:spcBef>
            </a:pPr>
            <a:endParaRPr lang="en-US" sz="4200">
              <a:solidFill>
                <a:srgbClr val="000000"/>
              </a:solidFill>
              <a:latin typeface="Arial"/>
            </a:endParaRPr>
          </a:p>
        </p:txBody>
      </p:sp>
      <p:sp>
        <p:nvSpPr>
          <p:cNvPr id="19" name="Freeform 19"/>
          <p:cNvSpPr/>
          <p:nvPr/>
        </p:nvSpPr>
        <p:spPr>
          <a:xfrm rot="530074" flipH="1" flipV="1">
            <a:off x="135619" y="68990"/>
            <a:ext cx="979086" cy="1044358"/>
          </a:xfrm>
          <a:custGeom>
            <a:avLst/>
            <a:gdLst/>
            <a:ahLst/>
            <a:cxnLst/>
            <a:rect l="l" t="t" r="r" b="b"/>
            <a:pathLst>
              <a:path w="979086" h="1044358">
                <a:moveTo>
                  <a:pt x="979086" y="1044358"/>
                </a:moveTo>
                <a:lnTo>
                  <a:pt x="0" y="1044358"/>
                </a:lnTo>
                <a:lnTo>
                  <a:pt x="0" y="0"/>
                </a:lnTo>
                <a:lnTo>
                  <a:pt x="979086" y="0"/>
                </a:lnTo>
                <a:lnTo>
                  <a:pt x="979086" y="1044358"/>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0" name="Freeform 20"/>
          <p:cNvSpPr/>
          <p:nvPr/>
        </p:nvSpPr>
        <p:spPr>
          <a:xfrm>
            <a:off x="7086600" y="7697929"/>
            <a:ext cx="761296" cy="761296"/>
          </a:xfrm>
          <a:custGeom>
            <a:avLst/>
            <a:gdLst/>
            <a:ahLst/>
            <a:cxnLst/>
            <a:rect l="l" t="t" r="r" b="b"/>
            <a:pathLst>
              <a:path w="761296" h="761296">
                <a:moveTo>
                  <a:pt x="0" y="0"/>
                </a:moveTo>
                <a:lnTo>
                  <a:pt x="761296" y="0"/>
                </a:lnTo>
                <a:lnTo>
                  <a:pt x="761296" y="761296"/>
                </a:lnTo>
                <a:lnTo>
                  <a:pt x="0" y="7612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TextBox 21"/>
          <p:cNvSpPr txBox="1"/>
          <p:nvPr/>
        </p:nvSpPr>
        <p:spPr>
          <a:xfrm>
            <a:off x="545618" y="7865357"/>
            <a:ext cx="8376864" cy="1399921"/>
          </a:xfrm>
          <a:prstGeom prst="rect">
            <a:avLst/>
          </a:prstGeom>
        </p:spPr>
        <p:txBody>
          <a:bodyPr lIns="0" tIns="0" rIns="0" bIns="0" rtlCol="0" anchor="t">
            <a:spAutoFit/>
          </a:bodyPr>
          <a:lstStyle/>
          <a:p>
            <a:pPr>
              <a:lnSpc>
                <a:spcPts val="5792"/>
              </a:lnSpc>
            </a:pPr>
            <a:r>
              <a:rPr lang="en-US" sz="3200" spc="112">
                <a:solidFill>
                  <a:srgbClr val="0053BC"/>
                </a:solidFill>
                <a:latin typeface="Arial Unicode"/>
              </a:rPr>
              <a:t>ĐÃ SINH CON.........1</a:t>
            </a:r>
          </a:p>
          <a:p>
            <a:pPr>
              <a:lnSpc>
                <a:spcPts val="5792"/>
              </a:lnSpc>
            </a:pPr>
            <a:r>
              <a:rPr lang="en-US" sz="3200" spc="112">
                <a:solidFill>
                  <a:srgbClr val="0053BC"/>
                </a:solidFill>
                <a:latin typeface="Arial Unicode"/>
              </a:rPr>
              <a:t>CHƯA SINH CON....2  &gt;&gt;KT12</a:t>
            </a:r>
          </a:p>
        </p:txBody>
      </p:sp>
      <p:sp>
        <p:nvSpPr>
          <p:cNvPr id="22" name="Freeform 22"/>
          <p:cNvSpPr/>
          <p:nvPr/>
        </p:nvSpPr>
        <p:spPr>
          <a:xfrm>
            <a:off x="7086600" y="7697929"/>
            <a:ext cx="761296" cy="761296"/>
          </a:xfrm>
          <a:custGeom>
            <a:avLst/>
            <a:gdLst/>
            <a:ahLst/>
            <a:cxnLst/>
            <a:rect l="l" t="t" r="r" b="b"/>
            <a:pathLst>
              <a:path w="761296" h="761296">
                <a:moveTo>
                  <a:pt x="0" y="0"/>
                </a:moveTo>
                <a:lnTo>
                  <a:pt x="761296" y="0"/>
                </a:lnTo>
                <a:lnTo>
                  <a:pt x="761296" y="761296"/>
                </a:lnTo>
                <a:lnTo>
                  <a:pt x="0" y="7612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w="38100" cap="sq">
            <a:solidFill>
              <a:srgbClr val="000000"/>
            </a:solidFill>
            <a:prstDash val="solid"/>
            <a:miter/>
          </a:ln>
        </p:spPr>
      </p:sp>
      <p:sp>
        <p:nvSpPr>
          <p:cNvPr id="23" name="Freeform 23"/>
          <p:cNvSpPr/>
          <p:nvPr/>
        </p:nvSpPr>
        <p:spPr>
          <a:xfrm>
            <a:off x="7086600" y="8655805"/>
            <a:ext cx="761296" cy="761296"/>
          </a:xfrm>
          <a:custGeom>
            <a:avLst/>
            <a:gdLst/>
            <a:ahLst/>
            <a:cxnLst/>
            <a:rect l="l" t="t" r="r" b="b"/>
            <a:pathLst>
              <a:path w="761296" h="761296">
                <a:moveTo>
                  <a:pt x="0" y="0"/>
                </a:moveTo>
                <a:lnTo>
                  <a:pt x="761296" y="0"/>
                </a:lnTo>
                <a:lnTo>
                  <a:pt x="761296" y="761296"/>
                </a:lnTo>
                <a:lnTo>
                  <a:pt x="0" y="7612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w="38100" cap="sq">
            <a:solidFill>
              <a:srgbClr val="000000"/>
            </a:solidFill>
            <a:prstDash val="solid"/>
            <a:miter/>
          </a:ln>
        </p:spPr>
      </p:sp>
      <p:sp>
        <p:nvSpPr>
          <p:cNvPr id="25" name="TextBox 25"/>
          <p:cNvSpPr txBox="1"/>
          <p:nvPr/>
        </p:nvSpPr>
        <p:spPr>
          <a:xfrm>
            <a:off x="1189095" y="429244"/>
            <a:ext cx="6658801" cy="1390650"/>
          </a:xfrm>
          <a:prstGeom prst="rect">
            <a:avLst/>
          </a:prstGeom>
        </p:spPr>
        <p:txBody>
          <a:bodyPr lIns="0" tIns="0" rIns="0" bIns="0" rtlCol="0" anchor="t">
            <a:spAutoFit/>
          </a:bodyPr>
          <a:lstStyle/>
          <a:p>
            <a:pPr>
              <a:lnSpc>
                <a:spcPts val="9711"/>
              </a:lnSpc>
            </a:pPr>
            <a:r>
              <a:rPr lang="en-US" sz="8092">
                <a:solidFill>
                  <a:srgbClr val="008037"/>
                </a:solidFill>
                <a:latin typeface="Arial"/>
              </a:rPr>
              <a:t>Thảo luận 1</a:t>
            </a:r>
          </a:p>
        </p:txBody>
      </p:sp>
      <p:sp>
        <p:nvSpPr>
          <p:cNvPr id="26" name="TextBox 26"/>
          <p:cNvSpPr txBox="1"/>
          <p:nvPr/>
        </p:nvSpPr>
        <p:spPr>
          <a:xfrm>
            <a:off x="499402" y="6215839"/>
            <a:ext cx="17788598" cy="1348740"/>
          </a:xfrm>
          <a:prstGeom prst="rect">
            <a:avLst/>
          </a:prstGeom>
        </p:spPr>
        <p:txBody>
          <a:bodyPr lIns="0" tIns="0" rIns="0" bIns="0" rtlCol="0" anchor="t">
            <a:spAutoFit/>
          </a:bodyPr>
          <a:lstStyle/>
          <a:p>
            <a:pPr>
              <a:lnSpc>
                <a:spcPts val="6719"/>
              </a:lnSpc>
            </a:pPr>
            <a:r>
              <a:rPr lang="en-US" sz="4800" spc="168">
                <a:solidFill>
                  <a:srgbClr val="0053BC"/>
                </a:solidFill>
                <a:latin typeface="Arial Unicode"/>
              </a:rPr>
              <a:t>27. [TÊN] đã sinh con bao giờ chưa?</a:t>
            </a:r>
          </a:p>
          <a:p>
            <a:pPr>
              <a:lnSpc>
                <a:spcPts val="3900"/>
              </a:lnSpc>
            </a:pPr>
            <a:r>
              <a:rPr lang="en-US" sz="3000" spc="105">
                <a:solidFill>
                  <a:srgbClr val="0053BC"/>
                </a:solidFill>
                <a:latin typeface="Arial Unicode"/>
              </a:rPr>
              <a:t>(ĐÃ SINH CON: CHỈ TÍNH TRƯỜNG HỢP SINH CON RA CÓ SỰ SỐNG)</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rot="-372660">
            <a:off x="15473736" y="5723042"/>
            <a:ext cx="1448363" cy="3579368"/>
            <a:chOff x="0" y="0"/>
            <a:chExt cx="328893" cy="812800"/>
          </a:xfrm>
        </p:grpSpPr>
        <p:sp>
          <p:nvSpPr>
            <p:cNvPr id="4" name="Freeform 4"/>
            <p:cNvSpPr/>
            <p:nvPr/>
          </p:nvSpPr>
          <p:spPr>
            <a:xfrm>
              <a:off x="0" y="0"/>
              <a:ext cx="328893" cy="812800"/>
            </a:xfrm>
            <a:custGeom>
              <a:avLst/>
              <a:gdLst/>
              <a:ahLst/>
              <a:cxnLst/>
              <a:rect l="l" t="t" r="r" b="b"/>
              <a:pathLst>
                <a:path w="328893" h="812800">
                  <a:moveTo>
                    <a:pt x="0" y="0"/>
                  </a:moveTo>
                  <a:lnTo>
                    <a:pt x="328893" y="0"/>
                  </a:lnTo>
                  <a:lnTo>
                    <a:pt x="328893" y="812800"/>
                  </a:lnTo>
                  <a:lnTo>
                    <a:pt x="0" y="812800"/>
                  </a:lnTo>
                  <a:close/>
                </a:path>
              </a:pathLst>
            </a:custGeom>
            <a:solidFill>
              <a:srgbClr val="BA6852"/>
            </a:solidFill>
          </p:spPr>
        </p:sp>
        <p:sp>
          <p:nvSpPr>
            <p:cNvPr id="5" name="TextBox 5"/>
            <p:cNvSpPr txBox="1"/>
            <p:nvPr/>
          </p:nvSpPr>
          <p:spPr>
            <a:xfrm>
              <a:off x="0" y="-38100"/>
              <a:ext cx="328893"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372660">
            <a:off x="16228626" y="2360648"/>
            <a:ext cx="2065833" cy="5105333"/>
            <a:chOff x="0" y="0"/>
            <a:chExt cx="328893" cy="812800"/>
          </a:xfrm>
        </p:grpSpPr>
        <p:sp>
          <p:nvSpPr>
            <p:cNvPr id="7" name="Freeform 7"/>
            <p:cNvSpPr/>
            <p:nvPr/>
          </p:nvSpPr>
          <p:spPr>
            <a:xfrm>
              <a:off x="0" y="0"/>
              <a:ext cx="328893" cy="812800"/>
            </a:xfrm>
            <a:custGeom>
              <a:avLst/>
              <a:gdLst/>
              <a:ahLst/>
              <a:cxnLst/>
              <a:rect l="l" t="t" r="r" b="b"/>
              <a:pathLst>
                <a:path w="328893" h="812800">
                  <a:moveTo>
                    <a:pt x="0" y="0"/>
                  </a:moveTo>
                  <a:lnTo>
                    <a:pt x="328893" y="0"/>
                  </a:lnTo>
                  <a:lnTo>
                    <a:pt x="328893" y="812800"/>
                  </a:lnTo>
                  <a:lnTo>
                    <a:pt x="0" y="812800"/>
                  </a:lnTo>
                  <a:close/>
                </a:path>
              </a:pathLst>
            </a:custGeom>
            <a:solidFill>
              <a:srgbClr val="BA6852"/>
            </a:solidFill>
          </p:spPr>
        </p:sp>
        <p:sp>
          <p:nvSpPr>
            <p:cNvPr id="8" name="TextBox 8"/>
            <p:cNvSpPr txBox="1"/>
            <p:nvPr/>
          </p:nvSpPr>
          <p:spPr>
            <a:xfrm>
              <a:off x="0" y="-38100"/>
              <a:ext cx="328893"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3997370">
            <a:off x="12286272" y="5414863"/>
            <a:ext cx="12670897" cy="4691232"/>
            <a:chOff x="0" y="0"/>
            <a:chExt cx="3517755" cy="1302402"/>
          </a:xfrm>
        </p:grpSpPr>
        <p:sp>
          <p:nvSpPr>
            <p:cNvPr id="10" name="Freeform 10"/>
            <p:cNvSpPr/>
            <p:nvPr/>
          </p:nvSpPr>
          <p:spPr>
            <a:xfrm>
              <a:off x="0" y="0"/>
              <a:ext cx="3517755" cy="1302402"/>
            </a:xfrm>
            <a:custGeom>
              <a:avLst/>
              <a:gdLst/>
              <a:ahLst/>
              <a:cxnLst/>
              <a:rect l="l" t="t" r="r" b="b"/>
              <a:pathLst>
                <a:path w="3517755" h="1302402">
                  <a:moveTo>
                    <a:pt x="0" y="0"/>
                  </a:moveTo>
                  <a:lnTo>
                    <a:pt x="3517755" y="0"/>
                  </a:lnTo>
                  <a:lnTo>
                    <a:pt x="3517755" y="1302402"/>
                  </a:lnTo>
                  <a:lnTo>
                    <a:pt x="0" y="1302402"/>
                  </a:lnTo>
                  <a:close/>
                </a:path>
              </a:pathLst>
            </a:custGeom>
            <a:solidFill>
              <a:srgbClr val="000000"/>
            </a:solidFill>
            <a:ln w="352425" cap="sq">
              <a:solidFill>
                <a:srgbClr val="D9D9D9"/>
              </a:solidFill>
              <a:prstDash val="solid"/>
              <a:miter/>
            </a:ln>
          </p:spPr>
        </p:sp>
        <p:sp>
          <p:nvSpPr>
            <p:cNvPr id="11" name="TextBox 11"/>
            <p:cNvSpPr txBox="1"/>
            <p:nvPr/>
          </p:nvSpPr>
          <p:spPr>
            <a:xfrm>
              <a:off x="0" y="-38100"/>
              <a:ext cx="3517755" cy="1340502"/>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1344660">
            <a:off x="16586492" y="4716884"/>
            <a:ext cx="4145333" cy="7681446"/>
            <a:chOff x="0" y="0"/>
            <a:chExt cx="406400" cy="753073"/>
          </a:xfrm>
        </p:grpSpPr>
        <p:sp>
          <p:nvSpPr>
            <p:cNvPr id="13" name="Freeform 13"/>
            <p:cNvSpPr/>
            <p:nvPr/>
          </p:nvSpPr>
          <p:spPr>
            <a:xfrm>
              <a:off x="0" y="0"/>
              <a:ext cx="406400" cy="753073"/>
            </a:xfrm>
            <a:custGeom>
              <a:avLst/>
              <a:gdLst/>
              <a:ahLst/>
              <a:cxnLst/>
              <a:rect l="l" t="t" r="r" b="b"/>
              <a:pathLst>
                <a:path w="406400" h="753073">
                  <a:moveTo>
                    <a:pt x="203200" y="0"/>
                  </a:moveTo>
                  <a:lnTo>
                    <a:pt x="0" y="0"/>
                  </a:lnTo>
                  <a:lnTo>
                    <a:pt x="203200" y="753073"/>
                  </a:lnTo>
                  <a:lnTo>
                    <a:pt x="406400" y="753073"/>
                  </a:lnTo>
                  <a:lnTo>
                    <a:pt x="203200" y="0"/>
                  </a:lnTo>
                  <a:close/>
                </a:path>
              </a:pathLst>
            </a:custGeom>
            <a:solidFill>
              <a:srgbClr val="C6916D"/>
            </a:solidFill>
          </p:spPr>
        </p:sp>
        <p:sp>
          <p:nvSpPr>
            <p:cNvPr id="14" name="TextBox 14"/>
            <p:cNvSpPr txBox="1"/>
            <p:nvPr/>
          </p:nvSpPr>
          <p:spPr>
            <a:xfrm>
              <a:off x="101600" y="-38100"/>
              <a:ext cx="203200" cy="79117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1344660">
            <a:off x="17375629" y="1214206"/>
            <a:ext cx="4686635" cy="8447441"/>
            <a:chOff x="0" y="0"/>
            <a:chExt cx="417805" cy="753073"/>
          </a:xfrm>
        </p:grpSpPr>
        <p:sp>
          <p:nvSpPr>
            <p:cNvPr id="16" name="Freeform 16"/>
            <p:cNvSpPr/>
            <p:nvPr/>
          </p:nvSpPr>
          <p:spPr>
            <a:xfrm>
              <a:off x="0" y="0"/>
              <a:ext cx="417805" cy="753073"/>
            </a:xfrm>
            <a:custGeom>
              <a:avLst/>
              <a:gdLst/>
              <a:ahLst/>
              <a:cxnLst/>
              <a:rect l="l" t="t" r="r" b="b"/>
              <a:pathLst>
                <a:path w="417805" h="753073">
                  <a:moveTo>
                    <a:pt x="214605" y="0"/>
                  </a:moveTo>
                  <a:lnTo>
                    <a:pt x="0" y="0"/>
                  </a:lnTo>
                  <a:lnTo>
                    <a:pt x="203200" y="753073"/>
                  </a:lnTo>
                  <a:lnTo>
                    <a:pt x="417805" y="753073"/>
                  </a:lnTo>
                  <a:lnTo>
                    <a:pt x="214605" y="0"/>
                  </a:lnTo>
                  <a:close/>
                </a:path>
              </a:pathLst>
            </a:custGeom>
            <a:solidFill>
              <a:srgbClr val="99391B"/>
            </a:solidFill>
          </p:spPr>
        </p:sp>
        <p:sp>
          <p:nvSpPr>
            <p:cNvPr id="17" name="TextBox 17"/>
            <p:cNvSpPr txBox="1"/>
            <p:nvPr/>
          </p:nvSpPr>
          <p:spPr>
            <a:xfrm>
              <a:off x="101600" y="-38100"/>
              <a:ext cx="214605" cy="791173"/>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625162" y="1614592"/>
            <a:ext cx="15579412" cy="8227695"/>
          </a:xfrm>
          <a:prstGeom prst="rect">
            <a:avLst/>
          </a:prstGeom>
        </p:spPr>
        <p:txBody>
          <a:bodyPr lIns="0" tIns="0" rIns="0" bIns="0" rtlCol="0" anchor="t">
            <a:spAutoFit/>
          </a:bodyPr>
          <a:lstStyle/>
          <a:p>
            <a:pPr algn="just">
              <a:lnSpc>
                <a:spcPts val="5880"/>
              </a:lnSpc>
            </a:pPr>
            <a:r>
              <a:rPr lang="en-US" sz="4200">
                <a:solidFill>
                  <a:srgbClr val="002E14"/>
                </a:solidFill>
                <a:latin typeface="Arial"/>
              </a:rPr>
              <a:t>Ngày 10/4/2024, điều tra viên đến thu thập thông tại hộ gia đình nhà chị Lan. Các thông tin về lịch sử sinh của chị Lan như sau:</a:t>
            </a:r>
          </a:p>
          <a:p>
            <a:pPr algn="just">
              <a:lnSpc>
                <a:spcPts val="5880"/>
              </a:lnSpc>
            </a:pPr>
            <a:r>
              <a:rPr lang="en-US" sz="4200">
                <a:solidFill>
                  <a:srgbClr val="002E14"/>
                </a:solidFill>
                <a:latin typeface="Arial Medium"/>
              </a:rPr>
              <a:t>Chị Lan sinh con trai đầu vào ngày 21/3/2016.</a:t>
            </a:r>
          </a:p>
          <a:p>
            <a:pPr algn="just">
              <a:lnSpc>
                <a:spcPts val="5880"/>
              </a:lnSpc>
            </a:pPr>
            <a:r>
              <a:rPr lang="en-US" sz="4200">
                <a:solidFill>
                  <a:srgbClr val="002E14"/>
                </a:solidFill>
                <a:latin typeface="Arial Medium"/>
              </a:rPr>
              <a:t>Đến năm 2020 chị có mang thai lần thứ 2, nhưng bị thai lưu vào tháng thứ 8 thai kỳ.</a:t>
            </a:r>
          </a:p>
          <a:p>
            <a:pPr algn="just">
              <a:lnSpc>
                <a:spcPts val="5880"/>
              </a:lnSpc>
            </a:pPr>
            <a:r>
              <a:rPr lang="en-US" sz="4200">
                <a:solidFill>
                  <a:srgbClr val="002E14"/>
                </a:solidFill>
                <a:latin typeface="Arial Medium"/>
              </a:rPr>
              <a:t>Chị mới sinh con gái vào ngày 5/4/2024. </a:t>
            </a:r>
          </a:p>
          <a:p>
            <a:pPr algn="just">
              <a:lnSpc>
                <a:spcPts val="5880"/>
              </a:lnSpc>
            </a:pPr>
            <a:r>
              <a:rPr lang="en-US" sz="4200">
                <a:solidFill>
                  <a:srgbClr val="002E14"/>
                </a:solidFill>
                <a:latin typeface="Arial Medium"/>
              </a:rPr>
              <a:t>Cả 2 lần sinh chị đều sinh con tại bệnh viện phụ sản Hà nội.</a:t>
            </a:r>
          </a:p>
          <a:p>
            <a:pPr algn="just">
              <a:lnSpc>
                <a:spcPts val="5880"/>
              </a:lnSpc>
            </a:pPr>
            <a:r>
              <a:rPr lang="en-US" sz="4200">
                <a:solidFill>
                  <a:srgbClr val="002E14"/>
                </a:solidFill>
                <a:latin typeface="Arial Medium"/>
              </a:rPr>
              <a:t>Hiện nay, cả hai con của chị đều đang sống cùng chị. </a:t>
            </a:r>
          </a:p>
          <a:p>
            <a:pPr algn="just">
              <a:lnSpc>
                <a:spcPts val="5880"/>
              </a:lnSpc>
            </a:pPr>
            <a:r>
              <a:rPr lang="en-US" sz="4200">
                <a:solidFill>
                  <a:srgbClr val="002E14"/>
                </a:solidFill>
                <a:latin typeface="Arial Medium"/>
              </a:rPr>
              <a:t>Ngoài ra, chị không có lần sinh con nào khác. </a:t>
            </a:r>
          </a:p>
          <a:p>
            <a:pPr algn="just">
              <a:lnSpc>
                <a:spcPts val="5880"/>
              </a:lnSpc>
            </a:pPr>
            <a:r>
              <a:rPr lang="en-US" sz="4200">
                <a:solidFill>
                  <a:srgbClr val="002E14"/>
                </a:solidFill>
                <a:latin typeface="Arial Medium"/>
              </a:rPr>
              <a:t>Hỏi: xác định câu trả lời cho câu hỏi từ 28 đến 35?</a:t>
            </a:r>
          </a:p>
          <a:p>
            <a:pPr algn="just">
              <a:lnSpc>
                <a:spcPts val="5880"/>
              </a:lnSpc>
              <a:spcBef>
                <a:spcPct val="0"/>
              </a:spcBef>
            </a:pPr>
            <a:endParaRPr lang="en-US" sz="4200">
              <a:solidFill>
                <a:srgbClr val="002E14"/>
              </a:solidFill>
              <a:latin typeface="Arial Medium"/>
            </a:endParaRPr>
          </a:p>
        </p:txBody>
      </p:sp>
      <p:sp>
        <p:nvSpPr>
          <p:cNvPr id="19" name="Freeform 19"/>
          <p:cNvSpPr/>
          <p:nvPr/>
        </p:nvSpPr>
        <p:spPr>
          <a:xfrm rot="530074" flipH="1" flipV="1">
            <a:off x="135619" y="68990"/>
            <a:ext cx="979086" cy="1044358"/>
          </a:xfrm>
          <a:custGeom>
            <a:avLst/>
            <a:gdLst/>
            <a:ahLst/>
            <a:cxnLst/>
            <a:rect l="l" t="t" r="r" b="b"/>
            <a:pathLst>
              <a:path w="979086" h="1044358">
                <a:moveTo>
                  <a:pt x="979086" y="1044358"/>
                </a:moveTo>
                <a:lnTo>
                  <a:pt x="0" y="1044358"/>
                </a:lnTo>
                <a:lnTo>
                  <a:pt x="0" y="0"/>
                </a:lnTo>
                <a:lnTo>
                  <a:pt x="979086" y="0"/>
                </a:lnTo>
                <a:lnTo>
                  <a:pt x="979086" y="1044358"/>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0" name="TextBox 20"/>
          <p:cNvSpPr txBox="1"/>
          <p:nvPr/>
        </p:nvSpPr>
        <p:spPr>
          <a:xfrm>
            <a:off x="1189095" y="429244"/>
            <a:ext cx="6658801" cy="1390650"/>
          </a:xfrm>
          <a:prstGeom prst="rect">
            <a:avLst/>
          </a:prstGeom>
        </p:spPr>
        <p:txBody>
          <a:bodyPr lIns="0" tIns="0" rIns="0" bIns="0" rtlCol="0" anchor="t">
            <a:spAutoFit/>
          </a:bodyPr>
          <a:lstStyle/>
          <a:p>
            <a:pPr>
              <a:lnSpc>
                <a:spcPts val="9711"/>
              </a:lnSpc>
            </a:pPr>
            <a:r>
              <a:rPr lang="en-US" sz="8092">
                <a:solidFill>
                  <a:srgbClr val="008037"/>
                </a:solidFill>
                <a:latin typeface="Arial"/>
              </a:rPr>
              <a:t>Thảo luận 2</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6950728"/>
            <a:ext cx="5408984" cy="7979428"/>
            <a:chOff x="0" y="0"/>
            <a:chExt cx="1424588" cy="2101578"/>
          </a:xfrm>
        </p:grpSpPr>
        <p:sp>
          <p:nvSpPr>
            <p:cNvPr id="3" name="Freeform 3"/>
            <p:cNvSpPr/>
            <p:nvPr/>
          </p:nvSpPr>
          <p:spPr>
            <a:xfrm>
              <a:off x="0" y="0"/>
              <a:ext cx="1424588" cy="2101578"/>
            </a:xfrm>
            <a:custGeom>
              <a:avLst/>
              <a:gdLst/>
              <a:ahLst/>
              <a:cxnLst/>
              <a:rect l="l" t="t" r="r" b="b"/>
              <a:pathLst>
                <a:path w="1424588" h="2101578">
                  <a:moveTo>
                    <a:pt x="0" y="0"/>
                  </a:moveTo>
                  <a:lnTo>
                    <a:pt x="1424588" y="0"/>
                  </a:lnTo>
                  <a:lnTo>
                    <a:pt x="1424588" y="2101578"/>
                  </a:lnTo>
                  <a:lnTo>
                    <a:pt x="0" y="2101578"/>
                  </a:lnTo>
                  <a:close/>
                </a:path>
              </a:pathLst>
            </a:custGeom>
            <a:solidFill>
              <a:srgbClr val="1C5739"/>
            </a:solidFill>
          </p:spPr>
        </p:sp>
        <p:sp>
          <p:nvSpPr>
            <p:cNvPr id="4" name="TextBox 4"/>
            <p:cNvSpPr txBox="1"/>
            <p:nvPr/>
          </p:nvSpPr>
          <p:spPr>
            <a:xfrm>
              <a:off x="0" y="-28575"/>
              <a:ext cx="1424588" cy="2130153"/>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1246965" y="6540856"/>
            <a:ext cx="4555534" cy="3724149"/>
          </a:xfrm>
          <a:custGeom>
            <a:avLst/>
            <a:gdLst/>
            <a:ahLst/>
            <a:cxnLst/>
            <a:rect l="l" t="t" r="r" b="b"/>
            <a:pathLst>
              <a:path w="4555534" h="3724149">
                <a:moveTo>
                  <a:pt x="0" y="0"/>
                </a:moveTo>
                <a:lnTo>
                  <a:pt x="4555534" y="0"/>
                </a:lnTo>
                <a:lnTo>
                  <a:pt x="4555534" y="3724149"/>
                </a:lnTo>
                <a:lnTo>
                  <a:pt x="0" y="37241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260333" y="1882775"/>
            <a:ext cx="6052398" cy="2198370"/>
          </a:xfrm>
          <a:prstGeom prst="rect">
            <a:avLst/>
          </a:prstGeom>
        </p:spPr>
        <p:txBody>
          <a:bodyPr lIns="0" tIns="0" rIns="0" bIns="0" rtlCol="0" anchor="t">
            <a:spAutoFit/>
          </a:bodyPr>
          <a:lstStyle/>
          <a:p>
            <a:pPr>
              <a:lnSpc>
                <a:spcPts val="5880"/>
              </a:lnSpc>
            </a:pPr>
            <a:r>
              <a:rPr lang="en-US" sz="4200" spc="210">
                <a:solidFill>
                  <a:srgbClr val="000000"/>
                </a:solidFill>
                <a:latin typeface="Arial Unicode"/>
              </a:rPr>
              <a:t>Phiếu 03/DSGK-PD</a:t>
            </a:r>
          </a:p>
          <a:p>
            <a:pPr>
              <a:lnSpc>
                <a:spcPts val="5880"/>
              </a:lnSpc>
            </a:pPr>
            <a:r>
              <a:rPr lang="en-US" sz="4200" spc="210">
                <a:solidFill>
                  <a:srgbClr val="000000"/>
                </a:solidFill>
                <a:latin typeface="Arial Unicode"/>
              </a:rPr>
              <a:t>Câu hỏi từ câu 27-35 </a:t>
            </a:r>
          </a:p>
          <a:p>
            <a:pPr>
              <a:lnSpc>
                <a:spcPts val="5880"/>
              </a:lnSpc>
            </a:pPr>
            <a:r>
              <a:rPr lang="en-US" sz="4200" spc="210">
                <a:solidFill>
                  <a:srgbClr val="000000"/>
                </a:solidFill>
                <a:latin typeface="Arial Unicode"/>
              </a:rPr>
              <a:t>(9 câu) </a:t>
            </a:r>
          </a:p>
        </p:txBody>
      </p:sp>
      <p:sp>
        <p:nvSpPr>
          <p:cNvPr id="7" name="TextBox 7"/>
          <p:cNvSpPr txBox="1"/>
          <p:nvPr/>
        </p:nvSpPr>
        <p:spPr>
          <a:xfrm>
            <a:off x="1260333" y="319579"/>
            <a:ext cx="5568187" cy="1315547"/>
          </a:xfrm>
          <a:prstGeom prst="rect">
            <a:avLst/>
          </a:prstGeom>
        </p:spPr>
        <p:txBody>
          <a:bodyPr lIns="0" tIns="0" rIns="0" bIns="0" rtlCol="0" anchor="t">
            <a:spAutoFit/>
          </a:bodyPr>
          <a:lstStyle/>
          <a:p>
            <a:pPr>
              <a:lnSpc>
                <a:spcPts val="10858"/>
              </a:lnSpc>
            </a:pPr>
            <a:r>
              <a:rPr lang="en-US" sz="7868" spc="771">
                <a:solidFill>
                  <a:srgbClr val="1C5739"/>
                </a:solidFill>
                <a:latin typeface="Arial Unicode"/>
              </a:rPr>
              <a:t>Phạm vi </a:t>
            </a:r>
          </a:p>
        </p:txBody>
      </p:sp>
      <p:sp>
        <p:nvSpPr>
          <p:cNvPr id="8" name="TextBox 8"/>
          <p:cNvSpPr txBox="1"/>
          <p:nvPr/>
        </p:nvSpPr>
        <p:spPr>
          <a:xfrm>
            <a:off x="1028700" y="5821170"/>
            <a:ext cx="14542166" cy="1315547"/>
          </a:xfrm>
          <a:prstGeom prst="rect">
            <a:avLst/>
          </a:prstGeom>
        </p:spPr>
        <p:txBody>
          <a:bodyPr lIns="0" tIns="0" rIns="0" bIns="0" rtlCol="0" anchor="t">
            <a:spAutoFit/>
          </a:bodyPr>
          <a:lstStyle/>
          <a:p>
            <a:pPr>
              <a:lnSpc>
                <a:spcPts val="10858"/>
              </a:lnSpc>
            </a:pPr>
            <a:r>
              <a:rPr lang="en-US" sz="7868" spc="771">
                <a:solidFill>
                  <a:srgbClr val="1C5739"/>
                </a:solidFill>
                <a:latin typeface="Arial Unicode"/>
              </a:rPr>
              <a:t>Người trả lời </a:t>
            </a:r>
          </a:p>
        </p:txBody>
      </p:sp>
      <p:sp>
        <p:nvSpPr>
          <p:cNvPr id="9" name="TextBox 9"/>
          <p:cNvSpPr txBox="1"/>
          <p:nvPr/>
        </p:nvSpPr>
        <p:spPr>
          <a:xfrm>
            <a:off x="973357" y="7207961"/>
            <a:ext cx="10273607" cy="1455420"/>
          </a:xfrm>
          <a:prstGeom prst="rect">
            <a:avLst/>
          </a:prstGeom>
        </p:spPr>
        <p:txBody>
          <a:bodyPr lIns="0" tIns="0" rIns="0" bIns="0" rtlCol="0" anchor="t">
            <a:spAutoFit/>
          </a:bodyPr>
          <a:lstStyle/>
          <a:p>
            <a:pPr>
              <a:lnSpc>
                <a:spcPts val="5880"/>
              </a:lnSpc>
            </a:pPr>
            <a:r>
              <a:rPr lang="en-US" sz="4200" spc="210" dirty="0">
                <a:solidFill>
                  <a:srgbClr val="000000"/>
                </a:solidFill>
                <a:latin typeface="Arial Unicode"/>
              </a:rPr>
              <a:t>ĐTV </a:t>
            </a:r>
            <a:r>
              <a:rPr lang="en-US" sz="4200" spc="210" dirty="0" err="1">
                <a:solidFill>
                  <a:srgbClr val="000000"/>
                </a:solidFill>
                <a:latin typeface="Arial Unicode"/>
              </a:rPr>
              <a:t>phỏng</a:t>
            </a:r>
            <a:r>
              <a:rPr lang="en-US" sz="4200" spc="210" dirty="0">
                <a:solidFill>
                  <a:srgbClr val="000000"/>
                </a:solidFill>
                <a:latin typeface="Arial Unicode"/>
              </a:rPr>
              <a:t> </a:t>
            </a:r>
            <a:r>
              <a:rPr lang="en-US" sz="4200" spc="210" dirty="0" err="1">
                <a:solidFill>
                  <a:srgbClr val="000000"/>
                </a:solidFill>
                <a:latin typeface="Arial Unicode"/>
              </a:rPr>
              <a:t>vấn</a:t>
            </a:r>
            <a:r>
              <a:rPr lang="en-US" sz="4200" spc="210" dirty="0">
                <a:solidFill>
                  <a:srgbClr val="000000"/>
                </a:solidFill>
                <a:latin typeface="Arial Unicode"/>
              </a:rPr>
              <a:t> </a:t>
            </a:r>
            <a:r>
              <a:rPr lang="en-US" sz="4200" spc="210" dirty="0" err="1">
                <a:solidFill>
                  <a:srgbClr val="000000"/>
                </a:solidFill>
                <a:latin typeface="Arial Unicode"/>
              </a:rPr>
              <a:t>trực</a:t>
            </a:r>
            <a:r>
              <a:rPr lang="en-US" sz="4200" spc="210" dirty="0">
                <a:solidFill>
                  <a:srgbClr val="000000"/>
                </a:solidFill>
                <a:latin typeface="Arial Unicode"/>
              </a:rPr>
              <a:t> </a:t>
            </a:r>
            <a:r>
              <a:rPr lang="en-US" sz="4200" spc="210" dirty="0" err="1">
                <a:solidFill>
                  <a:srgbClr val="000000"/>
                </a:solidFill>
                <a:latin typeface="Arial Unicode"/>
              </a:rPr>
              <a:t>tiếp</a:t>
            </a:r>
            <a:r>
              <a:rPr lang="en-US" sz="4200" spc="210" dirty="0">
                <a:solidFill>
                  <a:srgbClr val="000000"/>
                </a:solidFill>
                <a:latin typeface="Arial Unicode"/>
              </a:rPr>
              <a:t> </a:t>
            </a:r>
            <a:r>
              <a:rPr lang="en-US" sz="4200" spc="210" dirty="0" err="1">
                <a:solidFill>
                  <a:srgbClr val="000000"/>
                </a:solidFill>
                <a:latin typeface="Arial Unicode"/>
              </a:rPr>
              <a:t>từng</a:t>
            </a:r>
            <a:r>
              <a:rPr lang="en-US" sz="4200" spc="210" dirty="0">
                <a:solidFill>
                  <a:srgbClr val="000000"/>
                </a:solidFill>
                <a:latin typeface="Arial Unicode"/>
              </a:rPr>
              <a:t> </a:t>
            </a:r>
            <a:r>
              <a:rPr lang="en-US" sz="4200" spc="210" dirty="0" err="1">
                <a:solidFill>
                  <a:srgbClr val="000000"/>
                </a:solidFill>
                <a:latin typeface="Arial Unicode"/>
              </a:rPr>
              <a:t>đối</a:t>
            </a:r>
            <a:r>
              <a:rPr lang="en-US" sz="4200" spc="210" dirty="0">
                <a:solidFill>
                  <a:srgbClr val="000000"/>
                </a:solidFill>
                <a:latin typeface="Arial Unicode"/>
              </a:rPr>
              <a:t> </a:t>
            </a:r>
            <a:r>
              <a:rPr lang="en-US" sz="4200" spc="210" dirty="0" err="1">
                <a:solidFill>
                  <a:srgbClr val="000000"/>
                </a:solidFill>
                <a:latin typeface="Arial Unicode"/>
              </a:rPr>
              <a:t>tượng</a:t>
            </a:r>
            <a:r>
              <a:rPr lang="en-US" sz="4200" spc="210" dirty="0">
                <a:solidFill>
                  <a:srgbClr val="000000"/>
                </a:solidFill>
                <a:latin typeface="Arial Unicode"/>
              </a:rPr>
              <a:t> </a:t>
            </a:r>
            <a:r>
              <a:rPr lang="en-US" sz="4200" spc="210" dirty="0" err="1">
                <a:solidFill>
                  <a:srgbClr val="000000"/>
                </a:solidFill>
                <a:latin typeface="Arial Unicode"/>
              </a:rPr>
              <a:t>điều</a:t>
            </a:r>
            <a:r>
              <a:rPr lang="en-US" sz="4200" spc="210" dirty="0">
                <a:solidFill>
                  <a:srgbClr val="000000"/>
                </a:solidFill>
                <a:latin typeface="Arial Unicode"/>
              </a:rPr>
              <a:t> </a:t>
            </a:r>
            <a:r>
              <a:rPr lang="en-US" sz="4200" spc="210" dirty="0" err="1">
                <a:solidFill>
                  <a:srgbClr val="000000"/>
                </a:solidFill>
                <a:latin typeface="Arial Unicode"/>
              </a:rPr>
              <a:t>tra</a:t>
            </a:r>
            <a:r>
              <a:rPr lang="en-US" sz="4200" spc="210" dirty="0">
                <a:solidFill>
                  <a:srgbClr val="000000"/>
                </a:solidFill>
                <a:latin typeface="Arial Unicode"/>
              </a:rPr>
              <a:t> </a:t>
            </a:r>
            <a:r>
              <a:rPr lang="en-US" sz="4200" spc="210" dirty="0" err="1">
                <a:solidFill>
                  <a:srgbClr val="000000"/>
                </a:solidFill>
                <a:latin typeface="Arial Unicode"/>
              </a:rPr>
              <a:t>là</a:t>
            </a:r>
            <a:r>
              <a:rPr lang="en-US" sz="4200" spc="210" dirty="0">
                <a:solidFill>
                  <a:srgbClr val="000000"/>
                </a:solidFill>
                <a:latin typeface="Arial Unicode"/>
              </a:rPr>
              <a:t> </a:t>
            </a:r>
            <a:r>
              <a:rPr lang="en-US" sz="4200" spc="210" dirty="0" err="1" smtClean="0">
                <a:solidFill>
                  <a:srgbClr val="000000"/>
                </a:solidFill>
                <a:latin typeface="Arial Unicode"/>
              </a:rPr>
              <a:t>nữ</a:t>
            </a:r>
            <a:r>
              <a:rPr lang="en-US" sz="4200" spc="210" dirty="0" smtClean="0">
                <a:solidFill>
                  <a:srgbClr val="000000"/>
                </a:solidFill>
                <a:latin typeface="Arial Unicode"/>
              </a:rPr>
              <a:t> </a:t>
            </a:r>
            <a:r>
              <a:rPr lang="en-US" sz="4200" spc="210" dirty="0" err="1">
                <a:solidFill>
                  <a:srgbClr val="000000"/>
                </a:solidFill>
                <a:latin typeface="Arial Unicode"/>
              </a:rPr>
              <a:t>từ</a:t>
            </a:r>
            <a:r>
              <a:rPr lang="en-US" sz="4200" spc="210" dirty="0">
                <a:solidFill>
                  <a:srgbClr val="000000"/>
                </a:solidFill>
                <a:latin typeface="Arial Unicode"/>
              </a:rPr>
              <a:t> 10-49 </a:t>
            </a:r>
            <a:r>
              <a:rPr lang="en-US" sz="4200" spc="210" dirty="0" err="1">
                <a:solidFill>
                  <a:srgbClr val="000000"/>
                </a:solidFill>
                <a:latin typeface="Arial Unicode"/>
              </a:rPr>
              <a:t>tuổi</a:t>
            </a:r>
            <a:endParaRPr lang="en-US" sz="4200" spc="210" dirty="0">
              <a:solidFill>
                <a:srgbClr val="000000"/>
              </a:solidFill>
              <a:latin typeface="Arial Unicode"/>
            </a:endParaRPr>
          </a:p>
        </p:txBody>
      </p:sp>
      <p:sp>
        <p:nvSpPr>
          <p:cNvPr id="10" name="TextBox 10"/>
          <p:cNvSpPr txBox="1"/>
          <p:nvPr/>
        </p:nvSpPr>
        <p:spPr>
          <a:xfrm>
            <a:off x="9144000" y="319579"/>
            <a:ext cx="5568187" cy="1315547"/>
          </a:xfrm>
          <a:prstGeom prst="rect">
            <a:avLst/>
          </a:prstGeom>
        </p:spPr>
        <p:txBody>
          <a:bodyPr lIns="0" tIns="0" rIns="0" bIns="0" rtlCol="0" anchor="t">
            <a:spAutoFit/>
          </a:bodyPr>
          <a:lstStyle/>
          <a:p>
            <a:pPr>
              <a:lnSpc>
                <a:spcPts val="10858"/>
              </a:lnSpc>
            </a:pPr>
            <a:r>
              <a:rPr lang="en-US" sz="7868" spc="771">
                <a:solidFill>
                  <a:srgbClr val="1C5739"/>
                </a:solidFill>
                <a:latin typeface="Arial Unicode"/>
              </a:rPr>
              <a:t>Thời gian</a:t>
            </a:r>
          </a:p>
        </p:txBody>
      </p:sp>
      <p:sp>
        <p:nvSpPr>
          <p:cNvPr id="11" name="TextBox 11"/>
          <p:cNvSpPr txBox="1"/>
          <p:nvPr/>
        </p:nvSpPr>
        <p:spPr>
          <a:xfrm>
            <a:off x="12964210" y="4567249"/>
            <a:ext cx="2838289" cy="1460500"/>
          </a:xfrm>
          <a:prstGeom prst="rect">
            <a:avLst/>
          </a:prstGeom>
        </p:spPr>
        <p:txBody>
          <a:bodyPr lIns="0" tIns="0" rIns="0" bIns="0" rtlCol="0" anchor="t">
            <a:spAutoFit/>
          </a:bodyPr>
          <a:lstStyle/>
          <a:p>
            <a:pPr algn="ctr">
              <a:lnSpc>
                <a:spcPts val="5599"/>
              </a:lnSpc>
            </a:pPr>
            <a:r>
              <a:rPr lang="en-US" sz="3999">
                <a:solidFill>
                  <a:srgbClr val="EA0A0A"/>
                </a:solidFill>
                <a:latin typeface="Arial Bold"/>
              </a:rPr>
              <a:t>0h ngày 1/4/2024</a:t>
            </a:r>
          </a:p>
        </p:txBody>
      </p:sp>
      <p:sp>
        <p:nvSpPr>
          <p:cNvPr id="12" name="TextBox 12"/>
          <p:cNvSpPr txBox="1"/>
          <p:nvPr/>
        </p:nvSpPr>
        <p:spPr>
          <a:xfrm>
            <a:off x="8982035" y="1882775"/>
            <a:ext cx="9002058" cy="1455420"/>
          </a:xfrm>
          <a:prstGeom prst="rect">
            <a:avLst/>
          </a:prstGeom>
        </p:spPr>
        <p:txBody>
          <a:bodyPr lIns="0" tIns="0" rIns="0" bIns="0" rtlCol="0" anchor="t">
            <a:spAutoFit/>
          </a:bodyPr>
          <a:lstStyle/>
          <a:p>
            <a:pPr>
              <a:lnSpc>
                <a:spcPts val="5880"/>
              </a:lnSpc>
            </a:pPr>
            <a:r>
              <a:rPr lang="en-US" sz="4200" spc="210">
                <a:solidFill>
                  <a:srgbClr val="000000"/>
                </a:solidFill>
                <a:latin typeface="Arial Unicode"/>
              </a:rPr>
              <a:t>Các sự kiện về lịch sử sinh trước thời điểm 0h ngày 1/4/2024</a:t>
            </a:r>
          </a:p>
        </p:txBody>
      </p:sp>
      <p:grpSp>
        <p:nvGrpSpPr>
          <p:cNvPr id="13" name="Group 13"/>
          <p:cNvGrpSpPr/>
          <p:nvPr/>
        </p:nvGrpSpPr>
        <p:grpSpPr>
          <a:xfrm>
            <a:off x="9144000" y="3517384"/>
            <a:ext cx="8115300" cy="1202265"/>
            <a:chOff x="0" y="-192881"/>
            <a:chExt cx="10820400" cy="1603020"/>
          </a:xfrm>
        </p:grpSpPr>
        <p:sp>
          <p:nvSpPr>
            <p:cNvPr id="14" name="AutoShape 14"/>
            <p:cNvSpPr/>
            <p:nvPr/>
          </p:nvSpPr>
          <p:spPr>
            <a:xfrm flipV="1">
              <a:off x="0" y="705070"/>
              <a:ext cx="10820400" cy="0"/>
            </a:xfrm>
            <a:prstGeom prst="line">
              <a:avLst/>
            </a:prstGeom>
            <a:ln w="279400" cap="flat">
              <a:solidFill>
                <a:srgbClr val="000000"/>
              </a:solidFill>
              <a:prstDash val="solid"/>
              <a:headEnd type="none" w="sm" len="sm"/>
              <a:tailEnd type="arrow" w="med" len="sm"/>
            </a:ln>
          </p:spPr>
        </p:sp>
        <p:sp>
          <p:nvSpPr>
            <p:cNvPr id="15" name="AutoShape 15"/>
            <p:cNvSpPr/>
            <p:nvPr/>
          </p:nvSpPr>
          <p:spPr>
            <a:xfrm flipH="1">
              <a:off x="6879922" y="0"/>
              <a:ext cx="0" cy="1298210"/>
            </a:xfrm>
            <a:prstGeom prst="line">
              <a:avLst/>
            </a:prstGeom>
            <a:ln w="279400" cap="flat">
              <a:solidFill>
                <a:srgbClr val="000000"/>
              </a:solidFill>
              <a:prstDash val="solid"/>
              <a:headEnd type="none" w="sm" len="sm"/>
              <a:tailEnd type="none" w="sm" len="sm"/>
            </a:ln>
          </p:spPr>
        </p:sp>
        <p:grpSp>
          <p:nvGrpSpPr>
            <p:cNvPr id="16" name="Group 16"/>
            <p:cNvGrpSpPr/>
            <p:nvPr/>
          </p:nvGrpSpPr>
          <p:grpSpPr>
            <a:xfrm>
              <a:off x="7023906" y="-192881"/>
              <a:ext cx="2771294" cy="1603020"/>
              <a:chOff x="0" y="-38100"/>
              <a:chExt cx="547416" cy="316646"/>
            </a:xfrm>
          </p:grpSpPr>
          <p:sp>
            <p:nvSpPr>
              <p:cNvPr id="17" name="Freeform 17"/>
              <p:cNvSpPr/>
              <p:nvPr/>
            </p:nvSpPr>
            <p:spPr>
              <a:xfrm>
                <a:off x="0" y="0"/>
                <a:ext cx="489501" cy="278546"/>
              </a:xfrm>
              <a:custGeom>
                <a:avLst/>
                <a:gdLst/>
                <a:ahLst/>
                <a:cxnLst/>
                <a:rect l="l" t="t" r="r" b="b"/>
                <a:pathLst>
                  <a:path w="547416" h="278546">
                    <a:moveTo>
                      <a:pt x="0" y="0"/>
                    </a:moveTo>
                    <a:lnTo>
                      <a:pt x="547416" y="0"/>
                    </a:lnTo>
                    <a:lnTo>
                      <a:pt x="547416" y="278546"/>
                    </a:lnTo>
                    <a:lnTo>
                      <a:pt x="0" y="278546"/>
                    </a:lnTo>
                    <a:close/>
                  </a:path>
                </a:pathLst>
              </a:custGeom>
              <a:solidFill>
                <a:srgbClr val="FFFFFF"/>
              </a:solidFill>
            </p:spPr>
          </p:sp>
          <p:sp>
            <p:nvSpPr>
              <p:cNvPr id="18" name="TextBox 18"/>
              <p:cNvSpPr txBox="1"/>
              <p:nvPr/>
            </p:nvSpPr>
            <p:spPr>
              <a:xfrm>
                <a:off x="0" y="-38100"/>
                <a:ext cx="547416" cy="316646"/>
              </a:xfrm>
              <a:prstGeom prst="rect">
                <a:avLst/>
              </a:prstGeom>
            </p:spPr>
            <p:txBody>
              <a:bodyPr lIns="50800" tIns="50800" rIns="50800" bIns="50800" rtlCol="0" anchor="ctr"/>
              <a:lstStyle/>
              <a:p>
                <a:pPr algn="ctr">
                  <a:lnSpc>
                    <a:spcPts val="2659"/>
                  </a:lnSpc>
                </a:pPr>
                <a:endParaRPr/>
              </a:p>
            </p:txBody>
          </p:sp>
        </p:grpSp>
        <p:sp>
          <p:nvSpPr>
            <p:cNvPr id="19" name="AutoShape 19"/>
            <p:cNvSpPr/>
            <p:nvPr/>
          </p:nvSpPr>
          <p:spPr>
            <a:xfrm>
              <a:off x="7215501" y="685800"/>
              <a:ext cx="2286503" cy="0"/>
            </a:xfrm>
            <a:prstGeom prst="line">
              <a:avLst/>
            </a:prstGeom>
            <a:ln w="279400" cap="flat">
              <a:solidFill>
                <a:srgbClr val="000000"/>
              </a:solidFill>
              <a:prstDash val="sysDot"/>
              <a:headEnd type="none" w="sm" len="sm"/>
              <a:tailEnd type="none" w="sm" len="sm"/>
            </a:ln>
          </p:spPr>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rot="-372660">
            <a:off x="15661345" y="5472896"/>
            <a:ext cx="1448363" cy="3579368"/>
            <a:chOff x="0" y="0"/>
            <a:chExt cx="328893" cy="812800"/>
          </a:xfrm>
        </p:grpSpPr>
        <p:sp>
          <p:nvSpPr>
            <p:cNvPr id="4" name="Freeform 4"/>
            <p:cNvSpPr/>
            <p:nvPr/>
          </p:nvSpPr>
          <p:spPr>
            <a:xfrm>
              <a:off x="0" y="0"/>
              <a:ext cx="328893" cy="812800"/>
            </a:xfrm>
            <a:custGeom>
              <a:avLst/>
              <a:gdLst/>
              <a:ahLst/>
              <a:cxnLst/>
              <a:rect l="l" t="t" r="r" b="b"/>
              <a:pathLst>
                <a:path w="328893" h="812800">
                  <a:moveTo>
                    <a:pt x="0" y="0"/>
                  </a:moveTo>
                  <a:lnTo>
                    <a:pt x="328893" y="0"/>
                  </a:lnTo>
                  <a:lnTo>
                    <a:pt x="328893" y="812800"/>
                  </a:lnTo>
                  <a:lnTo>
                    <a:pt x="0" y="812800"/>
                  </a:lnTo>
                  <a:close/>
                </a:path>
              </a:pathLst>
            </a:custGeom>
            <a:solidFill>
              <a:srgbClr val="2EC1FF"/>
            </a:solidFill>
          </p:spPr>
        </p:sp>
        <p:sp>
          <p:nvSpPr>
            <p:cNvPr id="5" name="TextBox 5"/>
            <p:cNvSpPr txBox="1"/>
            <p:nvPr/>
          </p:nvSpPr>
          <p:spPr>
            <a:xfrm>
              <a:off x="0" y="-38100"/>
              <a:ext cx="328893"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372660">
            <a:off x="16416235" y="2110502"/>
            <a:ext cx="2065833" cy="5105333"/>
            <a:chOff x="0" y="0"/>
            <a:chExt cx="328893" cy="812800"/>
          </a:xfrm>
        </p:grpSpPr>
        <p:sp>
          <p:nvSpPr>
            <p:cNvPr id="7" name="Freeform 7"/>
            <p:cNvSpPr/>
            <p:nvPr/>
          </p:nvSpPr>
          <p:spPr>
            <a:xfrm>
              <a:off x="0" y="0"/>
              <a:ext cx="328893" cy="812800"/>
            </a:xfrm>
            <a:custGeom>
              <a:avLst/>
              <a:gdLst/>
              <a:ahLst/>
              <a:cxnLst/>
              <a:rect l="l" t="t" r="r" b="b"/>
              <a:pathLst>
                <a:path w="328893" h="812800">
                  <a:moveTo>
                    <a:pt x="0" y="0"/>
                  </a:moveTo>
                  <a:lnTo>
                    <a:pt x="328893" y="0"/>
                  </a:lnTo>
                  <a:lnTo>
                    <a:pt x="328893" y="812800"/>
                  </a:lnTo>
                  <a:lnTo>
                    <a:pt x="0" y="812800"/>
                  </a:lnTo>
                  <a:close/>
                </a:path>
              </a:pathLst>
            </a:custGeom>
            <a:solidFill>
              <a:srgbClr val="1565C0"/>
            </a:solidFill>
          </p:spPr>
        </p:sp>
        <p:sp>
          <p:nvSpPr>
            <p:cNvPr id="8" name="TextBox 8"/>
            <p:cNvSpPr txBox="1"/>
            <p:nvPr/>
          </p:nvSpPr>
          <p:spPr>
            <a:xfrm>
              <a:off x="0" y="-38100"/>
              <a:ext cx="328893"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3997370">
            <a:off x="12473881" y="5164717"/>
            <a:ext cx="12670897" cy="4691232"/>
            <a:chOff x="0" y="0"/>
            <a:chExt cx="3517755" cy="1302402"/>
          </a:xfrm>
        </p:grpSpPr>
        <p:sp>
          <p:nvSpPr>
            <p:cNvPr id="10" name="Freeform 10"/>
            <p:cNvSpPr/>
            <p:nvPr/>
          </p:nvSpPr>
          <p:spPr>
            <a:xfrm>
              <a:off x="0" y="0"/>
              <a:ext cx="3517755" cy="1302402"/>
            </a:xfrm>
            <a:custGeom>
              <a:avLst/>
              <a:gdLst/>
              <a:ahLst/>
              <a:cxnLst/>
              <a:rect l="l" t="t" r="r" b="b"/>
              <a:pathLst>
                <a:path w="3517755" h="1302402">
                  <a:moveTo>
                    <a:pt x="0" y="0"/>
                  </a:moveTo>
                  <a:lnTo>
                    <a:pt x="3517755" y="0"/>
                  </a:lnTo>
                  <a:lnTo>
                    <a:pt x="3517755" y="1302402"/>
                  </a:lnTo>
                  <a:lnTo>
                    <a:pt x="0" y="1302402"/>
                  </a:lnTo>
                  <a:close/>
                </a:path>
              </a:pathLst>
            </a:custGeom>
            <a:solidFill>
              <a:srgbClr val="000000"/>
            </a:solidFill>
            <a:ln w="352425" cap="sq">
              <a:solidFill>
                <a:srgbClr val="D9D9D9"/>
              </a:solidFill>
              <a:prstDash val="solid"/>
              <a:miter/>
            </a:ln>
          </p:spPr>
        </p:sp>
        <p:sp>
          <p:nvSpPr>
            <p:cNvPr id="11" name="TextBox 11"/>
            <p:cNvSpPr txBox="1"/>
            <p:nvPr/>
          </p:nvSpPr>
          <p:spPr>
            <a:xfrm>
              <a:off x="0" y="-38100"/>
              <a:ext cx="3517755" cy="1340502"/>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1344660">
            <a:off x="16774102" y="4466738"/>
            <a:ext cx="4145333" cy="7681446"/>
            <a:chOff x="0" y="0"/>
            <a:chExt cx="406400" cy="753073"/>
          </a:xfrm>
        </p:grpSpPr>
        <p:sp>
          <p:nvSpPr>
            <p:cNvPr id="13" name="Freeform 13"/>
            <p:cNvSpPr/>
            <p:nvPr/>
          </p:nvSpPr>
          <p:spPr>
            <a:xfrm>
              <a:off x="0" y="0"/>
              <a:ext cx="406400" cy="753073"/>
            </a:xfrm>
            <a:custGeom>
              <a:avLst/>
              <a:gdLst/>
              <a:ahLst/>
              <a:cxnLst/>
              <a:rect l="l" t="t" r="r" b="b"/>
              <a:pathLst>
                <a:path w="406400" h="753073">
                  <a:moveTo>
                    <a:pt x="203200" y="0"/>
                  </a:moveTo>
                  <a:lnTo>
                    <a:pt x="0" y="0"/>
                  </a:lnTo>
                  <a:lnTo>
                    <a:pt x="203200" y="753073"/>
                  </a:lnTo>
                  <a:lnTo>
                    <a:pt x="406400" y="753073"/>
                  </a:lnTo>
                  <a:lnTo>
                    <a:pt x="203200" y="0"/>
                  </a:lnTo>
                  <a:close/>
                </a:path>
              </a:pathLst>
            </a:custGeom>
            <a:solidFill>
              <a:srgbClr val="0188E0"/>
            </a:solidFill>
          </p:spPr>
        </p:sp>
        <p:sp>
          <p:nvSpPr>
            <p:cNvPr id="14" name="TextBox 14"/>
            <p:cNvSpPr txBox="1"/>
            <p:nvPr/>
          </p:nvSpPr>
          <p:spPr>
            <a:xfrm>
              <a:off x="101600" y="-38100"/>
              <a:ext cx="203200" cy="79117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1344660">
            <a:off x="17563238" y="964060"/>
            <a:ext cx="4686635" cy="8447441"/>
            <a:chOff x="0" y="0"/>
            <a:chExt cx="417805" cy="753073"/>
          </a:xfrm>
        </p:grpSpPr>
        <p:sp>
          <p:nvSpPr>
            <p:cNvPr id="16" name="Freeform 16"/>
            <p:cNvSpPr/>
            <p:nvPr/>
          </p:nvSpPr>
          <p:spPr>
            <a:xfrm>
              <a:off x="0" y="0"/>
              <a:ext cx="417805" cy="753073"/>
            </a:xfrm>
            <a:custGeom>
              <a:avLst/>
              <a:gdLst/>
              <a:ahLst/>
              <a:cxnLst/>
              <a:rect l="l" t="t" r="r" b="b"/>
              <a:pathLst>
                <a:path w="417805" h="753073">
                  <a:moveTo>
                    <a:pt x="214605" y="0"/>
                  </a:moveTo>
                  <a:lnTo>
                    <a:pt x="0" y="0"/>
                  </a:lnTo>
                  <a:lnTo>
                    <a:pt x="203200" y="753073"/>
                  </a:lnTo>
                  <a:lnTo>
                    <a:pt x="417805" y="753073"/>
                  </a:lnTo>
                  <a:lnTo>
                    <a:pt x="214605" y="0"/>
                  </a:lnTo>
                  <a:close/>
                </a:path>
              </a:pathLst>
            </a:custGeom>
            <a:solidFill>
              <a:srgbClr val="184677"/>
            </a:solidFill>
          </p:spPr>
        </p:sp>
        <p:sp>
          <p:nvSpPr>
            <p:cNvPr id="17" name="TextBox 17"/>
            <p:cNvSpPr txBox="1"/>
            <p:nvPr/>
          </p:nvSpPr>
          <p:spPr>
            <a:xfrm>
              <a:off x="101600" y="-38100"/>
              <a:ext cx="214605" cy="791173"/>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626261" y="1735921"/>
            <a:ext cx="14443270" cy="6741795"/>
          </a:xfrm>
          <a:prstGeom prst="rect">
            <a:avLst/>
          </a:prstGeom>
        </p:spPr>
        <p:txBody>
          <a:bodyPr lIns="0" tIns="0" rIns="0" bIns="0" rtlCol="0" anchor="t">
            <a:spAutoFit/>
          </a:bodyPr>
          <a:lstStyle/>
          <a:p>
            <a:pPr algn="just">
              <a:lnSpc>
                <a:spcPts val="5880"/>
              </a:lnSpc>
            </a:pPr>
            <a:r>
              <a:rPr lang="en-US" sz="4200">
                <a:solidFill>
                  <a:srgbClr val="002E14"/>
                </a:solidFill>
                <a:latin typeface="Arial Medium"/>
              </a:rPr>
              <a:t>Chị Trang đang sống ở Bắc Giang có 3 người con: Con trai cả tên là Hậu sinh năm 1996 và đã lập ra đình, đang sống cùng nhà với chị nhưng gia đình con trai ăn riêng; Con gái thứ 2 tên là Thúy sinh năm 1998 và đã lập gia đình, đang sống ở nhà chồng cách nhà chị Trang 1 km; con gái thứ 3 là Thùy sinh năm 2003, hiện đang là sinh viên, đang đi trọ học ở Hà Nội, thỉnh thoảng cuối tuần mới về.  </a:t>
            </a:r>
          </a:p>
          <a:p>
            <a:pPr algn="just">
              <a:lnSpc>
                <a:spcPts val="5880"/>
              </a:lnSpc>
            </a:pPr>
            <a:r>
              <a:rPr lang="en-US" sz="4200">
                <a:solidFill>
                  <a:srgbClr val="002E14"/>
                </a:solidFill>
                <a:latin typeface="Arial Medium"/>
              </a:rPr>
              <a:t>Hỏi: Cách ghi thông tin từ câu 28 đến câu 33?</a:t>
            </a:r>
          </a:p>
          <a:p>
            <a:pPr algn="just">
              <a:lnSpc>
                <a:spcPts val="5880"/>
              </a:lnSpc>
              <a:spcBef>
                <a:spcPct val="0"/>
              </a:spcBef>
            </a:pPr>
            <a:endParaRPr lang="en-US" sz="4200">
              <a:solidFill>
                <a:srgbClr val="002E14"/>
              </a:solidFill>
              <a:latin typeface="Arial Medium"/>
            </a:endParaRPr>
          </a:p>
        </p:txBody>
      </p:sp>
      <p:sp>
        <p:nvSpPr>
          <p:cNvPr id="19" name="Freeform 19"/>
          <p:cNvSpPr/>
          <p:nvPr/>
        </p:nvSpPr>
        <p:spPr>
          <a:xfrm rot="530074" flipH="1" flipV="1">
            <a:off x="135619" y="68990"/>
            <a:ext cx="979086" cy="1044358"/>
          </a:xfrm>
          <a:custGeom>
            <a:avLst/>
            <a:gdLst/>
            <a:ahLst/>
            <a:cxnLst/>
            <a:rect l="l" t="t" r="r" b="b"/>
            <a:pathLst>
              <a:path w="979086" h="1044358">
                <a:moveTo>
                  <a:pt x="979086" y="1044358"/>
                </a:moveTo>
                <a:lnTo>
                  <a:pt x="0" y="1044358"/>
                </a:lnTo>
                <a:lnTo>
                  <a:pt x="0" y="0"/>
                </a:lnTo>
                <a:lnTo>
                  <a:pt x="979086" y="0"/>
                </a:lnTo>
                <a:lnTo>
                  <a:pt x="979086" y="1044358"/>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0" name="TextBox 20"/>
          <p:cNvSpPr txBox="1"/>
          <p:nvPr/>
        </p:nvSpPr>
        <p:spPr>
          <a:xfrm>
            <a:off x="1189095" y="429244"/>
            <a:ext cx="6658801" cy="1390650"/>
          </a:xfrm>
          <a:prstGeom prst="rect">
            <a:avLst/>
          </a:prstGeom>
        </p:spPr>
        <p:txBody>
          <a:bodyPr lIns="0" tIns="0" rIns="0" bIns="0" rtlCol="0" anchor="t">
            <a:spAutoFit/>
          </a:bodyPr>
          <a:lstStyle/>
          <a:p>
            <a:pPr>
              <a:lnSpc>
                <a:spcPts val="9711"/>
              </a:lnSpc>
            </a:pPr>
            <a:r>
              <a:rPr lang="en-US" sz="8092">
                <a:solidFill>
                  <a:srgbClr val="008037"/>
                </a:solidFill>
                <a:latin typeface="Arial"/>
              </a:rPr>
              <a:t>Thảo luận 3</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TextBox 3"/>
          <p:cNvSpPr txBox="1"/>
          <p:nvPr/>
        </p:nvSpPr>
        <p:spPr>
          <a:xfrm>
            <a:off x="3839016" y="3483810"/>
            <a:ext cx="8406342" cy="2777123"/>
          </a:xfrm>
          <a:prstGeom prst="rect">
            <a:avLst/>
          </a:prstGeom>
        </p:spPr>
        <p:txBody>
          <a:bodyPr lIns="0" tIns="0" rIns="0" bIns="0" rtlCol="0" anchor="t">
            <a:spAutoFit/>
          </a:bodyPr>
          <a:lstStyle/>
          <a:p>
            <a:pPr marL="0" lvl="0" indent="0" algn="ctr">
              <a:lnSpc>
                <a:spcPts val="11117"/>
              </a:lnSpc>
            </a:pPr>
            <a:r>
              <a:rPr lang="en-US" sz="8174" spc="882">
                <a:solidFill>
                  <a:srgbClr val="231F20"/>
                </a:solidFill>
                <a:latin typeface="Arial Unicode"/>
              </a:rPr>
              <a:t>TRÂN TRỌNG CẢM ƠN!</a:t>
            </a:r>
          </a:p>
        </p:txBody>
      </p:sp>
      <p:grpSp>
        <p:nvGrpSpPr>
          <p:cNvPr id="4" name="Group 4"/>
          <p:cNvGrpSpPr/>
          <p:nvPr/>
        </p:nvGrpSpPr>
        <p:grpSpPr>
          <a:xfrm>
            <a:off x="12842517" y="0"/>
            <a:ext cx="5445483" cy="10287000"/>
            <a:chOff x="0" y="0"/>
            <a:chExt cx="5445349" cy="10286746"/>
          </a:xfrm>
        </p:grpSpPr>
        <p:sp>
          <p:nvSpPr>
            <p:cNvPr id="5" name="Freeform 5"/>
            <p:cNvSpPr/>
            <p:nvPr/>
          </p:nvSpPr>
          <p:spPr>
            <a:xfrm>
              <a:off x="-2794" y="-127"/>
              <a:ext cx="5448143" cy="10286873"/>
            </a:xfrm>
            <a:custGeom>
              <a:avLst/>
              <a:gdLst/>
              <a:ahLst/>
              <a:cxnLst/>
              <a:rect l="l" t="t" r="r" b="b"/>
              <a:pathLst>
                <a:path w="5448143" h="10286873">
                  <a:moveTo>
                    <a:pt x="5448143" y="10251440"/>
                  </a:moveTo>
                  <a:cubicBezTo>
                    <a:pt x="5448143" y="10284587"/>
                    <a:pt x="5441390" y="10286873"/>
                    <a:pt x="5423787" y="10286873"/>
                  </a:cubicBezTo>
                  <a:cubicBezTo>
                    <a:pt x="3617030" y="10286238"/>
                    <a:pt x="1810354" y="10286238"/>
                    <a:pt x="3598" y="10286238"/>
                  </a:cubicBezTo>
                  <a:cubicBezTo>
                    <a:pt x="0" y="10272395"/>
                    <a:pt x="5045" y="10259822"/>
                    <a:pt x="6894" y="10246995"/>
                  </a:cubicBezTo>
                  <a:cubicBezTo>
                    <a:pt x="86311" y="9685401"/>
                    <a:pt x="165810" y="9123934"/>
                    <a:pt x="245469" y="8562467"/>
                  </a:cubicBezTo>
                  <a:cubicBezTo>
                    <a:pt x="359049" y="7761986"/>
                    <a:pt x="472871" y="6961632"/>
                    <a:pt x="586371" y="6161151"/>
                  </a:cubicBezTo>
                  <a:cubicBezTo>
                    <a:pt x="726558" y="5172583"/>
                    <a:pt x="866423" y="4184015"/>
                    <a:pt x="1006530" y="3195574"/>
                  </a:cubicBezTo>
                  <a:cubicBezTo>
                    <a:pt x="1148887" y="2191385"/>
                    <a:pt x="1291325" y="1187323"/>
                    <a:pt x="1434084" y="183261"/>
                  </a:cubicBezTo>
                  <a:cubicBezTo>
                    <a:pt x="1442765" y="122174"/>
                    <a:pt x="1448312" y="59690"/>
                    <a:pt x="1462379" y="635"/>
                  </a:cubicBezTo>
                  <a:cubicBezTo>
                    <a:pt x="2782902" y="635"/>
                    <a:pt x="4103425" y="635"/>
                    <a:pt x="5423948" y="0"/>
                  </a:cubicBezTo>
                  <a:cubicBezTo>
                    <a:pt x="5441873" y="0"/>
                    <a:pt x="5447982" y="3429"/>
                    <a:pt x="5447982" y="35814"/>
                  </a:cubicBezTo>
                  <a:cubicBezTo>
                    <a:pt x="5447500" y="3441065"/>
                    <a:pt x="5447500" y="6846316"/>
                    <a:pt x="5448143" y="10251440"/>
                  </a:cubicBezTo>
                  <a:close/>
                </a:path>
              </a:pathLst>
            </a:custGeom>
            <a:solidFill>
              <a:srgbClr val="000000">
                <a:alpha val="0"/>
              </a:srgbClr>
            </a:solidFill>
            <a:ln w="12700">
              <a:solidFill>
                <a:srgbClr val="000000"/>
              </a:solidFill>
            </a:ln>
          </p:spPr>
        </p:sp>
      </p:grpSp>
      <p:grpSp>
        <p:nvGrpSpPr>
          <p:cNvPr id="6" name="Group 6"/>
          <p:cNvGrpSpPr/>
          <p:nvPr/>
        </p:nvGrpSpPr>
        <p:grpSpPr>
          <a:xfrm rot="826432">
            <a:off x="-19009737" y="-3567159"/>
            <a:ext cx="21026341" cy="12831921"/>
            <a:chOff x="0" y="0"/>
            <a:chExt cx="5537802" cy="3379601"/>
          </a:xfrm>
        </p:grpSpPr>
        <p:sp>
          <p:nvSpPr>
            <p:cNvPr id="7" name="Freeform 7"/>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1C5739"/>
            </a:solidFill>
          </p:spPr>
        </p:sp>
        <p:sp>
          <p:nvSpPr>
            <p:cNvPr id="8" name="TextBox 8"/>
            <p:cNvSpPr txBox="1"/>
            <p:nvPr/>
          </p:nvSpPr>
          <p:spPr>
            <a:xfrm>
              <a:off x="0" y="-28575"/>
              <a:ext cx="5537802" cy="3408176"/>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rot="773821">
            <a:off x="12685600" y="4740782"/>
            <a:ext cx="313833" cy="8482349"/>
            <a:chOff x="0" y="0"/>
            <a:chExt cx="82656" cy="2234034"/>
          </a:xfrm>
        </p:grpSpPr>
        <p:sp>
          <p:nvSpPr>
            <p:cNvPr id="10" name="Freeform 10"/>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1C5739"/>
            </a:solidFill>
          </p:spPr>
        </p:sp>
        <p:sp>
          <p:nvSpPr>
            <p:cNvPr id="11" name="TextBox 11"/>
            <p:cNvSpPr txBox="1"/>
            <p:nvPr/>
          </p:nvSpPr>
          <p:spPr>
            <a:xfrm>
              <a:off x="0" y="-28575"/>
              <a:ext cx="82656" cy="2262609"/>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rot="773821">
            <a:off x="3084940" y="-4802745"/>
            <a:ext cx="313833" cy="8482349"/>
            <a:chOff x="0" y="0"/>
            <a:chExt cx="82656" cy="2234034"/>
          </a:xfrm>
        </p:grpSpPr>
        <p:sp>
          <p:nvSpPr>
            <p:cNvPr id="13" name="Freeform 13"/>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397D5A"/>
            </a:solidFill>
          </p:spPr>
        </p:sp>
        <p:sp>
          <p:nvSpPr>
            <p:cNvPr id="14" name="TextBox 14"/>
            <p:cNvSpPr txBox="1"/>
            <p:nvPr/>
          </p:nvSpPr>
          <p:spPr>
            <a:xfrm>
              <a:off x="0" y="-28575"/>
              <a:ext cx="82656" cy="2262609"/>
            </a:xfrm>
            <a:prstGeom prst="rect">
              <a:avLst/>
            </a:prstGeom>
          </p:spPr>
          <p:txBody>
            <a:bodyPr lIns="50800" tIns="50800" rIns="50800" bIns="50800" rtlCol="0" anchor="ctr"/>
            <a:lstStyle/>
            <a:p>
              <a:pPr algn="ctr">
                <a:lnSpc>
                  <a:spcPts val="2859"/>
                </a:lnSpc>
              </a:pPr>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rot="-1747322">
            <a:off x="13601729" y="8598979"/>
            <a:ext cx="8282376" cy="111180"/>
            <a:chOff x="0" y="0"/>
            <a:chExt cx="2181367" cy="29282"/>
          </a:xfrm>
        </p:grpSpPr>
        <p:sp>
          <p:nvSpPr>
            <p:cNvPr id="3" name="Freeform 3"/>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1C5739"/>
            </a:solidFill>
          </p:spPr>
        </p:sp>
        <p:sp>
          <p:nvSpPr>
            <p:cNvPr id="4" name="TextBox 4"/>
            <p:cNvSpPr txBox="1"/>
            <p:nvPr/>
          </p:nvSpPr>
          <p:spPr>
            <a:xfrm>
              <a:off x="0" y="-28575"/>
              <a:ext cx="2181367" cy="57857"/>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6700972" y="2892205"/>
            <a:ext cx="799426" cy="880347"/>
          </a:xfrm>
          <a:custGeom>
            <a:avLst/>
            <a:gdLst/>
            <a:ahLst/>
            <a:cxnLst/>
            <a:rect l="l" t="t" r="r" b="b"/>
            <a:pathLst>
              <a:path w="799426" h="880347">
                <a:moveTo>
                  <a:pt x="0" y="0"/>
                </a:moveTo>
                <a:lnTo>
                  <a:pt x="799426" y="0"/>
                </a:lnTo>
                <a:lnTo>
                  <a:pt x="799426" y="880346"/>
                </a:lnTo>
                <a:lnTo>
                  <a:pt x="0" y="8803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6" name="Table 6"/>
          <p:cNvGraphicFramePr>
            <a:graphicFrameLocks noGrp="1"/>
          </p:cNvGraphicFramePr>
          <p:nvPr/>
        </p:nvGraphicFramePr>
        <p:xfrm>
          <a:off x="5486400" y="-15454312"/>
          <a:ext cx="7315200" cy="10258425"/>
        </p:xfrm>
        <a:graphic>
          <a:graphicData uri="http://schemas.openxmlformats.org/drawingml/2006/table">
            <a:tbl>
              <a:tblPr/>
              <a:tblGrid>
                <a:gridCol w="3657600">
                  <a:extLst>
                    <a:ext uri="{9D8B030D-6E8A-4147-A177-3AD203B41FA5}">
                      <a16:colId xmlns:a16="http://schemas.microsoft.com/office/drawing/2014/main" xmlns="" val="20000"/>
                    </a:ext>
                  </a:extLst>
                </a:gridCol>
                <a:gridCol w="3657600">
                  <a:extLst>
                    <a:ext uri="{9D8B030D-6E8A-4147-A177-3AD203B41FA5}">
                      <a16:colId xmlns:a16="http://schemas.microsoft.com/office/drawing/2014/main" xmlns="" val="20001"/>
                    </a:ext>
                  </a:extLst>
                </a:gridCol>
              </a:tblGrid>
              <a:tr h="10258425">
                <a:tc>
                  <a:txBody>
                    <a:bodyPr/>
                    <a:lstStyle/>
                    <a:p>
                      <a:pPr algn="l">
                        <a:lnSpc>
                          <a:spcPts val="5040"/>
                        </a:lnSpc>
                        <a:defRPr/>
                      </a:pPr>
                      <a:endParaRPr lang="en-US" sz="1100"/>
                    </a:p>
                    <a:p>
                      <a:pPr>
                        <a:lnSpc>
                          <a:spcPts val="5040"/>
                        </a:lnSpc>
                      </a:pPr>
                      <a:r>
                        <a:rPr lang="en-US" sz="3600">
                          <a:solidFill>
                            <a:srgbClr val="000000"/>
                          </a:solidFill>
                          <a:latin typeface="Arial Unicode"/>
                        </a:rPr>
                        <a:t>  27. [TÊN] đã</a:t>
                      </a:r>
                    </a:p>
                    <a:p>
                      <a:pPr>
                        <a:lnSpc>
                          <a:spcPts val="5040"/>
                        </a:lnSpc>
                      </a:pPr>
                      <a:r>
                        <a:rPr lang="en-US" sz="3600">
                          <a:solidFill>
                            <a:srgbClr val="000000"/>
                          </a:solidFill>
                          <a:latin typeface="Arial Unicode"/>
                        </a:rPr>
                        <a:t>  sinh con bao giờ chưa?</a:t>
                      </a:r>
                    </a:p>
                    <a:p>
                      <a:pPr>
                        <a:lnSpc>
                          <a:spcPts val="5040"/>
                        </a:lnSpc>
                      </a:pPr>
                      <a:r>
                        <a:rPr lang="en-US" sz="3600">
                          <a:solidFill>
                            <a:srgbClr val="000000"/>
                          </a:solidFill>
                          <a:latin typeface="Arial Unicode"/>
                        </a:rPr>
                        <a:t>  (ĐÃ SINH CON: CHỈ TÍNH TRƯỜNG</a:t>
                      </a:r>
                    </a:p>
                    <a:p>
                      <a:pPr>
                        <a:lnSpc>
                          <a:spcPts val="5040"/>
                        </a:lnSpc>
                      </a:pPr>
                      <a:r>
                        <a:rPr lang="en-US" sz="3600">
                          <a:solidFill>
                            <a:srgbClr val="000000"/>
                          </a:solidFill>
                          <a:latin typeface="Arial Unicode"/>
                        </a:rPr>
                        <a:t>  HỢP CON SINH RA CÓ SỰ SỐNG)</a:t>
                      </a:r>
                    </a:p>
                    <a:p>
                      <a:pPr>
                        <a:lnSpc>
                          <a:spcPts val="5040"/>
                        </a:lnSpc>
                      </a:pPr>
                      <a:r>
                        <a:rPr lang="en-US" sz="3600">
                          <a:solidFill>
                            <a:srgbClr val="000000"/>
                          </a:solidFill>
                          <a:latin typeface="Arial Unicode"/>
                        </a:rPr>
                        <a:t>  </a:t>
                      </a:r>
                    </a:p>
                  </a:txBody>
                  <a:tcPr marL="190500" marR="190500" marT="190500" marB="190500" anchor="ctr">
                    <a:lnL w="76200" cap="flat" cmpd="sng" algn="ctr">
                      <a:solidFill>
                        <a:srgbClr val="000000"/>
                      </a:solidFill>
                      <a:prstDash val="solid"/>
                      <a:round/>
                      <a:headEnd type="none" w="med" len="med"/>
                      <a:tailEnd type="none" w="med" len="med"/>
                    </a:lnL>
                    <a:lnR w="76200"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w="76200" cap="flat" cmpd="sng" algn="ctr">
                      <a:solidFill>
                        <a:srgbClr val="000000"/>
                      </a:solidFill>
                      <a:prstDash val="solid"/>
                      <a:round/>
                      <a:headEnd type="none" w="med" len="med"/>
                      <a:tailEnd type="none" w="med" len="med"/>
                    </a:lnB>
                  </a:tcPr>
                </a:tc>
                <a:tc>
                  <a:txBody>
                    <a:bodyPr/>
                    <a:lstStyle/>
                    <a:p>
                      <a:pPr algn="l">
                        <a:lnSpc>
                          <a:spcPts val="5040"/>
                        </a:lnSpc>
                        <a:defRPr/>
                      </a:pPr>
                      <a:endParaRPr lang="en-US" sz="1100"/>
                    </a:p>
                    <a:p>
                      <a:pPr>
                        <a:lnSpc>
                          <a:spcPts val="5040"/>
                        </a:lnSpc>
                      </a:pPr>
                      <a:r>
                        <a:rPr lang="en-US" sz="3600">
                          <a:solidFill>
                            <a:srgbClr val="000000"/>
                          </a:solidFill>
                          <a:latin typeface="Arial Unicode"/>
                        </a:rPr>
                        <a:t>  ĐÃ SINH CON............................................. 1</a:t>
                      </a:r>
                    </a:p>
                    <a:p>
                      <a:pPr>
                        <a:lnSpc>
                          <a:spcPts val="5040"/>
                        </a:lnSpc>
                      </a:pPr>
                      <a:r>
                        <a:rPr lang="en-US" sz="3600">
                          <a:solidFill>
                            <a:srgbClr val="000000"/>
                          </a:solidFill>
                          <a:latin typeface="Arial Unicode"/>
                        </a:rPr>
                        <a:t>  CHƯA SINH CON........................................ 2                </a:t>
                      </a:r>
                    </a:p>
                    <a:p>
                      <a:pPr>
                        <a:lnSpc>
                          <a:spcPts val="5040"/>
                        </a:lnSpc>
                      </a:pPr>
                      <a:r>
                        <a:rPr lang="en-US" sz="3600">
                          <a:solidFill>
                            <a:srgbClr val="000000"/>
                          </a:solidFill>
                          <a:latin typeface="Arial Unicode"/>
                        </a:rPr>
                        <a:t>                                                                        KT12</a:t>
                      </a:r>
                    </a:p>
                    <a:p>
                      <a:pPr>
                        <a:lnSpc>
                          <a:spcPts val="5040"/>
                        </a:lnSpc>
                      </a:pPr>
                      <a:r>
                        <a:rPr lang="en-US" sz="3600">
                          <a:solidFill>
                            <a:srgbClr val="000000"/>
                          </a:solidFill>
                          <a:latin typeface="Arial Unicode"/>
                        </a:rPr>
                        <a:t>  </a:t>
                      </a:r>
                    </a:p>
                  </a:txBody>
                  <a:tcPr marL="190500" marR="190500" marT="190500" marB="190500" anchor="ctr">
                    <a:lnL w="76200" cap="flat" cmpd="sng" algn="ctr">
                      <a:solidFill>
                        <a:srgbClr val="000000"/>
                      </a:solidFill>
                      <a:prstDash val="solid"/>
                      <a:round/>
                      <a:headEnd type="none" w="med" len="med"/>
                      <a:tailEnd type="none" w="med" len="med"/>
                    </a:lnL>
                    <a:lnR w="76200"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w="762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
        <p:nvSpPr>
          <p:cNvPr id="7" name="Freeform 7"/>
          <p:cNvSpPr/>
          <p:nvPr/>
        </p:nvSpPr>
        <p:spPr>
          <a:xfrm>
            <a:off x="15341627" y="4150117"/>
            <a:ext cx="2151145" cy="2821173"/>
          </a:xfrm>
          <a:custGeom>
            <a:avLst/>
            <a:gdLst/>
            <a:ahLst/>
            <a:cxnLst/>
            <a:rect l="l" t="t" r="r" b="b"/>
            <a:pathLst>
              <a:path w="2151145" h="2821173">
                <a:moveTo>
                  <a:pt x="0" y="0"/>
                </a:moveTo>
                <a:lnTo>
                  <a:pt x="2151144" y="0"/>
                </a:lnTo>
                <a:lnTo>
                  <a:pt x="2151144" y="2821173"/>
                </a:lnTo>
                <a:lnTo>
                  <a:pt x="0" y="2821173"/>
                </a:lnTo>
                <a:lnTo>
                  <a:pt x="0" y="0"/>
                </a:lnTo>
                <a:close/>
              </a:path>
            </a:pathLst>
          </a:custGeom>
          <a:blipFill>
            <a:blip r:embed="rId4"/>
            <a:stretch>
              <a:fillRect/>
            </a:stretch>
          </a:blipFill>
        </p:spPr>
      </p:sp>
      <p:sp>
        <p:nvSpPr>
          <p:cNvPr id="8" name="Freeform 8"/>
          <p:cNvSpPr/>
          <p:nvPr/>
        </p:nvSpPr>
        <p:spPr>
          <a:xfrm>
            <a:off x="612882" y="8021210"/>
            <a:ext cx="831637" cy="831637"/>
          </a:xfrm>
          <a:custGeom>
            <a:avLst/>
            <a:gdLst/>
            <a:ahLst/>
            <a:cxnLst/>
            <a:rect l="l" t="t" r="r" b="b"/>
            <a:pathLst>
              <a:path w="831637" h="831637">
                <a:moveTo>
                  <a:pt x="0" y="0"/>
                </a:moveTo>
                <a:lnTo>
                  <a:pt x="831636" y="0"/>
                </a:lnTo>
                <a:lnTo>
                  <a:pt x="831636" y="831637"/>
                </a:lnTo>
                <a:lnTo>
                  <a:pt x="0" y="8316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566665" y="4150117"/>
            <a:ext cx="831637" cy="831637"/>
          </a:xfrm>
          <a:custGeom>
            <a:avLst/>
            <a:gdLst/>
            <a:ahLst/>
            <a:cxnLst/>
            <a:rect l="l" t="t" r="r" b="b"/>
            <a:pathLst>
              <a:path w="831637" h="831637">
                <a:moveTo>
                  <a:pt x="0" y="0"/>
                </a:moveTo>
                <a:lnTo>
                  <a:pt x="831637" y="0"/>
                </a:lnTo>
                <a:lnTo>
                  <a:pt x="831637" y="831637"/>
                </a:lnTo>
                <a:lnTo>
                  <a:pt x="0" y="8316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566665" y="5543834"/>
            <a:ext cx="831637" cy="831637"/>
          </a:xfrm>
          <a:custGeom>
            <a:avLst/>
            <a:gdLst/>
            <a:ahLst/>
            <a:cxnLst/>
            <a:rect l="l" t="t" r="r" b="b"/>
            <a:pathLst>
              <a:path w="831637" h="831637">
                <a:moveTo>
                  <a:pt x="0" y="0"/>
                </a:moveTo>
                <a:lnTo>
                  <a:pt x="831637" y="0"/>
                </a:lnTo>
                <a:lnTo>
                  <a:pt x="831637" y="831637"/>
                </a:lnTo>
                <a:lnTo>
                  <a:pt x="0" y="8316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TextBox 11"/>
          <p:cNvSpPr txBox="1"/>
          <p:nvPr/>
        </p:nvSpPr>
        <p:spPr>
          <a:xfrm>
            <a:off x="982483" y="643394"/>
            <a:ext cx="17788598" cy="1348740"/>
          </a:xfrm>
          <a:prstGeom prst="rect">
            <a:avLst/>
          </a:prstGeom>
        </p:spPr>
        <p:txBody>
          <a:bodyPr lIns="0" tIns="0" rIns="0" bIns="0" rtlCol="0" anchor="t">
            <a:spAutoFit/>
          </a:bodyPr>
          <a:lstStyle/>
          <a:p>
            <a:pPr>
              <a:lnSpc>
                <a:spcPts val="6719"/>
              </a:lnSpc>
            </a:pPr>
            <a:r>
              <a:rPr lang="en-US" sz="4800" spc="168">
                <a:solidFill>
                  <a:srgbClr val="1C5739"/>
                </a:solidFill>
                <a:latin typeface="Arial Unicode"/>
              </a:rPr>
              <a:t>27. [TÊN] đã sinh con bao giờ chưa?</a:t>
            </a:r>
          </a:p>
          <a:p>
            <a:pPr>
              <a:lnSpc>
                <a:spcPts val="3900"/>
              </a:lnSpc>
            </a:pPr>
            <a:r>
              <a:rPr lang="en-US" sz="3000" spc="105">
                <a:solidFill>
                  <a:srgbClr val="1C5739"/>
                </a:solidFill>
                <a:latin typeface="Arial Unicode"/>
              </a:rPr>
              <a:t>(ĐÃ SINH CON: CHỈ TÍNH TRƯỜNG HỢP SINH CON RA CÓ SỰ SỐNG)</a:t>
            </a:r>
          </a:p>
        </p:txBody>
      </p:sp>
      <p:sp>
        <p:nvSpPr>
          <p:cNvPr id="12" name="TextBox 12"/>
          <p:cNvSpPr txBox="1"/>
          <p:nvPr/>
        </p:nvSpPr>
        <p:spPr>
          <a:xfrm>
            <a:off x="1028700" y="2540562"/>
            <a:ext cx="8376864" cy="818769"/>
          </a:xfrm>
          <a:prstGeom prst="rect">
            <a:avLst/>
          </a:prstGeom>
        </p:spPr>
        <p:txBody>
          <a:bodyPr lIns="0" tIns="0" rIns="0" bIns="0" rtlCol="0" anchor="t">
            <a:spAutoFit/>
          </a:bodyPr>
          <a:lstStyle/>
          <a:p>
            <a:pPr>
              <a:lnSpc>
                <a:spcPts val="3168"/>
              </a:lnSpc>
            </a:pPr>
            <a:r>
              <a:rPr lang="en-US" sz="3200" spc="112">
                <a:solidFill>
                  <a:srgbClr val="1C5739"/>
                </a:solidFill>
                <a:latin typeface="Arial Unicode"/>
              </a:rPr>
              <a:t>ĐÃ SINH CON.........1</a:t>
            </a:r>
          </a:p>
          <a:p>
            <a:pPr>
              <a:lnSpc>
                <a:spcPts val="3168"/>
              </a:lnSpc>
            </a:pPr>
            <a:r>
              <a:rPr lang="en-US" sz="3200" spc="112">
                <a:solidFill>
                  <a:srgbClr val="1C5739"/>
                </a:solidFill>
                <a:latin typeface="Arial Unicode"/>
              </a:rPr>
              <a:t>CHƯA SINH CON....2  &gt;&gt;KT12</a:t>
            </a:r>
          </a:p>
        </p:txBody>
      </p:sp>
      <p:sp>
        <p:nvSpPr>
          <p:cNvPr id="13" name="TextBox 13"/>
          <p:cNvSpPr txBox="1"/>
          <p:nvPr/>
        </p:nvSpPr>
        <p:spPr>
          <a:xfrm>
            <a:off x="1593914" y="4073917"/>
            <a:ext cx="13285975" cy="1384300"/>
          </a:xfrm>
          <a:prstGeom prst="rect">
            <a:avLst/>
          </a:prstGeom>
        </p:spPr>
        <p:txBody>
          <a:bodyPr lIns="0" tIns="0" rIns="0" bIns="0" rtlCol="0" anchor="t">
            <a:spAutoFit/>
          </a:bodyPr>
          <a:lstStyle/>
          <a:p>
            <a:pPr>
              <a:lnSpc>
                <a:spcPts val="5599"/>
              </a:lnSpc>
            </a:pPr>
            <a:r>
              <a:rPr lang="en-US" sz="3999" spc="139">
                <a:solidFill>
                  <a:srgbClr val="000000"/>
                </a:solidFill>
                <a:latin typeface="Arial Unicode"/>
              </a:rPr>
              <a:t>Sinh con: Người phụ nữ trải qua quá trình mang thai và đã sinh con ra khỏi cơ thể mình.</a:t>
            </a:r>
          </a:p>
        </p:txBody>
      </p:sp>
      <p:sp>
        <p:nvSpPr>
          <p:cNvPr id="14" name="TextBox 14"/>
          <p:cNvSpPr txBox="1"/>
          <p:nvPr/>
        </p:nvSpPr>
        <p:spPr>
          <a:xfrm>
            <a:off x="1593914" y="7945010"/>
            <a:ext cx="15579000" cy="2089150"/>
          </a:xfrm>
          <a:prstGeom prst="rect">
            <a:avLst/>
          </a:prstGeom>
        </p:spPr>
        <p:txBody>
          <a:bodyPr lIns="0" tIns="0" rIns="0" bIns="0" rtlCol="0" anchor="t">
            <a:spAutoFit/>
          </a:bodyPr>
          <a:lstStyle/>
          <a:p>
            <a:pPr>
              <a:lnSpc>
                <a:spcPts val="5599"/>
              </a:lnSpc>
            </a:pPr>
            <a:r>
              <a:rPr lang="en-US" sz="3999" spc="139">
                <a:solidFill>
                  <a:srgbClr val="000000"/>
                </a:solidFill>
                <a:latin typeface="Arial Unicode"/>
              </a:rPr>
              <a:t>Không tính con nuôi.</a:t>
            </a:r>
          </a:p>
          <a:p>
            <a:pPr>
              <a:lnSpc>
                <a:spcPts val="5599"/>
              </a:lnSpc>
            </a:pPr>
            <a:r>
              <a:rPr lang="en-US" sz="3999" spc="139">
                <a:solidFill>
                  <a:srgbClr val="000000"/>
                </a:solidFill>
                <a:latin typeface="Arial Unicode"/>
              </a:rPr>
              <a:t>Không tính các trường hợp chết lưu, sảy thai, đã nạo phá thai.</a:t>
            </a:r>
          </a:p>
          <a:p>
            <a:pPr>
              <a:lnSpc>
                <a:spcPts val="5599"/>
              </a:lnSpc>
            </a:pPr>
            <a:endParaRPr lang="en-US" sz="3999" spc="139">
              <a:solidFill>
                <a:srgbClr val="000000"/>
              </a:solidFill>
              <a:latin typeface="Arial Unicode"/>
            </a:endParaRPr>
          </a:p>
        </p:txBody>
      </p:sp>
      <p:sp>
        <p:nvSpPr>
          <p:cNvPr id="15" name="TextBox 15"/>
          <p:cNvSpPr txBox="1"/>
          <p:nvPr/>
        </p:nvSpPr>
        <p:spPr>
          <a:xfrm>
            <a:off x="1593914" y="5507933"/>
            <a:ext cx="13285975" cy="2089150"/>
          </a:xfrm>
          <a:prstGeom prst="rect">
            <a:avLst/>
          </a:prstGeom>
        </p:spPr>
        <p:txBody>
          <a:bodyPr lIns="0" tIns="0" rIns="0" bIns="0" rtlCol="0" anchor="t">
            <a:spAutoFit/>
          </a:bodyPr>
          <a:lstStyle/>
          <a:p>
            <a:pPr>
              <a:lnSpc>
                <a:spcPts val="5599"/>
              </a:lnSpc>
            </a:pPr>
            <a:r>
              <a:rPr lang="en-US" sz="3999" spc="139">
                <a:solidFill>
                  <a:srgbClr val="000000"/>
                </a:solidFill>
                <a:latin typeface="Arial Unicode"/>
              </a:rPr>
              <a:t>Đã sinh con (sống): Khi sinh ra, đứa trẻ có ít nhất một trong các biểu hiện còn sống như: khóc, thở, tim còn đập, cuống nhau rung động,...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4B8A6"/>
        </a:solidFill>
        <a:effectLst/>
      </p:bgPr>
    </p:bg>
    <p:spTree>
      <p:nvGrpSpPr>
        <p:cNvPr id="1" name=""/>
        <p:cNvGrpSpPr/>
        <p:nvPr/>
      </p:nvGrpSpPr>
      <p:grpSpPr>
        <a:xfrm>
          <a:off x="0" y="0"/>
          <a:ext cx="0" cy="0"/>
          <a:chOff x="0" y="0"/>
          <a:chExt cx="0" cy="0"/>
        </a:xfrm>
      </p:grpSpPr>
      <p:sp>
        <p:nvSpPr>
          <p:cNvPr id="2" name="Freeform 2"/>
          <p:cNvSpPr/>
          <p:nvPr/>
        </p:nvSpPr>
        <p:spPr>
          <a:xfrm>
            <a:off x="-484892" y="7817925"/>
            <a:ext cx="19332946" cy="2469075"/>
          </a:xfrm>
          <a:custGeom>
            <a:avLst/>
            <a:gdLst/>
            <a:ahLst/>
            <a:cxnLst/>
            <a:rect l="l" t="t" r="r" b="b"/>
            <a:pathLst>
              <a:path w="19332946" h="2469075">
                <a:moveTo>
                  <a:pt x="0" y="0"/>
                </a:moveTo>
                <a:lnTo>
                  <a:pt x="19332947" y="0"/>
                </a:lnTo>
                <a:lnTo>
                  <a:pt x="19332947" y="2469075"/>
                </a:lnTo>
                <a:lnTo>
                  <a:pt x="0" y="2469075"/>
                </a:lnTo>
                <a:lnTo>
                  <a:pt x="0" y="0"/>
                </a:lnTo>
                <a:close/>
              </a:path>
            </a:pathLst>
          </a:custGeom>
          <a:blipFill>
            <a:blip r:embed="rId3"/>
            <a:stretch>
              <a:fillRect t="-319516" b="-299256"/>
            </a:stretch>
          </a:blipFill>
        </p:spPr>
      </p:sp>
      <p:sp>
        <p:nvSpPr>
          <p:cNvPr id="3" name="Freeform 3"/>
          <p:cNvSpPr/>
          <p:nvPr/>
        </p:nvSpPr>
        <p:spPr>
          <a:xfrm flipH="1">
            <a:off x="7956955" y="2410631"/>
            <a:ext cx="1698558" cy="3405631"/>
          </a:xfrm>
          <a:custGeom>
            <a:avLst/>
            <a:gdLst/>
            <a:ahLst/>
            <a:cxnLst/>
            <a:rect l="l" t="t" r="r" b="b"/>
            <a:pathLst>
              <a:path w="1698558" h="3405631">
                <a:moveTo>
                  <a:pt x="1698558" y="0"/>
                </a:moveTo>
                <a:lnTo>
                  <a:pt x="0" y="0"/>
                </a:lnTo>
                <a:lnTo>
                  <a:pt x="0" y="3405630"/>
                </a:lnTo>
                <a:lnTo>
                  <a:pt x="1698558" y="3405630"/>
                </a:lnTo>
                <a:lnTo>
                  <a:pt x="169855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112153" y="2351405"/>
            <a:ext cx="2029046" cy="3631401"/>
          </a:xfrm>
          <a:custGeom>
            <a:avLst/>
            <a:gdLst/>
            <a:ahLst/>
            <a:cxnLst/>
            <a:rect l="l" t="t" r="r" b="b"/>
            <a:pathLst>
              <a:path w="2029046" h="3631401">
                <a:moveTo>
                  <a:pt x="0" y="0"/>
                </a:moveTo>
                <a:lnTo>
                  <a:pt x="2029045" y="0"/>
                </a:lnTo>
                <a:lnTo>
                  <a:pt x="2029045" y="3631401"/>
                </a:lnTo>
                <a:lnTo>
                  <a:pt x="0" y="36314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4857036" y="2814243"/>
            <a:ext cx="1814674" cy="3211813"/>
          </a:xfrm>
          <a:custGeom>
            <a:avLst/>
            <a:gdLst/>
            <a:ahLst/>
            <a:cxnLst/>
            <a:rect l="l" t="t" r="r" b="b"/>
            <a:pathLst>
              <a:path w="1814674" h="3211813">
                <a:moveTo>
                  <a:pt x="0" y="0"/>
                </a:moveTo>
                <a:lnTo>
                  <a:pt x="1814674" y="0"/>
                </a:lnTo>
                <a:lnTo>
                  <a:pt x="1814674" y="3211813"/>
                </a:lnTo>
                <a:lnTo>
                  <a:pt x="0" y="32118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AutoShape 6"/>
          <p:cNvSpPr/>
          <p:nvPr/>
        </p:nvSpPr>
        <p:spPr>
          <a:xfrm>
            <a:off x="10867966" y="5322339"/>
            <a:ext cx="3246120" cy="0"/>
          </a:xfrm>
          <a:prstGeom prst="line">
            <a:avLst/>
          </a:prstGeom>
          <a:ln w="209550" cap="flat">
            <a:solidFill>
              <a:srgbClr val="E0B15E"/>
            </a:solidFill>
            <a:prstDash val="solid"/>
            <a:headEnd type="none" w="sm" len="sm"/>
            <a:tailEnd type="triangle" w="lg" len="med"/>
          </a:ln>
        </p:spPr>
      </p:sp>
      <p:sp>
        <p:nvSpPr>
          <p:cNvPr id="7" name="Freeform 7"/>
          <p:cNvSpPr/>
          <p:nvPr/>
        </p:nvSpPr>
        <p:spPr>
          <a:xfrm>
            <a:off x="2549826" y="4061055"/>
            <a:ext cx="2126988" cy="960438"/>
          </a:xfrm>
          <a:custGeom>
            <a:avLst/>
            <a:gdLst/>
            <a:ahLst/>
            <a:cxnLst/>
            <a:rect l="l" t="t" r="r" b="b"/>
            <a:pathLst>
              <a:path w="2523711" h="1167369">
                <a:moveTo>
                  <a:pt x="0" y="0"/>
                </a:moveTo>
                <a:lnTo>
                  <a:pt x="2523710" y="0"/>
                </a:lnTo>
                <a:lnTo>
                  <a:pt x="2523710" y="1167369"/>
                </a:lnTo>
                <a:lnTo>
                  <a:pt x="0" y="1167369"/>
                </a:lnTo>
                <a:lnTo>
                  <a:pt x="0" y="0"/>
                </a:lnTo>
                <a:close/>
              </a:path>
            </a:pathLst>
          </a:custGeom>
          <a:blipFill>
            <a:blip r:embed="rId10"/>
            <a:stretch>
              <a:fillRect t="-18234" b="-18234"/>
            </a:stretch>
          </a:blipFill>
        </p:spPr>
      </p:sp>
      <p:sp>
        <p:nvSpPr>
          <p:cNvPr id="8" name="AutoShape 8"/>
          <p:cNvSpPr/>
          <p:nvPr/>
        </p:nvSpPr>
        <p:spPr>
          <a:xfrm>
            <a:off x="3967885" y="5288193"/>
            <a:ext cx="3246120" cy="0"/>
          </a:xfrm>
          <a:prstGeom prst="line">
            <a:avLst/>
          </a:prstGeom>
          <a:ln w="209550" cap="flat">
            <a:solidFill>
              <a:srgbClr val="E0B15E"/>
            </a:solidFill>
            <a:prstDash val="solid"/>
            <a:headEnd type="none" w="sm" len="sm"/>
            <a:tailEnd type="triangle" w="lg" len="med"/>
          </a:ln>
        </p:spPr>
      </p:sp>
      <p:sp>
        <p:nvSpPr>
          <p:cNvPr id="9" name="Freeform 9"/>
          <p:cNvSpPr/>
          <p:nvPr/>
        </p:nvSpPr>
        <p:spPr>
          <a:xfrm rot="10800000">
            <a:off x="1759952" y="1543828"/>
            <a:ext cx="666336" cy="765466"/>
          </a:xfrm>
          <a:custGeom>
            <a:avLst/>
            <a:gdLst/>
            <a:ahLst/>
            <a:cxnLst/>
            <a:rect l="l" t="t" r="r" b="b"/>
            <a:pathLst>
              <a:path w="995281" h="977864">
                <a:moveTo>
                  <a:pt x="0" y="0"/>
                </a:moveTo>
                <a:lnTo>
                  <a:pt x="995281" y="0"/>
                </a:lnTo>
                <a:lnTo>
                  <a:pt x="995281" y="977864"/>
                </a:lnTo>
                <a:lnTo>
                  <a:pt x="0" y="9778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0" name="Group 10"/>
          <p:cNvGrpSpPr/>
          <p:nvPr/>
        </p:nvGrpSpPr>
        <p:grpSpPr>
          <a:xfrm>
            <a:off x="422836" y="535808"/>
            <a:ext cx="4253977" cy="955747"/>
            <a:chOff x="1270122" y="-1523478"/>
            <a:chExt cx="1120389" cy="251719"/>
          </a:xfrm>
        </p:grpSpPr>
        <p:sp>
          <p:nvSpPr>
            <p:cNvPr id="11" name="Freeform 11"/>
            <p:cNvSpPr/>
            <p:nvPr/>
          </p:nvSpPr>
          <p:spPr>
            <a:xfrm>
              <a:off x="1270122" y="-1523478"/>
              <a:ext cx="1120389" cy="251719"/>
            </a:xfrm>
            <a:custGeom>
              <a:avLst/>
              <a:gdLst/>
              <a:ahLst/>
              <a:cxnLst/>
              <a:rect l="l" t="t" r="r" b="b"/>
              <a:pathLst>
                <a:path w="1120389" h="251719">
                  <a:moveTo>
                    <a:pt x="61877" y="0"/>
                  </a:moveTo>
                  <a:lnTo>
                    <a:pt x="1058512" y="0"/>
                  </a:lnTo>
                  <a:cubicBezTo>
                    <a:pt x="1092686" y="0"/>
                    <a:pt x="1120389" y="27703"/>
                    <a:pt x="1120389" y="61877"/>
                  </a:cubicBezTo>
                  <a:lnTo>
                    <a:pt x="1120389" y="189842"/>
                  </a:lnTo>
                  <a:cubicBezTo>
                    <a:pt x="1120389" y="224016"/>
                    <a:pt x="1092686" y="251719"/>
                    <a:pt x="1058512" y="251719"/>
                  </a:cubicBezTo>
                  <a:lnTo>
                    <a:pt x="61877" y="251719"/>
                  </a:lnTo>
                  <a:cubicBezTo>
                    <a:pt x="27703" y="251719"/>
                    <a:pt x="0" y="224016"/>
                    <a:pt x="0" y="189842"/>
                  </a:cubicBezTo>
                  <a:lnTo>
                    <a:pt x="0" y="61877"/>
                  </a:lnTo>
                  <a:cubicBezTo>
                    <a:pt x="0" y="27703"/>
                    <a:pt x="27703" y="0"/>
                    <a:pt x="61877" y="0"/>
                  </a:cubicBezTo>
                  <a:close/>
                </a:path>
              </a:pathLst>
            </a:custGeom>
            <a:solidFill>
              <a:srgbClr val="FFFFFF"/>
            </a:solidFill>
            <a:ln cap="rnd">
              <a:noFill/>
              <a:prstDash val="solid"/>
              <a:round/>
            </a:ln>
          </p:spPr>
        </p:sp>
        <p:sp>
          <p:nvSpPr>
            <p:cNvPr id="12" name="TextBox 12"/>
            <p:cNvSpPr txBox="1"/>
            <p:nvPr/>
          </p:nvSpPr>
          <p:spPr>
            <a:xfrm>
              <a:off x="1270122" y="-1523478"/>
              <a:ext cx="1120389" cy="251719"/>
            </a:xfrm>
            <a:prstGeom prst="rect">
              <a:avLst/>
            </a:prstGeom>
          </p:spPr>
          <p:txBody>
            <a:bodyPr lIns="50800" tIns="50800" rIns="50800" bIns="50800" rtlCol="0" anchor="ctr"/>
            <a:lstStyle/>
            <a:p>
              <a:pPr marL="0" lvl="0" indent="0" algn="ctr">
                <a:lnSpc>
                  <a:spcPts val="5040"/>
                </a:lnSpc>
                <a:spcBef>
                  <a:spcPct val="0"/>
                </a:spcBef>
              </a:pPr>
              <a:r>
                <a:rPr lang="en-US" sz="4200" dirty="0">
                  <a:solidFill>
                    <a:srgbClr val="2B1511"/>
                  </a:solidFill>
                  <a:latin typeface="Canva Sans"/>
                </a:rPr>
                <a:t>ĐÃ SINH CON</a:t>
              </a:r>
            </a:p>
          </p:txBody>
        </p:sp>
      </p:grpSp>
      <p:grpSp>
        <p:nvGrpSpPr>
          <p:cNvPr id="13" name="Group 13"/>
          <p:cNvGrpSpPr/>
          <p:nvPr/>
        </p:nvGrpSpPr>
        <p:grpSpPr>
          <a:xfrm>
            <a:off x="7097362" y="6014758"/>
            <a:ext cx="3844151" cy="1267479"/>
            <a:chOff x="0" y="0"/>
            <a:chExt cx="1261985" cy="476296"/>
          </a:xfrm>
        </p:grpSpPr>
        <p:sp>
          <p:nvSpPr>
            <p:cNvPr id="14" name="Freeform 14"/>
            <p:cNvSpPr/>
            <p:nvPr/>
          </p:nvSpPr>
          <p:spPr>
            <a:xfrm>
              <a:off x="0" y="0"/>
              <a:ext cx="1261985" cy="476296"/>
            </a:xfrm>
            <a:custGeom>
              <a:avLst/>
              <a:gdLst/>
              <a:ahLst/>
              <a:cxnLst/>
              <a:rect l="l" t="t" r="r" b="b"/>
              <a:pathLst>
                <a:path w="1261985" h="476296">
                  <a:moveTo>
                    <a:pt x="54935" y="0"/>
                  </a:moveTo>
                  <a:lnTo>
                    <a:pt x="1207050" y="0"/>
                  </a:lnTo>
                  <a:cubicBezTo>
                    <a:pt x="1237390" y="0"/>
                    <a:pt x="1261985" y="24595"/>
                    <a:pt x="1261985" y="54935"/>
                  </a:cubicBezTo>
                  <a:lnTo>
                    <a:pt x="1261985" y="421361"/>
                  </a:lnTo>
                  <a:cubicBezTo>
                    <a:pt x="1261985" y="451701"/>
                    <a:pt x="1237390" y="476296"/>
                    <a:pt x="1207050" y="476296"/>
                  </a:cubicBezTo>
                  <a:lnTo>
                    <a:pt x="54935" y="476296"/>
                  </a:lnTo>
                  <a:cubicBezTo>
                    <a:pt x="24595" y="476296"/>
                    <a:pt x="0" y="451701"/>
                    <a:pt x="0" y="421361"/>
                  </a:cubicBezTo>
                  <a:lnTo>
                    <a:pt x="0" y="54935"/>
                  </a:lnTo>
                  <a:cubicBezTo>
                    <a:pt x="0" y="24595"/>
                    <a:pt x="24595" y="0"/>
                    <a:pt x="54935" y="0"/>
                  </a:cubicBezTo>
                  <a:close/>
                </a:path>
              </a:pathLst>
            </a:custGeom>
            <a:solidFill>
              <a:srgbClr val="FFFFFF"/>
            </a:solidFill>
            <a:ln cap="rnd">
              <a:noFill/>
              <a:prstDash val="solid"/>
              <a:round/>
            </a:ln>
          </p:spPr>
        </p:sp>
        <p:sp>
          <p:nvSpPr>
            <p:cNvPr id="15" name="TextBox 15"/>
            <p:cNvSpPr txBox="1"/>
            <p:nvPr/>
          </p:nvSpPr>
          <p:spPr>
            <a:xfrm>
              <a:off x="0" y="0"/>
              <a:ext cx="1261985" cy="476296"/>
            </a:xfrm>
            <a:prstGeom prst="rect">
              <a:avLst/>
            </a:prstGeom>
          </p:spPr>
          <p:txBody>
            <a:bodyPr lIns="50800" tIns="50800" rIns="50800" bIns="50800" rtlCol="0" anchor="ctr"/>
            <a:lstStyle/>
            <a:p>
              <a:pPr marL="0" lvl="0" indent="0" algn="ctr">
                <a:lnSpc>
                  <a:spcPts val="5935"/>
                </a:lnSpc>
                <a:spcBef>
                  <a:spcPct val="0"/>
                </a:spcBef>
              </a:pPr>
              <a:r>
                <a:rPr lang="en-US" sz="4200" dirty="0" err="1">
                  <a:solidFill>
                    <a:srgbClr val="2B1511"/>
                  </a:solidFill>
                  <a:latin typeface="Arial" panose="020B0604020202020204" pitchFamily="34" charset="0"/>
                  <a:cs typeface="Arial" panose="020B0604020202020204" pitchFamily="34" charset="0"/>
                </a:rPr>
                <a:t>Người</a:t>
              </a:r>
              <a:r>
                <a:rPr lang="en-US" sz="4200" dirty="0">
                  <a:solidFill>
                    <a:srgbClr val="2B1511"/>
                  </a:solidFill>
                  <a:latin typeface="Arial" panose="020B0604020202020204" pitchFamily="34" charset="0"/>
                  <a:cs typeface="Arial" panose="020B0604020202020204" pitchFamily="34" charset="0"/>
                </a:rPr>
                <a:t> </a:t>
              </a:r>
              <a:r>
                <a:rPr lang="en-US" sz="4200" dirty="0" err="1">
                  <a:solidFill>
                    <a:srgbClr val="2B1511"/>
                  </a:solidFill>
                  <a:latin typeface="Arial" panose="020B0604020202020204" pitchFamily="34" charset="0"/>
                  <a:cs typeface="Arial" panose="020B0604020202020204" pitchFamily="34" charset="0"/>
                </a:rPr>
                <a:t>mang</a:t>
              </a:r>
              <a:r>
                <a:rPr lang="en-US" sz="4200" dirty="0">
                  <a:solidFill>
                    <a:srgbClr val="2B1511"/>
                  </a:solidFill>
                  <a:latin typeface="Arial" panose="020B0604020202020204" pitchFamily="34" charset="0"/>
                  <a:cs typeface="Arial" panose="020B0604020202020204" pitchFamily="34" charset="0"/>
                </a:rPr>
                <a:t> </a:t>
              </a:r>
              <a:r>
                <a:rPr lang="en-US" sz="4200" dirty="0" err="1">
                  <a:solidFill>
                    <a:srgbClr val="2B1511"/>
                  </a:solidFill>
                  <a:latin typeface="Arial" panose="020B0604020202020204" pitchFamily="34" charset="0"/>
                  <a:cs typeface="Arial" panose="020B0604020202020204" pitchFamily="34" charset="0"/>
                </a:rPr>
                <a:t>thai</a:t>
              </a:r>
              <a:r>
                <a:rPr lang="en-US" sz="4200" dirty="0">
                  <a:solidFill>
                    <a:srgbClr val="2B1511"/>
                  </a:solidFill>
                  <a:latin typeface="Arial" panose="020B0604020202020204" pitchFamily="34" charset="0"/>
                  <a:cs typeface="Arial" panose="020B0604020202020204" pitchFamily="34" charset="0"/>
                </a:rPr>
                <a:t> </a:t>
              </a:r>
              <a:r>
                <a:rPr lang="en-US" sz="4200" dirty="0" err="1">
                  <a:solidFill>
                    <a:srgbClr val="2B1511"/>
                  </a:solidFill>
                  <a:latin typeface="Arial" panose="020B0604020202020204" pitchFamily="34" charset="0"/>
                  <a:cs typeface="Arial" panose="020B0604020202020204" pitchFamily="34" charset="0"/>
                </a:rPr>
                <a:t>hộ</a:t>
              </a:r>
              <a:r>
                <a:rPr lang="en-US" sz="4200" dirty="0">
                  <a:solidFill>
                    <a:srgbClr val="2B1511"/>
                  </a:solidFill>
                  <a:latin typeface="Arial" panose="020B0604020202020204" pitchFamily="34" charset="0"/>
                  <a:cs typeface="Arial" panose="020B0604020202020204" pitchFamily="34" charset="0"/>
                </a:rPr>
                <a:t> </a:t>
              </a:r>
            </a:p>
          </p:txBody>
        </p:sp>
      </p:grpSp>
      <p:grpSp>
        <p:nvGrpSpPr>
          <p:cNvPr id="16" name="Group 16"/>
          <p:cNvGrpSpPr/>
          <p:nvPr/>
        </p:nvGrpSpPr>
        <p:grpSpPr>
          <a:xfrm>
            <a:off x="7181717" y="550622"/>
            <a:ext cx="3950651" cy="1021020"/>
            <a:chOff x="0" y="0"/>
            <a:chExt cx="883723" cy="268911"/>
          </a:xfrm>
        </p:grpSpPr>
        <p:sp>
          <p:nvSpPr>
            <p:cNvPr id="17" name="Freeform 17"/>
            <p:cNvSpPr/>
            <p:nvPr/>
          </p:nvSpPr>
          <p:spPr>
            <a:xfrm>
              <a:off x="0" y="0"/>
              <a:ext cx="883723" cy="268911"/>
            </a:xfrm>
            <a:custGeom>
              <a:avLst/>
              <a:gdLst/>
              <a:ahLst/>
              <a:cxnLst/>
              <a:rect l="l" t="t" r="r" b="b"/>
              <a:pathLst>
                <a:path w="883723" h="268911">
                  <a:moveTo>
                    <a:pt x="78449" y="0"/>
                  </a:moveTo>
                  <a:lnTo>
                    <a:pt x="805275" y="0"/>
                  </a:lnTo>
                  <a:cubicBezTo>
                    <a:pt x="848601" y="0"/>
                    <a:pt x="883723" y="35123"/>
                    <a:pt x="883723" y="78449"/>
                  </a:cubicBezTo>
                  <a:lnTo>
                    <a:pt x="883723" y="190462"/>
                  </a:lnTo>
                  <a:cubicBezTo>
                    <a:pt x="883723" y="211268"/>
                    <a:pt x="875458" y="231222"/>
                    <a:pt x="860746" y="245934"/>
                  </a:cubicBezTo>
                  <a:cubicBezTo>
                    <a:pt x="846034" y="260646"/>
                    <a:pt x="826081" y="268911"/>
                    <a:pt x="805275" y="268911"/>
                  </a:cubicBezTo>
                  <a:lnTo>
                    <a:pt x="78449" y="268911"/>
                  </a:lnTo>
                  <a:cubicBezTo>
                    <a:pt x="35123" y="268911"/>
                    <a:pt x="0" y="233788"/>
                    <a:pt x="0" y="190462"/>
                  </a:cubicBezTo>
                  <a:lnTo>
                    <a:pt x="0" y="78449"/>
                  </a:lnTo>
                  <a:cubicBezTo>
                    <a:pt x="0" y="35123"/>
                    <a:pt x="35123" y="0"/>
                    <a:pt x="78449" y="0"/>
                  </a:cubicBezTo>
                  <a:close/>
                </a:path>
              </a:pathLst>
            </a:custGeom>
            <a:solidFill>
              <a:srgbClr val="FFFFFF"/>
            </a:solidFill>
            <a:ln cap="rnd">
              <a:noFill/>
              <a:prstDash val="solid"/>
              <a:round/>
            </a:ln>
          </p:spPr>
        </p:sp>
        <p:sp>
          <p:nvSpPr>
            <p:cNvPr id="18" name="TextBox 18"/>
            <p:cNvSpPr txBox="1"/>
            <p:nvPr/>
          </p:nvSpPr>
          <p:spPr>
            <a:xfrm>
              <a:off x="0" y="0"/>
              <a:ext cx="883723" cy="268911"/>
            </a:xfrm>
            <a:prstGeom prst="rect">
              <a:avLst/>
            </a:prstGeom>
          </p:spPr>
          <p:txBody>
            <a:bodyPr lIns="50800" tIns="50800" rIns="50800" bIns="50800" rtlCol="0" anchor="ctr"/>
            <a:lstStyle/>
            <a:p>
              <a:pPr marL="0" lvl="0" indent="0" algn="ctr">
                <a:lnSpc>
                  <a:spcPts val="3840"/>
                </a:lnSpc>
                <a:spcBef>
                  <a:spcPct val="0"/>
                </a:spcBef>
              </a:pPr>
              <a:r>
                <a:rPr lang="en-US" sz="3200">
                  <a:solidFill>
                    <a:srgbClr val="ED1D2B"/>
                  </a:solidFill>
                  <a:latin typeface="Canva Sans"/>
                </a:rPr>
                <a:t>CHƯA SINH CON</a:t>
              </a:r>
            </a:p>
          </p:txBody>
        </p:sp>
      </p:grpSp>
      <p:sp>
        <p:nvSpPr>
          <p:cNvPr id="19" name="Freeform 19"/>
          <p:cNvSpPr/>
          <p:nvPr/>
        </p:nvSpPr>
        <p:spPr>
          <a:xfrm>
            <a:off x="11702615" y="3956868"/>
            <a:ext cx="1265686" cy="1265686"/>
          </a:xfrm>
          <a:custGeom>
            <a:avLst/>
            <a:gdLst/>
            <a:ahLst/>
            <a:cxnLst/>
            <a:rect l="l" t="t" r="r" b="b"/>
            <a:pathLst>
              <a:path w="1265686" h="1265686">
                <a:moveTo>
                  <a:pt x="0" y="0"/>
                </a:moveTo>
                <a:lnTo>
                  <a:pt x="1265686" y="0"/>
                </a:lnTo>
                <a:lnTo>
                  <a:pt x="1265686" y="1265687"/>
                </a:lnTo>
                <a:lnTo>
                  <a:pt x="0" y="126568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0" name="Group 20"/>
          <p:cNvGrpSpPr/>
          <p:nvPr/>
        </p:nvGrpSpPr>
        <p:grpSpPr>
          <a:xfrm>
            <a:off x="579041" y="6105933"/>
            <a:ext cx="3726107" cy="1284678"/>
            <a:chOff x="0" y="0"/>
            <a:chExt cx="1261985" cy="476296"/>
          </a:xfrm>
        </p:grpSpPr>
        <p:sp>
          <p:nvSpPr>
            <p:cNvPr id="21" name="Freeform 21"/>
            <p:cNvSpPr/>
            <p:nvPr/>
          </p:nvSpPr>
          <p:spPr>
            <a:xfrm>
              <a:off x="0" y="0"/>
              <a:ext cx="1261985" cy="476296"/>
            </a:xfrm>
            <a:custGeom>
              <a:avLst/>
              <a:gdLst/>
              <a:ahLst/>
              <a:cxnLst/>
              <a:rect l="l" t="t" r="r" b="b"/>
              <a:pathLst>
                <a:path w="1261985" h="476296">
                  <a:moveTo>
                    <a:pt x="54935" y="0"/>
                  </a:moveTo>
                  <a:lnTo>
                    <a:pt x="1207050" y="0"/>
                  </a:lnTo>
                  <a:cubicBezTo>
                    <a:pt x="1237390" y="0"/>
                    <a:pt x="1261985" y="24595"/>
                    <a:pt x="1261985" y="54935"/>
                  </a:cubicBezTo>
                  <a:lnTo>
                    <a:pt x="1261985" y="421361"/>
                  </a:lnTo>
                  <a:cubicBezTo>
                    <a:pt x="1261985" y="451701"/>
                    <a:pt x="1237390" y="476296"/>
                    <a:pt x="1207050" y="476296"/>
                  </a:cubicBezTo>
                  <a:lnTo>
                    <a:pt x="54935" y="476296"/>
                  </a:lnTo>
                  <a:cubicBezTo>
                    <a:pt x="24595" y="476296"/>
                    <a:pt x="0" y="451701"/>
                    <a:pt x="0" y="421361"/>
                  </a:cubicBezTo>
                  <a:lnTo>
                    <a:pt x="0" y="54935"/>
                  </a:lnTo>
                  <a:cubicBezTo>
                    <a:pt x="0" y="24595"/>
                    <a:pt x="24595" y="0"/>
                    <a:pt x="54935" y="0"/>
                  </a:cubicBezTo>
                  <a:close/>
                </a:path>
              </a:pathLst>
            </a:custGeom>
            <a:solidFill>
              <a:srgbClr val="FFFFFF"/>
            </a:solidFill>
            <a:ln cap="rnd">
              <a:noFill/>
              <a:prstDash val="solid"/>
              <a:round/>
            </a:ln>
          </p:spPr>
        </p:sp>
        <p:sp>
          <p:nvSpPr>
            <p:cNvPr id="22" name="TextBox 22"/>
            <p:cNvSpPr txBox="1"/>
            <p:nvPr/>
          </p:nvSpPr>
          <p:spPr>
            <a:xfrm>
              <a:off x="0" y="0"/>
              <a:ext cx="1121334" cy="476296"/>
            </a:xfrm>
            <a:prstGeom prst="rect">
              <a:avLst/>
            </a:prstGeom>
          </p:spPr>
          <p:txBody>
            <a:bodyPr lIns="50800" tIns="50800" rIns="50800" bIns="50800" rtlCol="0" anchor="ctr"/>
            <a:lstStyle/>
            <a:p>
              <a:pPr marL="0" lvl="0" indent="0" algn="ctr">
                <a:lnSpc>
                  <a:spcPts val="5935"/>
                </a:lnSpc>
                <a:spcBef>
                  <a:spcPct val="0"/>
                </a:spcBef>
              </a:pPr>
              <a:r>
                <a:rPr lang="en-US" sz="4200" dirty="0" err="1">
                  <a:solidFill>
                    <a:srgbClr val="2B1511"/>
                  </a:solidFill>
                  <a:latin typeface="Arial" panose="020B0604020202020204" pitchFamily="34" charset="0"/>
                  <a:cs typeface="Arial" panose="020B0604020202020204" pitchFamily="34" charset="0"/>
                </a:rPr>
                <a:t>Người</a:t>
              </a:r>
              <a:r>
                <a:rPr lang="en-US" sz="4200" dirty="0">
                  <a:solidFill>
                    <a:srgbClr val="2B1511"/>
                  </a:solidFill>
                  <a:latin typeface="Arial" panose="020B0604020202020204" pitchFamily="34" charset="0"/>
                  <a:cs typeface="Arial" panose="020B0604020202020204" pitchFamily="34" charset="0"/>
                </a:rPr>
                <a:t> </a:t>
              </a:r>
              <a:r>
                <a:rPr lang="en-US" sz="4200" dirty="0" err="1">
                  <a:solidFill>
                    <a:srgbClr val="2B1511"/>
                  </a:solidFill>
                  <a:latin typeface="Arial" panose="020B0604020202020204" pitchFamily="34" charset="0"/>
                  <a:cs typeface="Arial" panose="020B0604020202020204" pitchFamily="34" charset="0"/>
                </a:rPr>
                <a:t>nhờ</a:t>
              </a:r>
              <a:r>
                <a:rPr lang="en-US" sz="4200" dirty="0">
                  <a:solidFill>
                    <a:srgbClr val="2B1511"/>
                  </a:solidFill>
                  <a:latin typeface="Arial" panose="020B0604020202020204" pitchFamily="34" charset="0"/>
                  <a:cs typeface="Arial" panose="020B0604020202020204" pitchFamily="34" charset="0"/>
                </a:rPr>
                <a:t> </a:t>
              </a:r>
              <a:r>
                <a:rPr lang="en-US" sz="4200" dirty="0" err="1">
                  <a:solidFill>
                    <a:srgbClr val="2B1511"/>
                  </a:solidFill>
                  <a:latin typeface="Arial" panose="020B0604020202020204" pitchFamily="34" charset="0"/>
                  <a:cs typeface="Arial" panose="020B0604020202020204" pitchFamily="34" charset="0"/>
                </a:rPr>
                <a:t>mang</a:t>
              </a:r>
              <a:r>
                <a:rPr lang="en-US" sz="4200" dirty="0">
                  <a:solidFill>
                    <a:srgbClr val="2B1511"/>
                  </a:solidFill>
                  <a:latin typeface="Arial" panose="020B0604020202020204" pitchFamily="34" charset="0"/>
                  <a:cs typeface="Arial" panose="020B0604020202020204" pitchFamily="34" charset="0"/>
                </a:rPr>
                <a:t> </a:t>
              </a:r>
              <a:r>
                <a:rPr lang="en-US" sz="4200" dirty="0" err="1">
                  <a:solidFill>
                    <a:srgbClr val="2B1511"/>
                  </a:solidFill>
                  <a:latin typeface="Arial" panose="020B0604020202020204" pitchFamily="34" charset="0"/>
                  <a:cs typeface="Arial" panose="020B0604020202020204" pitchFamily="34" charset="0"/>
                </a:rPr>
                <a:t>thai</a:t>
              </a:r>
              <a:r>
                <a:rPr lang="en-US" sz="4200" dirty="0">
                  <a:solidFill>
                    <a:srgbClr val="2B1511"/>
                  </a:solidFill>
                  <a:latin typeface="Arial" panose="020B0604020202020204" pitchFamily="34" charset="0"/>
                  <a:cs typeface="Arial" panose="020B0604020202020204" pitchFamily="34" charset="0"/>
                </a:rPr>
                <a:t> </a:t>
              </a:r>
              <a:r>
                <a:rPr lang="en-US" sz="4200" dirty="0" err="1">
                  <a:solidFill>
                    <a:srgbClr val="2B1511"/>
                  </a:solidFill>
                  <a:latin typeface="Arial" panose="020B0604020202020204" pitchFamily="34" charset="0"/>
                  <a:cs typeface="Arial" panose="020B0604020202020204" pitchFamily="34" charset="0"/>
                </a:rPr>
                <a:t>hộ</a:t>
              </a:r>
              <a:endParaRPr lang="en-US" sz="4200" dirty="0">
                <a:solidFill>
                  <a:srgbClr val="2B1511"/>
                </a:solidFill>
                <a:latin typeface="Arial" panose="020B0604020202020204" pitchFamily="34" charset="0"/>
                <a:cs typeface="Arial" panose="020B0604020202020204" pitchFamily="34" charset="0"/>
              </a:endParaRPr>
            </a:p>
          </p:txBody>
        </p:sp>
      </p:grpSp>
      <p:sp>
        <p:nvSpPr>
          <p:cNvPr id="23" name="Freeform 23"/>
          <p:cNvSpPr/>
          <p:nvPr/>
        </p:nvSpPr>
        <p:spPr>
          <a:xfrm rot="10562542">
            <a:off x="8416169" y="1690826"/>
            <a:ext cx="780130" cy="713045"/>
          </a:xfrm>
          <a:custGeom>
            <a:avLst/>
            <a:gdLst/>
            <a:ahLst/>
            <a:cxnLst/>
            <a:rect l="l" t="t" r="r" b="b"/>
            <a:pathLst>
              <a:path w="995281" h="977864">
                <a:moveTo>
                  <a:pt x="0" y="0"/>
                </a:moveTo>
                <a:lnTo>
                  <a:pt x="995281" y="0"/>
                </a:lnTo>
                <a:lnTo>
                  <a:pt x="995281" y="977864"/>
                </a:lnTo>
                <a:lnTo>
                  <a:pt x="0" y="97786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4" name="TextBox 24"/>
          <p:cNvSpPr txBox="1"/>
          <p:nvPr/>
        </p:nvSpPr>
        <p:spPr>
          <a:xfrm>
            <a:off x="2850026" y="4335099"/>
            <a:ext cx="2235717" cy="525780"/>
          </a:xfrm>
          <a:prstGeom prst="rect">
            <a:avLst/>
          </a:prstGeom>
        </p:spPr>
        <p:txBody>
          <a:bodyPr lIns="0" tIns="0" rIns="0" bIns="0" rtlCol="0" anchor="t">
            <a:spAutoFit/>
          </a:bodyPr>
          <a:lstStyle/>
          <a:p>
            <a:pPr>
              <a:lnSpc>
                <a:spcPts val="3959"/>
              </a:lnSpc>
            </a:pPr>
            <a:r>
              <a:rPr lang="en-US" sz="3999" spc="139" dirty="0" err="1">
                <a:solidFill>
                  <a:srgbClr val="1C5739"/>
                </a:solidFill>
                <a:latin typeface="Arial Unicode"/>
              </a:rPr>
              <a:t>Noãn</a:t>
            </a:r>
            <a:endParaRPr lang="en-US" sz="3999" spc="139" dirty="0">
              <a:solidFill>
                <a:srgbClr val="1C5739"/>
              </a:solidFill>
              <a:latin typeface="Arial Unicode"/>
            </a:endParaRPr>
          </a:p>
        </p:txBody>
      </p:sp>
      <p:grpSp>
        <p:nvGrpSpPr>
          <p:cNvPr id="25" name="Group 25"/>
          <p:cNvGrpSpPr/>
          <p:nvPr/>
        </p:nvGrpSpPr>
        <p:grpSpPr>
          <a:xfrm>
            <a:off x="579041" y="8094150"/>
            <a:ext cx="17205081" cy="1946297"/>
            <a:chOff x="0" y="0"/>
            <a:chExt cx="4531379" cy="512605"/>
          </a:xfrm>
        </p:grpSpPr>
        <p:sp>
          <p:nvSpPr>
            <p:cNvPr id="26" name="Freeform 26"/>
            <p:cNvSpPr/>
            <p:nvPr/>
          </p:nvSpPr>
          <p:spPr>
            <a:xfrm>
              <a:off x="0" y="0"/>
              <a:ext cx="4531380" cy="512605"/>
            </a:xfrm>
            <a:custGeom>
              <a:avLst/>
              <a:gdLst/>
              <a:ahLst/>
              <a:cxnLst/>
              <a:rect l="l" t="t" r="r" b="b"/>
              <a:pathLst>
                <a:path w="4531380" h="512605">
                  <a:moveTo>
                    <a:pt x="15299" y="0"/>
                  </a:moveTo>
                  <a:lnTo>
                    <a:pt x="4516080" y="0"/>
                  </a:lnTo>
                  <a:cubicBezTo>
                    <a:pt x="4520138" y="0"/>
                    <a:pt x="4524029" y="1612"/>
                    <a:pt x="4526898" y="4481"/>
                  </a:cubicBezTo>
                  <a:cubicBezTo>
                    <a:pt x="4529768" y="7350"/>
                    <a:pt x="4531380" y="11242"/>
                    <a:pt x="4531380" y="15299"/>
                  </a:cubicBezTo>
                  <a:lnTo>
                    <a:pt x="4531380" y="497306"/>
                  </a:lnTo>
                  <a:cubicBezTo>
                    <a:pt x="4531380" y="505755"/>
                    <a:pt x="4524530" y="512605"/>
                    <a:pt x="4516080" y="512605"/>
                  </a:cubicBezTo>
                  <a:lnTo>
                    <a:pt x="15299" y="512605"/>
                  </a:lnTo>
                  <a:cubicBezTo>
                    <a:pt x="11242" y="512605"/>
                    <a:pt x="7350" y="510993"/>
                    <a:pt x="4481" y="508124"/>
                  </a:cubicBezTo>
                  <a:cubicBezTo>
                    <a:pt x="1612" y="505255"/>
                    <a:pt x="0" y="501363"/>
                    <a:pt x="0" y="497306"/>
                  </a:cubicBezTo>
                  <a:lnTo>
                    <a:pt x="0" y="15299"/>
                  </a:lnTo>
                  <a:cubicBezTo>
                    <a:pt x="0" y="11242"/>
                    <a:pt x="1612" y="7350"/>
                    <a:pt x="4481" y="4481"/>
                  </a:cubicBezTo>
                  <a:cubicBezTo>
                    <a:pt x="7350" y="1612"/>
                    <a:pt x="11242" y="0"/>
                    <a:pt x="15299" y="0"/>
                  </a:cubicBezTo>
                  <a:close/>
                </a:path>
              </a:pathLst>
            </a:custGeom>
            <a:solidFill>
              <a:srgbClr val="000000">
                <a:alpha val="0"/>
              </a:srgbClr>
            </a:solidFill>
            <a:ln cap="rnd">
              <a:noFill/>
              <a:prstDash val="solid"/>
              <a:round/>
            </a:ln>
          </p:spPr>
        </p:sp>
        <p:sp>
          <p:nvSpPr>
            <p:cNvPr id="27" name="TextBox 27"/>
            <p:cNvSpPr txBox="1"/>
            <p:nvPr/>
          </p:nvSpPr>
          <p:spPr>
            <a:xfrm>
              <a:off x="0" y="-66675"/>
              <a:ext cx="4531379" cy="579280"/>
            </a:xfrm>
            <a:prstGeom prst="rect">
              <a:avLst/>
            </a:prstGeom>
          </p:spPr>
          <p:txBody>
            <a:bodyPr lIns="50800" tIns="50800" rIns="50800" bIns="50800" rtlCol="0" anchor="ctr"/>
            <a:lstStyle/>
            <a:p>
              <a:pPr marL="0" lvl="0" indent="0" algn="just">
                <a:lnSpc>
                  <a:spcPts val="4759"/>
                </a:lnSpc>
              </a:pPr>
              <a:r>
                <a:rPr lang="en-US" sz="3399" dirty="0">
                  <a:solidFill>
                    <a:srgbClr val="000000"/>
                  </a:solidFill>
                  <a:latin typeface="Arial" panose="020B0604020202020204" pitchFamily="34" charset="0"/>
                  <a:cs typeface="Arial" panose="020B0604020202020204" pitchFamily="34" charset="0"/>
                </a:rPr>
                <a:t>Theo </a:t>
              </a:r>
              <a:r>
                <a:rPr lang="en-US" sz="3399" dirty="0" err="1">
                  <a:solidFill>
                    <a:srgbClr val="000000"/>
                  </a:solidFill>
                  <a:latin typeface="Arial" panose="020B0604020202020204" pitchFamily="34" charset="0"/>
                  <a:cs typeface="Arial" panose="020B0604020202020204" pitchFamily="34" charset="0"/>
                </a:rPr>
                <a:t>Điều</a:t>
              </a:r>
              <a:r>
                <a:rPr lang="en-US" sz="3399" dirty="0">
                  <a:solidFill>
                    <a:srgbClr val="000000"/>
                  </a:solidFill>
                  <a:latin typeface="Arial" panose="020B0604020202020204" pitchFamily="34" charset="0"/>
                  <a:cs typeface="Arial" panose="020B0604020202020204" pitchFamily="34" charset="0"/>
                </a:rPr>
                <a:t> 94, </a:t>
              </a:r>
              <a:r>
                <a:rPr lang="en-US" sz="3399" dirty="0" err="1">
                  <a:solidFill>
                    <a:srgbClr val="000000"/>
                  </a:solidFill>
                  <a:latin typeface="Arial" panose="020B0604020202020204" pitchFamily="34" charset="0"/>
                  <a:cs typeface="Arial" panose="020B0604020202020204" pitchFamily="34" charset="0"/>
                </a:rPr>
                <a:t>Luật</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Hôn</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nhân</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và</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Gia</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đình</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năm</a:t>
              </a:r>
              <a:r>
                <a:rPr lang="en-US" sz="3399" dirty="0">
                  <a:solidFill>
                    <a:srgbClr val="000000"/>
                  </a:solidFill>
                  <a:latin typeface="Arial" panose="020B0604020202020204" pitchFamily="34" charset="0"/>
                  <a:cs typeface="Arial" panose="020B0604020202020204" pitchFamily="34" charset="0"/>
                </a:rPr>
                <a:t> 2014, con </a:t>
              </a:r>
              <a:r>
                <a:rPr lang="en-US" sz="3399" dirty="0" err="1">
                  <a:solidFill>
                    <a:srgbClr val="000000"/>
                  </a:solidFill>
                  <a:latin typeface="Arial" panose="020B0604020202020204" pitchFamily="34" charset="0"/>
                  <a:cs typeface="Arial" panose="020B0604020202020204" pitchFamily="34" charset="0"/>
                </a:rPr>
                <a:t>sinh</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ra</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là</a:t>
              </a:r>
              <a:r>
                <a:rPr lang="en-US" sz="3399" dirty="0">
                  <a:solidFill>
                    <a:srgbClr val="000000"/>
                  </a:solidFill>
                  <a:latin typeface="Arial" panose="020B0604020202020204" pitchFamily="34" charset="0"/>
                  <a:cs typeface="Arial" panose="020B0604020202020204" pitchFamily="34" charset="0"/>
                </a:rPr>
                <a:t> con </a:t>
              </a:r>
              <a:r>
                <a:rPr lang="en-US" sz="3399" dirty="0" err="1">
                  <a:solidFill>
                    <a:srgbClr val="000000"/>
                  </a:solidFill>
                  <a:latin typeface="Arial" panose="020B0604020202020204" pitchFamily="34" charset="0"/>
                  <a:cs typeface="Arial" panose="020B0604020202020204" pitchFamily="34" charset="0"/>
                </a:rPr>
                <a:t>chung</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của</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vợ</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chồng</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nhờ</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mang</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thai</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hộ</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phụ</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nữ</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mang</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thai</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hộ</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sẽ</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không</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được</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tính</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đó</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là</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một</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trường</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hợp</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sinh</a:t>
              </a:r>
              <a:r>
                <a:rPr lang="en-US" sz="3399" dirty="0">
                  <a:solidFill>
                    <a:srgbClr val="000000"/>
                  </a:solidFill>
                  <a:latin typeface="Arial" panose="020B0604020202020204" pitchFamily="34" charset="0"/>
                  <a:cs typeface="Arial" panose="020B0604020202020204" pitchFamily="34" charset="0"/>
                </a:rPr>
                <a:t> con </a:t>
              </a:r>
              <a:r>
                <a:rPr lang="en-US" sz="3399" dirty="0" err="1">
                  <a:solidFill>
                    <a:srgbClr val="000000"/>
                  </a:solidFill>
                  <a:latin typeface="Arial" panose="020B0604020202020204" pitchFamily="34" charset="0"/>
                  <a:cs typeface="Arial" panose="020B0604020202020204" pitchFamily="34" charset="0"/>
                </a:rPr>
                <a:t>của</a:t>
              </a:r>
              <a:r>
                <a:rPr lang="en-US" sz="3399" dirty="0">
                  <a:solidFill>
                    <a:srgbClr val="000000"/>
                  </a:solidFill>
                  <a:latin typeface="Arial" panose="020B0604020202020204" pitchFamily="34" charset="0"/>
                  <a:cs typeface="Arial" panose="020B0604020202020204" pitchFamily="34" charset="0"/>
                </a:rPr>
                <a:t> </a:t>
              </a:r>
              <a:r>
                <a:rPr lang="en-US" sz="3399" dirty="0" err="1">
                  <a:solidFill>
                    <a:srgbClr val="000000"/>
                  </a:solidFill>
                  <a:latin typeface="Arial" panose="020B0604020202020204" pitchFamily="34" charset="0"/>
                  <a:cs typeface="Arial" panose="020B0604020202020204" pitchFamily="34" charset="0"/>
                </a:rPr>
                <a:t>mình</a:t>
              </a:r>
              <a:r>
                <a:rPr lang="en-US" sz="3399" dirty="0">
                  <a:solidFill>
                    <a:srgbClr val="000000"/>
                  </a:solidFill>
                  <a:latin typeface="Arial" panose="020B0604020202020204" pitchFamily="34" charset="0"/>
                  <a:cs typeface="Arial" panose="020B0604020202020204" pitchFamily="34" charset="0"/>
                </a:rPr>
                <a:t>.</a:t>
              </a:r>
            </a:p>
          </p:txBody>
        </p:sp>
      </p:grpSp>
      <p:grpSp>
        <p:nvGrpSpPr>
          <p:cNvPr id="37" name="Group 36"/>
          <p:cNvGrpSpPr/>
          <p:nvPr/>
        </p:nvGrpSpPr>
        <p:grpSpPr>
          <a:xfrm>
            <a:off x="3074087" y="1896549"/>
            <a:ext cx="12165913" cy="2057400"/>
            <a:chOff x="3074087" y="1896549"/>
            <a:chExt cx="12165913" cy="2057400"/>
          </a:xfrm>
        </p:grpSpPr>
        <p:sp>
          <p:nvSpPr>
            <p:cNvPr id="28" name="Arc 27"/>
            <p:cNvSpPr/>
            <p:nvPr/>
          </p:nvSpPr>
          <p:spPr>
            <a:xfrm>
              <a:off x="3074087" y="1896549"/>
              <a:ext cx="12165913" cy="2057400"/>
            </a:xfrm>
            <a:prstGeom prst="arc">
              <a:avLst>
                <a:gd name="adj1" fmla="val 10795260"/>
                <a:gd name="adj2" fmla="val 21407478"/>
              </a:avLst>
            </a:prstGeom>
            <a:ln w="76200">
              <a:solidFill>
                <a:srgbClr val="FFC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30" name="Straight Connector 29"/>
            <p:cNvCxnSpPr>
              <a:endCxn id="28" idx="0"/>
            </p:cNvCxnSpPr>
            <p:nvPr/>
          </p:nvCxnSpPr>
          <p:spPr>
            <a:xfrm flipH="1">
              <a:off x="3074289" y="2458511"/>
              <a:ext cx="75940" cy="475125"/>
            </a:xfrm>
            <a:prstGeom prst="line">
              <a:avLst/>
            </a:prstGeom>
            <a:ln w="57150">
              <a:solidFill>
                <a:srgbClr val="FFC000"/>
              </a:solidFill>
            </a:ln>
          </p:spPr>
          <p:style>
            <a:lnRef idx="1">
              <a:schemeClr val="dk1"/>
            </a:lnRef>
            <a:fillRef idx="0">
              <a:schemeClr val="dk1"/>
            </a:fillRef>
            <a:effectRef idx="0">
              <a:schemeClr val="dk1"/>
            </a:effectRef>
            <a:fontRef idx="minor">
              <a:schemeClr val="tx1"/>
            </a:fontRef>
          </p:style>
        </p:cxnSp>
        <p:cxnSp>
          <p:nvCxnSpPr>
            <p:cNvPr id="32" name="Straight Connector 31"/>
            <p:cNvCxnSpPr>
              <a:stCxn id="28" idx="0"/>
            </p:cNvCxnSpPr>
            <p:nvPr/>
          </p:nvCxnSpPr>
          <p:spPr>
            <a:xfrm flipV="1">
              <a:off x="3074289" y="2856764"/>
              <a:ext cx="483123" cy="76872"/>
            </a:xfrm>
            <a:prstGeom prst="line">
              <a:avLst/>
            </a:prstGeom>
            <a:ln w="57150">
              <a:solidFill>
                <a:srgbClr val="FFC000"/>
              </a:solidFill>
            </a:ln>
          </p:spPr>
          <p:style>
            <a:lnRef idx="1">
              <a:schemeClr val="dk1"/>
            </a:lnRef>
            <a:fillRef idx="0">
              <a:schemeClr val="dk1"/>
            </a:fillRef>
            <a:effectRef idx="0">
              <a:schemeClr val="dk1"/>
            </a:effectRef>
            <a:fontRef idx="minor">
              <a:schemeClr val="tx1"/>
            </a:fontRef>
          </p:style>
        </p:cxn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6700972" y="2892205"/>
            <a:ext cx="799426" cy="880347"/>
          </a:xfrm>
          <a:custGeom>
            <a:avLst/>
            <a:gdLst/>
            <a:ahLst/>
            <a:cxnLst/>
            <a:rect l="l" t="t" r="r" b="b"/>
            <a:pathLst>
              <a:path w="799426" h="880347">
                <a:moveTo>
                  <a:pt x="0" y="0"/>
                </a:moveTo>
                <a:lnTo>
                  <a:pt x="799426" y="0"/>
                </a:lnTo>
                <a:lnTo>
                  <a:pt x="799426" y="880346"/>
                </a:lnTo>
                <a:lnTo>
                  <a:pt x="0" y="8803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3" name="Table 3"/>
          <p:cNvGraphicFramePr>
            <a:graphicFrameLocks noGrp="1"/>
          </p:cNvGraphicFramePr>
          <p:nvPr/>
        </p:nvGraphicFramePr>
        <p:xfrm>
          <a:off x="5486400" y="-15454312"/>
          <a:ext cx="7315200" cy="10258425"/>
        </p:xfrm>
        <a:graphic>
          <a:graphicData uri="http://schemas.openxmlformats.org/drawingml/2006/table">
            <a:tbl>
              <a:tblPr/>
              <a:tblGrid>
                <a:gridCol w="3657600">
                  <a:extLst>
                    <a:ext uri="{9D8B030D-6E8A-4147-A177-3AD203B41FA5}">
                      <a16:colId xmlns:a16="http://schemas.microsoft.com/office/drawing/2014/main" xmlns="" val="20000"/>
                    </a:ext>
                  </a:extLst>
                </a:gridCol>
                <a:gridCol w="3657600">
                  <a:extLst>
                    <a:ext uri="{9D8B030D-6E8A-4147-A177-3AD203B41FA5}">
                      <a16:colId xmlns:a16="http://schemas.microsoft.com/office/drawing/2014/main" xmlns="" val="20001"/>
                    </a:ext>
                  </a:extLst>
                </a:gridCol>
              </a:tblGrid>
              <a:tr h="10258425">
                <a:tc>
                  <a:txBody>
                    <a:bodyPr/>
                    <a:lstStyle/>
                    <a:p>
                      <a:pPr algn="l">
                        <a:lnSpc>
                          <a:spcPts val="5040"/>
                        </a:lnSpc>
                        <a:defRPr/>
                      </a:pPr>
                      <a:endParaRPr lang="en-US" sz="1100"/>
                    </a:p>
                    <a:p>
                      <a:pPr>
                        <a:lnSpc>
                          <a:spcPts val="5040"/>
                        </a:lnSpc>
                      </a:pPr>
                      <a:r>
                        <a:rPr lang="en-US" sz="3600">
                          <a:solidFill>
                            <a:srgbClr val="000000"/>
                          </a:solidFill>
                          <a:latin typeface="Arial Unicode"/>
                        </a:rPr>
                        <a:t>  27. [TÊN] đã</a:t>
                      </a:r>
                    </a:p>
                    <a:p>
                      <a:pPr>
                        <a:lnSpc>
                          <a:spcPts val="5040"/>
                        </a:lnSpc>
                      </a:pPr>
                      <a:r>
                        <a:rPr lang="en-US" sz="3600">
                          <a:solidFill>
                            <a:srgbClr val="000000"/>
                          </a:solidFill>
                          <a:latin typeface="Arial Unicode"/>
                        </a:rPr>
                        <a:t>  sinh con bao giờ chưa?</a:t>
                      </a:r>
                    </a:p>
                    <a:p>
                      <a:pPr>
                        <a:lnSpc>
                          <a:spcPts val="5040"/>
                        </a:lnSpc>
                      </a:pPr>
                      <a:r>
                        <a:rPr lang="en-US" sz="3600">
                          <a:solidFill>
                            <a:srgbClr val="000000"/>
                          </a:solidFill>
                          <a:latin typeface="Arial Unicode"/>
                        </a:rPr>
                        <a:t>  (ĐÃ SINH CON: CHỈ TÍNH TRƯỜNG</a:t>
                      </a:r>
                    </a:p>
                    <a:p>
                      <a:pPr>
                        <a:lnSpc>
                          <a:spcPts val="5040"/>
                        </a:lnSpc>
                      </a:pPr>
                      <a:r>
                        <a:rPr lang="en-US" sz="3600">
                          <a:solidFill>
                            <a:srgbClr val="000000"/>
                          </a:solidFill>
                          <a:latin typeface="Arial Unicode"/>
                        </a:rPr>
                        <a:t>  HỢP CON SINH RA CÓ SỰ SỐNG)</a:t>
                      </a:r>
                    </a:p>
                    <a:p>
                      <a:pPr>
                        <a:lnSpc>
                          <a:spcPts val="5040"/>
                        </a:lnSpc>
                      </a:pPr>
                      <a:r>
                        <a:rPr lang="en-US" sz="3600">
                          <a:solidFill>
                            <a:srgbClr val="000000"/>
                          </a:solidFill>
                          <a:latin typeface="Arial Unicode"/>
                        </a:rPr>
                        <a:t>  </a:t>
                      </a:r>
                    </a:p>
                  </a:txBody>
                  <a:tcPr marL="190500" marR="190500" marT="190500" marB="190500" anchor="ctr">
                    <a:lnL w="76200" cap="flat" cmpd="sng" algn="ctr">
                      <a:solidFill>
                        <a:srgbClr val="000000"/>
                      </a:solidFill>
                      <a:prstDash val="solid"/>
                      <a:round/>
                      <a:headEnd type="none" w="med" len="med"/>
                      <a:tailEnd type="none" w="med" len="med"/>
                    </a:lnL>
                    <a:lnR w="76200"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w="76200" cap="flat" cmpd="sng" algn="ctr">
                      <a:solidFill>
                        <a:srgbClr val="000000"/>
                      </a:solidFill>
                      <a:prstDash val="solid"/>
                      <a:round/>
                      <a:headEnd type="none" w="med" len="med"/>
                      <a:tailEnd type="none" w="med" len="med"/>
                    </a:lnB>
                  </a:tcPr>
                </a:tc>
                <a:tc>
                  <a:txBody>
                    <a:bodyPr/>
                    <a:lstStyle/>
                    <a:p>
                      <a:pPr algn="l">
                        <a:lnSpc>
                          <a:spcPts val="5040"/>
                        </a:lnSpc>
                        <a:defRPr/>
                      </a:pPr>
                      <a:endParaRPr lang="en-US" sz="1100"/>
                    </a:p>
                    <a:p>
                      <a:pPr>
                        <a:lnSpc>
                          <a:spcPts val="5040"/>
                        </a:lnSpc>
                      </a:pPr>
                      <a:r>
                        <a:rPr lang="en-US" sz="3600">
                          <a:solidFill>
                            <a:srgbClr val="000000"/>
                          </a:solidFill>
                          <a:latin typeface="Arial Unicode"/>
                        </a:rPr>
                        <a:t>  ĐÃ SINH CON............................................. 1</a:t>
                      </a:r>
                    </a:p>
                    <a:p>
                      <a:pPr>
                        <a:lnSpc>
                          <a:spcPts val="5040"/>
                        </a:lnSpc>
                      </a:pPr>
                      <a:r>
                        <a:rPr lang="en-US" sz="3600">
                          <a:solidFill>
                            <a:srgbClr val="000000"/>
                          </a:solidFill>
                          <a:latin typeface="Arial Unicode"/>
                        </a:rPr>
                        <a:t>  CHƯA SINH CON........................................ 2                </a:t>
                      </a:r>
                    </a:p>
                    <a:p>
                      <a:pPr>
                        <a:lnSpc>
                          <a:spcPts val="5040"/>
                        </a:lnSpc>
                      </a:pPr>
                      <a:r>
                        <a:rPr lang="en-US" sz="3600">
                          <a:solidFill>
                            <a:srgbClr val="000000"/>
                          </a:solidFill>
                          <a:latin typeface="Arial Unicode"/>
                        </a:rPr>
                        <a:t>                                                                        KT12</a:t>
                      </a:r>
                    </a:p>
                    <a:p>
                      <a:pPr>
                        <a:lnSpc>
                          <a:spcPts val="5040"/>
                        </a:lnSpc>
                      </a:pPr>
                      <a:r>
                        <a:rPr lang="en-US" sz="3600">
                          <a:solidFill>
                            <a:srgbClr val="000000"/>
                          </a:solidFill>
                          <a:latin typeface="Arial Unicode"/>
                        </a:rPr>
                        <a:t>  </a:t>
                      </a:r>
                    </a:p>
                  </a:txBody>
                  <a:tcPr marL="190500" marR="190500" marT="190500" marB="190500" anchor="ctr">
                    <a:lnL w="76200" cap="flat" cmpd="sng" algn="ctr">
                      <a:solidFill>
                        <a:srgbClr val="000000"/>
                      </a:solidFill>
                      <a:prstDash val="solid"/>
                      <a:round/>
                      <a:headEnd type="none" w="med" len="med"/>
                      <a:tailEnd type="none" w="med" len="med"/>
                    </a:lnL>
                    <a:lnR w="76200"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w="762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
        <p:nvSpPr>
          <p:cNvPr id="4" name="Freeform 4"/>
          <p:cNvSpPr/>
          <p:nvPr/>
        </p:nvSpPr>
        <p:spPr>
          <a:xfrm>
            <a:off x="15341627" y="4150117"/>
            <a:ext cx="2151145" cy="2821173"/>
          </a:xfrm>
          <a:custGeom>
            <a:avLst/>
            <a:gdLst/>
            <a:ahLst/>
            <a:cxnLst/>
            <a:rect l="l" t="t" r="r" b="b"/>
            <a:pathLst>
              <a:path w="2151145" h="2821173">
                <a:moveTo>
                  <a:pt x="0" y="0"/>
                </a:moveTo>
                <a:lnTo>
                  <a:pt x="2151144" y="0"/>
                </a:lnTo>
                <a:lnTo>
                  <a:pt x="2151144" y="2821173"/>
                </a:lnTo>
                <a:lnTo>
                  <a:pt x="0" y="2821173"/>
                </a:lnTo>
                <a:lnTo>
                  <a:pt x="0" y="0"/>
                </a:lnTo>
                <a:close/>
              </a:path>
            </a:pathLst>
          </a:custGeom>
          <a:blipFill>
            <a:blip r:embed="rId4"/>
            <a:stretch>
              <a:fillRect/>
            </a:stretch>
          </a:blipFill>
        </p:spPr>
      </p:sp>
      <p:sp>
        <p:nvSpPr>
          <p:cNvPr id="5" name="Freeform 5"/>
          <p:cNvSpPr/>
          <p:nvPr/>
        </p:nvSpPr>
        <p:spPr>
          <a:xfrm>
            <a:off x="566665" y="3673867"/>
            <a:ext cx="831637" cy="831637"/>
          </a:xfrm>
          <a:custGeom>
            <a:avLst/>
            <a:gdLst/>
            <a:ahLst/>
            <a:cxnLst/>
            <a:rect l="l" t="t" r="r" b="b"/>
            <a:pathLst>
              <a:path w="831637" h="831637">
                <a:moveTo>
                  <a:pt x="0" y="0"/>
                </a:moveTo>
                <a:lnTo>
                  <a:pt x="831637" y="0"/>
                </a:lnTo>
                <a:lnTo>
                  <a:pt x="831637" y="831637"/>
                </a:lnTo>
                <a:lnTo>
                  <a:pt x="0" y="8316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566665" y="5067584"/>
            <a:ext cx="831637" cy="831637"/>
          </a:xfrm>
          <a:custGeom>
            <a:avLst/>
            <a:gdLst/>
            <a:ahLst/>
            <a:cxnLst/>
            <a:rect l="l" t="t" r="r" b="b"/>
            <a:pathLst>
              <a:path w="831637" h="831637">
                <a:moveTo>
                  <a:pt x="0" y="0"/>
                </a:moveTo>
                <a:lnTo>
                  <a:pt x="831637" y="0"/>
                </a:lnTo>
                <a:lnTo>
                  <a:pt x="831637" y="831637"/>
                </a:lnTo>
                <a:lnTo>
                  <a:pt x="0" y="8316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174813">
            <a:off x="13916477" y="1312023"/>
            <a:ext cx="3771251" cy="2267465"/>
          </a:xfrm>
          <a:custGeom>
            <a:avLst/>
            <a:gdLst/>
            <a:ahLst/>
            <a:cxnLst/>
            <a:rect l="l" t="t" r="r" b="b"/>
            <a:pathLst>
              <a:path w="3771251" h="2267465">
                <a:moveTo>
                  <a:pt x="0" y="0"/>
                </a:moveTo>
                <a:lnTo>
                  <a:pt x="3771251" y="0"/>
                </a:lnTo>
                <a:lnTo>
                  <a:pt x="3771251" y="2267465"/>
                </a:lnTo>
                <a:lnTo>
                  <a:pt x="0" y="226746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TextBox 8"/>
          <p:cNvSpPr txBox="1"/>
          <p:nvPr/>
        </p:nvSpPr>
        <p:spPr>
          <a:xfrm>
            <a:off x="982483" y="643394"/>
            <a:ext cx="17788598" cy="1348740"/>
          </a:xfrm>
          <a:prstGeom prst="rect">
            <a:avLst/>
          </a:prstGeom>
        </p:spPr>
        <p:txBody>
          <a:bodyPr lIns="0" tIns="0" rIns="0" bIns="0" rtlCol="0" anchor="t">
            <a:spAutoFit/>
          </a:bodyPr>
          <a:lstStyle/>
          <a:p>
            <a:pPr>
              <a:lnSpc>
                <a:spcPts val="6719"/>
              </a:lnSpc>
            </a:pPr>
            <a:r>
              <a:rPr lang="en-US" sz="4800" spc="168">
                <a:solidFill>
                  <a:srgbClr val="1C5739"/>
                </a:solidFill>
                <a:latin typeface="Arial Unicode"/>
              </a:rPr>
              <a:t>27. [TÊN] đã sinh con bao giờ chưa?</a:t>
            </a:r>
          </a:p>
          <a:p>
            <a:pPr>
              <a:lnSpc>
                <a:spcPts val="3900"/>
              </a:lnSpc>
            </a:pPr>
            <a:r>
              <a:rPr lang="en-US" sz="3000" spc="105">
                <a:solidFill>
                  <a:srgbClr val="1C5739"/>
                </a:solidFill>
                <a:latin typeface="Arial Unicode"/>
              </a:rPr>
              <a:t>(ĐÃ SINH CON: CHỈ TÍNH TRƯỜNG HỢP SINH CON RA CÓ SỰ SỐNG)</a:t>
            </a:r>
          </a:p>
        </p:txBody>
      </p:sp>
      <p:sp>
        <p:nvSpPr>
          <p:cNvPr id="9" name="TextBox 9"/>
          <p:cNvSpPr txBox="1"/>
          <p:nvPr/>
        </p:nvSpPr>
        <p:spPr>
          <a:xfrm>
            <a:off x="1028700" y="2293123"/>
            <a:ext cx="8376864" cy="818769"/>
          </a:xfrm>
          <a:prstGeom prst="rect">
            <a:avLst/>
          </a:prstGeom>
        </p:spPr>
        <p:txBody>
          <a:bodyPr lIns="0" tIns="0" rIns="0" bIns="0" rtlCol="0" anchor="t">
            <a:spAutoFit/>
          </a:bodyPr>
          <a:lstStyle/>
          <a:p>
            <a:pPr>
              <a:lnSpc>
                <a:spcPts val="3168"/>
              </a:lnSpc>
            </a:pPr>
            <a:r>
              <a:rPr lang="en-US" sz="3200" spc="112">
                <a:solidFill>
                  <a:srgbClr val="1C5739"/>
                </a:solidFill>
                <a:latin typeface="Arial Unicode"/>
              </a:rPr>
              <a:t>ĐÃ SINH CON.........1</a:t>
            </a:r>
          </a:p>
          <a:p>
            <a:pPr>
              <a:lnSpc>
                <a:spcPts val="3168"/>
              </a:lnSpc>
            </a:pPr>
            <a:r>
              <a:rPr lang="en-US" sz="3200" spc="112">
                <a:solidFill>
                  <a:srgbClr val="1C5739"/>
                </a:solidFill>
                <a:latin typeface="Arial Unicode"/>
              </a:rPr>
              <a:t>CHƯA SINH CON....2  &gt;&gt;KT12</a:t>
            </a:r>
          </a:p>
        </p:txBody>
      </p:sp>
      <p:sp>
        <p:nvSpPr>
          <p:cNvPr id="10" name="TextBox 10"/>
          <p:cNvSpPr txBox="1"/>
          <p:nvPr/>
        </p:nvSpPr>
        <p:spPr>
          <a:xfrm>
            <a:off x="1593914" y="3597667"/>
            <a:ext cx="13285975" cy="3498850"/>
          </a:xfrm>
          <a:prstGeom prst="rect">
            <a:avLst/>
          </a:prstGeom>
        </p:spPr>
        <p:txBody>
          <a:bodyPr lIns="0" tIns="0" rIns="0" bIns="0" rtlCol="0" anchor="t">
            <a:spAutoFit/>
          </a:bodyPr>
          <a:lstStyle/>
          <a:p>
            <a:pPr algn="just">
              <a:lnSpc>
                <a:spcPts val="5599"/>
              </a:lnSpc>
            </a:pPr>
            <a:r>
              <a:rPr lang="en-US" sz="3999" spc="139">
                <a:solidFill>
                  <a:srgbClr val="000000"/>
                </a:solidFill>
                <a:latin typeface="Arial Unicode"/>
              </a:rPr>
              <a:t>Sinh con: Người phụ nữ trải qua quá trình mang thai và đã sinh con ra khỏi cơ thể mình.</a:t>
            </a:r>
          </a:p>
          <a:p>
            <a:pPr algn="just">
              <a:lnSpc>
                <a:spcPts val="5599"/>
              </a:lnSpc>
            </a:pPr>
            <a:r>
              <a:rPr lang="en-US" sz="3999" spc="139">
                <a:solidFill>
                  <a:srgbClr val="000000"/>
                </a:solidFill>
                <a:latin typeface="Arial Unicode"/>
              </a:rPr>
              <a:t>Đã sinh con (sống): Khi sinh ra, đứa trẻ có ít nhất một trong các biểu hiện còn sống như: khóc, thở, tim còn đập, cuống nhau rung động,...</a:t>
            </a:r>
          </a:p>
        </p:txBody>
      </p:sp>
      <p:sp>
        <p:nvSpPr>
          <p:cNvPr id="11" name="TextBox 11"/>
          <p:cNvSpPr txBox="1"/>
          <p:nvPr/>
        </p:nvSpPr>
        <p:spPr>
          <a:xfrm>
            <a:off x="1547697" y="7270269"/>
            <a:ext cx="13332191" cy="1384300"/>
          </a:xfrm>
          <a:prstGeom prst="rect">
            <a:avLst/>
          </a:prstGeom>
        </p:spPr>
        <p:txBody>
          <a:bodyPr lIns="0" tIns="0" rIns="0" bIns="0" rtlCol="0" anchor="t">
            <a:spAutoFit/>
          </a:bodyPr>
          <a:lstStyle/>
          <a:p>
            <a:pPr algn="just">
              <a:lnSpc>
                <a:spcPts val="5599"/>
              </a:lnSpc>
            </a:pPr>
            <a:r>
              <a:rPr lang="en-US" sz="3999" spc="139">
                <a:solidFill>
                  <a:srgbClr val="000000"/>
                </a:solidFill>
                <a:latin typeface="Arial Unicode"/>
              </a:rPr>
              <a:t>Người nhờ mang thai hộ, đứa trẻ sinh ra sống được xác định là ĐÃ SINH CON</a:t>
            </a:r>
          </a:p>
        </p:txBody>
      </p:sp>
      <p:sp>
        <p:nvSpPr>
          <p:cNvPr id="12" name="TextBox 12"/>
          <p:cNvSpPr txBox="1"/>
          <p:nvPr/>
        </p:nvSpPr>
        <p:spPr>
          <a:xfrm>
            <a:off x="14543163" y="1715505"/>
            <a:ext cx="2759109" cy="1384300"/>
          </a:xfrm>
          <a:prstGeom prst="rect">
            <a:avLst/>
          </a:prstGeom>
        </p:spPr>
        <p:txBody>
          <a:bodyPr lIns="0" tIns="0" rIns="0" bIns="0" rtlCol="0" anchor="t">
            <a:spAutoFit/>
          </a:bodyPr>
          <a:lstStyle/>
          <a:p>
            <a:pPr>
              <a:lnSpc>
                <a:spcPts val="5599"/>
              </a:lnSpc>
            </a:pPr>
            <a:r>
              <a:rPr lang="en-US" sz="3999" spc="139">
                <a:solidFill>
                  <a:srgbClr val="D82DD7"/>
                </a:solidFill>
                <a:latin typeface="Arial Unicode Bold"/>
              </a:rPr>
              <a:t>Kỹ năng phỏng vấn</a:t>
            </a:r>
          </a:p>
        </p:txBody>
      </p:sp>
      <p:sp>
        <p:nvSpPr>
          <p:cNvPr id="13" name="Freeform 13"/>
          <p:cNvSpPr/>
          <p:nvPr/>
        </p:nvSpPr>
        <p:spPr>
          <a:xfrm>
            <a:off x="520448" y="7148191"/>
            <a:ext cx="831637" cy="831637"/>
          </a:xfrm>
          <a:custGeom>
            <a:avLst/>
            <a:gdLst/>
            <a:ahLst/>
            <a:cxnLst/>
            <a:rect l="l" t="t" r="r" b="b"/>
            <a:pathLst>
              <a:path w="831637" h="831637">
                <a:moveTo>
                  <a:pt x="0" y="0"/>
                </a:moveTo>
                <a:lnTo>
                  <a:pt x="831637" y="0"/>
                </a:lnTo>
                <a:lnTo>
                  <a:pt x="831637" y="831637"/>
                </a:lnTo>
                <a:lnTo>
                  <a:pt x="0" y="8316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p:cNvSpPr/>
          <p:nvPr/>
        </p:nvSpPr>
        <p:spPr>
          <a:xfrm>
            <a:off x="566665" y="8842482"/>
            <a:ext cx="831637" cy="831637"/>
          </a:xfrm>
          <a:custGeom>
            <a:avLst/>
            <a:gdLst/>
            <a:ahLst/>
            <a:cxnLst/>
            <a:rect l="l" t="t" r="r" b="b"/>
            <a:pathLst>
              <a:path w="831637" h="831637">
                <a:moveTo>
                  <a:pt x="0" y="0"/>
                </a:moveTo>
                <a:lnTo>
                  <a:pt x="831637" y="0"/>
                </a:lnTo>
                <a:lnTo>
                  <a:pt x="831637" y="831636"/>
                </a:lnTo>
                <a:lnTo>
                  <a:pt x="0" y="8316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TextBox 15"/>
          <p:cNvSpPr txBox="1"/>
          <p:nvPr/>
        </p:nvSpPr>
        <p:spPr>
          <a:xfrm>
            <a:off x="1547697" y="8826019"/>
            <a:ext cx="15579000" cy="2089150"/>
          </a:xfrm>
          <a:prstGeom prst="rect">
            <a:avLst/>
          </a:prstGeom>
        </p:spPr>
        <p:txBody>
          <a:bodyPr lIns="0" tIns="0" rIns="0" bIns="0" rtlCol="0" anchor="t">
            <a:spAutoFit/>
          </a:bodyPr>
          <a:lstStyle/>
          <a:p>
            <a:pPr>
              <a:lnSpc>
                <a:spcPts val="5599"/>
              </a:lnSpc>
            </a:pPr>
            <a:r>
              <a:rPr lang="en-US" sz="3999" spc="139">
                <a:solidFill>
                  <a:srgbClr val="000000"/>
                </a:solidFill>
                <a:latin typeface="Arial Unicode"/>
              </a:rPr>
              <a:t>Không tính con nuôi.</a:t>
            </a:r>
          </a:p>
          <a:p>
            <a:pPr>
              <a:lnSpc>
                <a:spcPts val="5599"/>
              </a:lnSpc>
            </a:pPr>
            <a:r>
              <a:rPr lang="en-US" sz="3999" spc="139">
                <a:solidFill>
                  <a:srgbClr val="000000"/>
                </a:solidFill>
                <a:latin typeface="Arial Unicode"/>
              </a:rPr>
              <a:t>Không tính các trường hợp chết lưu, sảy thai, đã nạo phá thai.</a:t>
            </a:r>
          </a:p>
          <a:p>
            <a:pPr>
              <a:lnSpc>
                <a:spcPts val="5599"/>
              </a:lnSpc>
            </a:pPr>
            <a:endParaRPr lang="en-US" sz="3999" spc="139">
              <a:solidFill>
                <a:srgbClr val="000000"/>
              </a:solidFill>
              <a:latin typeface="Arial Unicode"/>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6700972" y="2892205"/>
            <a:ext cx="799426" cy="880347"/>
          </a:xfrm>
          <a:custGeom>
            <a:avLst/>
            <a:gdLst/>
            <a:ahLst/>
            <a:cxnLst/>
            <a:rect l="l" t="t" r="r" b="b"/>
            <a:pathLst>
              <a:path w="799426" h="880347">
                <a:moveTo>
                  <a:pt x="0" y="0"/>
                </a:moveTo>
                <a:lnTo>
                  <a:pt x="799426" y="0"/>
                </a:lnTo>
                <a:lnTo>
                  <a:pt x="799426" y="880346"/>
                </a:lnTo>
                <a:lnTo>
                  <a:pt x="0" y="88034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aphicFrame>
        <p:nvGraphicFramePr>
          <p:cNvPr id="3" name="Table 3"/>
          <p:cNvGraphicFramePr>
            <a:graphicFrameLocks noGrp="1"/>
          </p:cNvGraphicFramePr>
          <p:nvPr/>
        </p:nvGraphicFramePr>
        <p:xfrm>
          <a:off x="5486400" y="-15454312"/>
          <a:ext cx="7315200" cy="10258425"/>
        </p:xfrm>
        <a:graphic>
          <a:graphicData uri="http://schemas.openxmlformats.org/drawingml/2006/table">
            <a:tbl>
              <a:tblPr/>
              <a:tblGrid>
                <a:gridCol w="3657600">
                  <a:extLst>
                    <a:ext uri="{9D8B030D-6E8A-4147-A177-3AD203B41FA5}">
                      <a16:colId xmlns:a16="http://schemas.microsoft.com/office/drawing/2014/main" xmlns="" val="20000"/>
                    </a:ext>
                  </a:extLst>
                </a:gridCol>
                <a:gridCol w="3657600">
                  <a:extLst>
                    <a:ext uri="{9D8B030D-6E8A-4147-A177-3AD203B41FA5}">
                      <a16:colId xmlns:a16="http://schemas.microsoft.com/office/drawing/2014/main" xmlns="" val="20001"/>
                    </a:ext>
                  </a:extLst>
                </a:gridCol>
              </a:tblGrid>
              <a:tr h="10258425">
                <a:tc>
                  <a:txBody>
                    <a:bodyPr/>
                    <a:lstStyle/>
                    <a:p>
                      <a:pPr algn="l">
                        <a:lnSpc>
                          <a:spcPts val="5040"/>
                        </a:lnSpc>
                        <a:defRPr/>
                      </a:pPr>
                      <a:endParaRPr lang="en-US" sz="1100"/>
                    </a:p>
                    <a:p>
                      <a:pPr>
                        <a:lnSpc>
                          <a:spcPts val="5040"/>
                        </a:lnSpc>
                      </a:pPr>
                      <a:r>
                        <a:rPr lang="en-US" sz="3600">
                          <a:solidFill>
                            <a:srgbClr val="000000"/>
                          </a:solidFill>
                          <a:latin typeface="Arial Unicode"/>
                        </a:rPr>
                        <a:t>  27. [TÊN] đã</a:t>
                      </a:r>
                    </a:p>
                    <a:p>
                      <a:pPr>
                        <a:lnSpc>
                          <a:spcPts val="5040"/>
                        </a:lnSpc>
                      </a:pPr>
                      <a:r>
                        <a:rPr lang="en-US" sz="3600">
                          <a:solidFill>
                            <a:srgbClr val="000000"/>
                          </a:solidFill>
                          <a:latin typeface="Arial Unicode"/>
                        </a:rPr>
                        <a:t>  sinh con bao giờ chưa?</a:t>
                      </a:r>
                    </a:p>
                    <a:p>
                      <a:pPr>
                        <a:lnSpc>
                          <a:spcPts val="5040"/>
                        </a:lnSpc>
                      </a:pPr>
                      <a:r>
                        <a:rPr lang="en-US" sz="3600">
                          <a:solidFill>
                            <a:srgbClr val="000000"/>
                          </a:solidFill>
                          <a:latin typeface="Arial Unicode"/>
                        </a:rPr>
                        <a:t>  (ĐÃ SINH CON: CHỈ TÍNH TRƯỜNG</a:t>
                      </a:r>
                    </a:p>
                    <a:p>
                      <a:pPr>
                        <a:lnSpc>
                          <a:spcPts val="5040"/>
                        </a:lnSpc>
                      </a:pPr>
                      <a:r>
                        <a:rPr lang="en-US" sz="3600">
                          <a:solidFill>
                            <a:srgbClr val="000000"/>
                          </a:solidFill>
                          <a:latin typeface="Arial Unicode"/>
                        </a:rPr>
                        <a:t>  HỢP CON SINH RA CÓ SỰ SỐNG)</a:t>
                      </a:r>
                    </a:p>
                    <a:p>
                      <a:pPr>
                        <a:lnSpc>
                          <a:spcPts val="5040"/>
                        </a:lnSpc>
                      </a:pPr>
                      <a:r>
                        <a:rPr lang="en-US" sz="3600">
                          <a:solidFill>
                            <a:srgbClr val="000000"/>
                          </a:solidFill>
                          <a:latin typeface="Arial Unicode"/>
                        </a:rPr>
                        <a:t>  </a:t>
                      </a:r>
                    </a:p>
                  </a:txBody>
                  <a:tcPr marL="190500" marR="190500" marT="190500" marB="190500" anchor="ctr">
                    <a:lnL w="76200" cap="flat" cmpd="sng" algn="ctr">
                      <a:solidFill>
                        <a:srgbClr val="000000"/>
                      </a:solidFill>
                      <a:prstDash val="solid"/>
                      <a:round/>
                      <a:headEnd type="none" w="med" len="med"/>
                      <a:tailEnd type="none" w="med" len="med"/>
                    </a:lnL>
                    <a:lnR w="76200"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w="76200" cap="flat" cmpd="sng" algn="ctr">
                      <a:solidFill>
                        <a:srgbClr val="000000"/>
                      </a:solidFill>
                      <a:prstDash val="solid"/>
                      <a:round/>
                      <a:headEnd type="none" w="med" len="med"/>
                      <a:tailEnd type="none" w="med" len="med"/>
                    </a:lnB>
                  </a:tcPr>
                </a:tc>
                <a:tc>
                  <a:txBody>
                    <a:bodyPr/>
                    <a:lstStyle/>
                    <a:p>
                      <a:pPr algn="l">
                        <a:lnSpc>
                          <a:spcPts val="5040"/>
                        </a:lnSpc>
                        <a:defRPr/>
                      </a:pPr>
                      <a:endParaRPr lang="en-US" sz="1100"/>
                    </a:p>
                    <a:p>
                      <a:pPr>
                        <a:lnSpc>
                          <a:spcPts val="5040"/>
                        </a:lnSpc>
                      </a:pPr>
                      <a:r>
                        <a:rPr lang="en-US" sz="3600">
                          <a:solidFill>
                            <a:srgbClr val="000000"/>
                          </a:solidFill>
                          <a:latin typeface="Arial Unicode"/>
                        </a:rPr>
                        <a:t>  ĐÃ SINH CON............................................. 1</a:t>
                      </a:r>
                    </a:p>
                    <a:p>
                      <a:pPr>
                        <a:lnSpc>
                          <a:spcPts val="5040"/>
                        </a:lnSpc>
                      </a:pPr>
                      <a:r>
                        <a:rPr lang="en-US" sz="3600">
                          <a:solidFill>
                            <a:srgbClr val="000000"/>
                          </a:solidFill>
                          <a:latin typeface="Arial Unicode"/>
                        </a:rPr>
                        <a:t>  CHƯA SINH CON........................................ 2                </a:t>
                      </a:r>
                    </a:p>
                    <a:p>
                      <a:pPr>
                        <a:lnSpc>
                          <a:spcPts val="5040"/>
                        </a:lnSpc>
                      </a:pPr>
                      <a:r>
                        <a:rPr lang="en-US" sz="3600">
                          <a:solidFill>
                            <a:srgbClr val="000000"/>
                          </a:solidFill>
                          <a:latin typeface="Arial Unicode"/>
                        </a:rPr>
                        <a:t>                                                                        KT12</a:t>
                      </a:r>
                    </a:p>
                    <a:p>
                      <a:pPr>
                        <a:lnSpc>
                          <a:spcPts val="5040"/>
                        </a:lnSpc>
                      </a:pPr>
                      <a:r>
                        <a:rPr lang="en-US" sz="3600">
                          <a:solidFill>
                            <a:srgbClr val="000000"/>
                          </a:solidFill>
                          <a:latin typeface="Arial Unicode"/>
                        </a:rPr>
                        <a:t>  </a:t>
                      </a:r>
                    </a:p>
                  </a:txBody>
                  <a:tcPr marL="190500" marR="190500" marT="190500" marB="190500" anchor="ctr">
                    <a:lnL w="76200" cap="flat" cmpd="sng" algn="ctr">
                      <a:solidFill>
                        <a:srgbClr val="000000"/>
                      </a:solidFill>
                      <a:prstDash val="solid"/>
                      <a:round/>
                      <a:headEnd type="none" w="med" len="med"/>
                      <a:tailEnd type="none" w="med" len="med"/>
                    </a:lnL>
                    <a:lnR w="76200"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w="762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
        <p:nvSpPr>
          <p:cNvPr id="4" name="Freeform 4"/>
          <p:cNvSpPr/>
          <p:nvPr/>
        </p:nvSpPr>
        <p:spPr>
          <a:xfrm rot="-174813">
            <a:off x="10915975" y="2320827"/>
            <a:ext cx="3771251" cy="2267465"/>
          </a:xfrm>
          <a:custGeom>
            <a:avLst/>
            <a:gdLst/>
            <a:ahLst/>
            <a:cxnLst/>
            <a:rect l="l" t="t" r="r" b="b"/>
            <a:pathLst>
              <a:path w="3771251" h="2267465">
                <a:moveTo>
                  <a:pt x="0" y="0"/>
                </a:moveTo>
                <a:lnTo>
                  <a:pt x="3771250" y="0"/>
                </a:lnTo>
                <a:lnTo>
                  <a:pt x="3771250" y="2267465"/>
                </a:lnTo>
                <a:lnTo>
                  <a:pt x="0" y="226746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9876783" y="4920796"/>
            <a:ext cx="5571726" cy="4554886"/>
          </a:xfrm>
          <a:custGeom>
            <a:avLst/>
            <a:gdLst/>
            <a:ahLst/>
            <a:cxnLst/>
            <a:rect l="l" t="t" r="r" b="b"/>
            <a:pathLst>
              <a:path w="5571726" h="4554886">
                <a:moveTo>
                  <a:pt x="0" y="0"/>
                </a:moveTo>
                <a:lnTo>
                  <a:pt x="5571725" y="0"/>
                </a:lnTo>
                <a:lnTo>
                  <a:pt x="5571725" y="4554886"/>
                </a:lnTo>
                <a:lnTo>
                  <a:pt x="0" y="45548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6" name="Group 6"/>
          <p:cNvGrpSpPr/>
          <p:nvPr/>
        </p:nvGrpSpPr>
        <p:grpSpPr>
          <a:xfrm>
            <a:off x="1299804" y="4479458"/>
            <a:ext cx="3104497" cy="31044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B39B"/>
            </a:solidFill>
            <a:ln w="12700">
              <a:solidFill>
                <a:srgbClr val="000000"/>
              </a:solidFill>
            </a:ln>
          </p:spPr>
        </p:sp>
      </p:grpSp>
      <p:grpSp>
        <p:nvGrpSpPr>
          <p:cNvPr id="8" name="Group 8"/>
          <p:cNvGrpSpPr/>
          <p:nvPr/>
        </p:nvGrpSpPr>
        <p:grpSpPr>
          <a:xfrm>
            <a:off x="4018552" y="4464590"/>
            <a:ext cx="3104497" cy="310449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B39B"/>
            </a:solidFill>
            <a:ln w="12700">
              <a:solidFill>
                <a:srgbClr val="000000"/>
              </a:solidFill>
            </a:ln>
          </p:spPr>
        </p:sp>
      </p:grpSp>
      <p:sp>
        <p:nvSpPr>
          <p:cNvPr id="10" name="Freeform 10"/>
          <p:cNvSpPr/>
          <p:nvPr/>
        </p:nvSpPr>
        <p:spPr>
          <a:xfrm>
            <a:off x="2945322" y="6836242"/>
            <a:ext cx="2625478" cy="2830704"/>
          </a:xfrm>
          <a:custGeom>
            <a:avLst/>
            <a:gdLst/>
            <a:ahLst/>
            <a:cxnLst/>
            <a:rect l="l" t="t" r="r" b="b"/>
            <a:pathLst>
              <a:path w="2625478" h="2830704">
                <a:moveTo>
                  <a:pt x="0" y="0"/>
                </a:moveTo>
                <a:lnTo>
                  <a:pt x="2625478" y="0"/>
                </a:lnTo>
                <a:lnTo>
                  <a:pt x="2625478" y="2830704"/>
                </a:lnTo>
                <a:lnTo>
                  <a:pt x="0" y="2830704"/>
                </a:lnTo>
                <a:lnTo>
                  <a:pt x="0" y="0"/>
                </a:lnTo>
                <a:close/>
              </a:path>
            </a:pathLst>
          </a:custGeom>
          <a:blipFill>
            <a:blip r:embed="rId9"/>
            <a:stretch>
              <a:fillRect/>
            </a:stretch>
          </a:blipFill>
        </p:spPr>
      </p:sp>
      <p:sp>
        <p:nvSpPr>
          <p:cNvPr id="11" name="Freeform 11"/>
          <p:cNvSpPr/>
          <p:nvPr/>
        </p:nvSpPr>
        <p:spPr>
          <a:xfrm>
            <a:off x="2087369" y="4479458"/>
            <a:ext cx="1529367" cy="3089630"/>
          </a:xfrm>
          <a:custGeom>
            <a:avLst/>
            <a:gdLst/>
            <a:ahLst/>
            <a:cxnLst/>
            <a:rect l="l" t="t" r="r" b="b"/>
            <a:pathLst>
              <a:path w="1529367" h="3089630">
                <a:moveTo>
                  <a:pt x="0" y="0"/>
                </a:moveTo>
                <a:lnTo>
                  <a:pt x="1529367" y="0"/>
                </a:lnTo>
                <a:lnTo>
                  <a:pt x="1529367" y="3089629"/>
                </a:lnTo>
                <a:lnTo>
                  <a:pt x="0" y="308962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4461211" y="4666908"/>
            <a:ext cx="2050378" cy="2531331"/>
          </a:xfrm>
          <a:custGeom>
            <a:avLst/>
            <a:gdLst/>
            <a:ahLst/>
            <a:cxnLst/>
            <a:rect l="l" t="t" r="r" b="b"/>
            <a:pathLst>
              <a:path w="2050378" h="2531331">
                <a:moveTo>
                  <a:pt x="0" y="0"/>
                </a:moveTo>
                <a:lnTo>
                  <a:pt x="2050378" y="0"/>
                </a:lnTo>
                <a:lnTo>
                  <a:pt x="2050378" y="2531331"/>
                </a:lnTo>
                <a:lnTo>
                  <a:pt x="0" y="25313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TextBox 13"/>
          <p:cNvSpPr txBox="1"/>
          <p:nvPr/>
        </p:nvSpPr>
        <p:spPr>
          <a:xfrm>
            <a:off x="982483" y="643394"/>
            <a:ext cx="17788598" cy="1348740"/>
          </a:xfrm>
          <a:prstGeom prst="rect">
            <a:avLst/>
          </a:prstGeom>
        </p:spPr>
        <p:txBody>
          <a:bodyPr lIns="0" tIns="0" rIns="0" bIns="0" rtlCol="0" anchor="t">
            <a:spAutoFit/>
          </a:bodyPr>
          <a:lstStyle/>
          <a:p>
            <a:pPr>
              <a:lnSpc>
                <a:spcPts val="6719"/>
              </a:lnSpc>
            </a:pPr>
            <a:r>
              <a:rPr lang="en-US" sz="4800" spc="168">
                <a:solidFill>
                  <a:srgbClr val="1C5739"/>
                </a:solidFill>
                <a:latin typeface="Arial Unicode"/>
              </a:rPr>
              <a:t>27. [TÊN] đã sinh con bao giờ chưa?</a:t>
            </a:r>
          </a:p>
          <a:p>
            <a:pPr>
              <a:lnSpc>
                <a:spcPts val="3900"/>
              </a:lnSpc>
            </a:pPr>
            <a:r>
              <a:rPr lang="en-US" sz="3000" spc="105">
                <a:solidFill>
                  <a:srgbClr val="1C5739"/>
                </a:solidFill>
                <a:latin typeface="Arial Unicode"/>
              </a:rPr>
              <a:t>(ĐÃ SINH CON: CHỈ TÍNH TRƯỜNG HỢP SINH CON RA CÓ SỰ SỐNG)</a:t>
            </a:r>
          </a:p>
        </p:txBody>
      </p:sp>
      <p:sp>
        <p:nvSpPr>
          <p:cNvPr id="14" name="TextBox 14"/>
          <p:cNvSpPr txBox="1"/>
          <p:nvPr/>
        </p:nvSpPr>
        <p:spPr>
          <a:xfrm>
            <a:off x="1028700" y="2293123"/>
            <a:ext cx="8376864" cy="818769"/>
          </a:xfrm>
          <a:prstGeom prst="rect">
            <a:avLst/>
          </a:prstGeom>
        </p:spPr>
        <p:txBody>
          <a:bodyPr lIns="0" tIns="0" rIns="0" bIns="0" rtlCol="0" anchor="t">
            <a:spAutoFit/>
          </a:bodyPr>
          <a:lstStyle/>
          <a:p>
            <a:pPr>
              <a:lnSpc>
                <a:spcPts val="3168"/>
              </a:lnSpc>
            </a:pPr>
            <a:r>
              <a:rPr lang="en-US" sz="3200" spc="112">
                <a:solidFill>
                  <a:srgbClr val="1C5739"/>
                </a:solidFill>
                <a:latin typeface="Arial Unicode"/>
              </a:rPr>
              <a:t>ĐÃ SINH CON.........1</a:t>
            </a:r>
          </a:p>
          <a:p>
            <a:pPr>
              <a:lnSpc>
                <a:spcPts val="3168"/>
              </a:lnSpc>
            </a:pPr>
            <a:r>
              <a:rPr lang="en-US" sz="3200" spc="112">
                <a:solidFill>
                  <a:srgbClr val="1C5739"/>
                </a:solidFill>
                <a:latin typeface="Arial Unicode"/>
              </a:rPr>
              <a:t>CHƯA SINH CON....2  &gt;&gt;KT12</a:t>
            </a:r>
          </a:p>
        </p:txBody>
      </p:sp>
      <p:sp>
        <p:nvSpPr>
          <p:cNvPr id="15" name="TextBox 15"/>
          <p:cNvSpPr txBox="1"/>
          <p:nvPr/>
        </p:nvSpPr>
        <p:spPr>
          <a:xfrm>
            <a:off x="11542660" y="2724309"/>
            <a:ext cx="2759109" cy="1384300"/>
          </a:xfrm>
          <a:prstGeom prst="rect">
            <a:avLst/>
          </a:prstGeom>
        </p:spPr>
        <p:txBody>
          <a:bodyPr lIns="0" tIns="0" rIns="0" bIns="0" rtlCol="0" anchor="t">
            <a:spAutoFit/>
          </a:bodyPr>
          <a:lstStyle/>
          <a:p>
            <a:pPr>
              <a:lnSpc>
                <a:spcPts val="5599"/>
              </a:lnSpc>
            </a:pPr>
            <a:r>
              <a:rPr lang="en-US" sz="3999" spc="139">
                <a:solidFill>
                  <a:srgbClr val="D82DD7"/>
                </a:solidFill>
                <a:latin typeface="Arial Unicode Bold"/>
              </a:rPr>
              <a:t>Kỹ năng phỏng vấn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grpSp>
        <p:nvGrpSpPr>
          <p:cNvPr id="3" name="Group 3"/>
          <p:cNvGrpSpPr/>
          <p:nvPr/>
        </p:nvGrpSpPr>
        <p:grpSpPr>
          <a:xfrm>
            <a:off x="0" y="-206792"/>
            <a:ext cx="18288000" cy="1669648"/>
            <a:chOff x="0" y="0"/>
            <a:chExt cx="4816593" cy="439743"/>
          </a:xfrm>
        </p:grpSpPr>
        <p:sp>
          <p:nvSpPr>
            <p:cNvPr id="4" name="Freeform 4"/>
            <p:cNvSpPr/>
            <p:nvPr/>
          </p:nvSpPr>
          <p:spPr>
            <a:xfrm>
              <a:off x="0" y="0"/>
              <a:ext cx="4816592" cy="439743"/>
            </a:xfrm>
            <a:custGeom>
              <a:avLst/>
              <a:gdLst/>
              <a:ahLst/>
              <a:cxnLst/>
              <a:rect l="l" t="t" r="r" b="b"/>
              <a:pathLst>
                <a:path w="4816592" h="439743">
                  <a:moveTo>
                    <a:pt x="0" y="0"/>
                  </a:moveTo>
                  <a:lnTo>
                    <a:pt x="4816592" y="0"/>
                  </a:lnTo>
                  <a:lnTo>
                    <a:pt x="4816592" y="439743"/>
                  </a:lnTo>
                  <a:lnTo>
                    <a:pt x="0" y="439743"/>
                  </a:lnTo>
                  <a:close/>
                </a:path>
              </a:pathLst>
            </a:custGeom>
            <a:solidFill>
              <a:srgbClr val="1C5739"/>
            </a:solidFill>
          </p:spPr>
        </p:sp>
        <p:sp>
          <p:nvSpPr>
            <p:cNvPr id="5" name="TextBox 5"/>
            <p:cNvSpPr txBox="1"/>
            <p:nvPr/>
          </p:nvSpPr>
          <p:spPr>
            <a:xfrm>
              <a:off x="0" y="-28575"/>
              <a:ext cx="4816593" cy="468318"/>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586068" y="-1808676"/>
            <a:ext cx="3172137" cy="4114800"/>
          </a:xfrm>
          <a:custGeom>
            <a:avLst/>
            <a:gdLst/>
            <a:ahLst/>
            <a:cxnLst/>
            <a:rect l="l" t="t" r="r" b="b"/>
            <a:pathLst>
              <a:path w="3172137" h="4114800">
                <a:moveTo>
                  <a:pt x="0" y="0"/>
                </a:moveTo>
                <a:lnTo>
                  <a:pt x="3172136" y="0"/>
                </a:lnTo>
                <a:lnTo>
                  <a:pt x="31721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874585" y="9258300"/>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6384715" y="-413585"/>
            <a:ext cx="3806571" cy="2083232"/>
          </a:xfrm>
          <a:custGeom>
            <a:avLst/>
            <a:gdLst/>
            <a:ahLst/>
            <a:cxnLst/>
            <a:rect l="l" t="t" r="r" b="b"/>
            <a:pathLst>
              <a:path w="3806571" h="2083232">
                <a:moveTo>
                  <a:pt x="0" y="0"/>
                </a:moveTo>
                <a:lnTo>
                  <a:pt x="3806570" y="0"/>
                </a:lnTo>
                <a:lnTo>
                  <a:pt x="3806570" y="2083233"/>
                </a:lnTo>
                <a:lnTo>
                  <a:pt x="0" y="20832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6552404" y="8509181"/>
            <a:ext cx="1735596" cy="1777819"/>
          </a:xfrm>
          <a:custGeom>
            <a:avLst/>
            <a:gdLst/>
            <a:ahLst/>
            <a:cxnLst/>
            <a:rect l="l" t="t" r="r" b="b"/>
            <a:pathLst>
              <a:path w="1735596" h="1777819">
                <a:moveTo>
                  <a:pt x="0" y="0"/>
                </a:moveTo>
                <a:lnTo>
                  <a:pt x="1735596" y="0"/>
                </a:lnTo>
                <a:lnTo>
                  <a:pt x="1735596" y="1777819"/>
                </a:lnTo>
                <a:lnTo>
                  <a:pt x="0" y="1777819"/>
                </a:lnTo>
                <a:lnTo>
                  <a:pt x="0" y="0"/>
                </a:lnTo>
                <a:close/>
              </a:path>
            </a:pathLst>
          </a:custGeom>
          <a:blipFill>
            <a:blip r:embed="rId10"/>
            <a:stretch>
              <a:fillRect/>
            </a:stretch>
          </a:blipFill>
        </p:spPr>
      </p:sp>
      <p:sp>
        <p:nvSpPr>
          <p:cNvPr id="10" name="Freeform 10"/>
          <p:cNvSpPr/>
          <p:nvPr/>
        </p:nvSpPr>
        <p:spPr>
          <a:xfrm>
            <a:off x="3784506" y="5143500"/>
            <a:ext cx="4891729" cy="4731636"/>
          </a:xfrm>
          <a:custGeom>
            <a:avLst/>
            <a:gdLst/>
            <a:ahLst/>
            <a:cxnLst/>
            <a:rect l="l" t="t" r="r" b="b"/>
            <a:pathLst>
              <a:path w="4891729" h="4731636">
                <a:moveTo>
                  <a:pt x="0" y="0"/>
                </a:moveTo>
                <a:lnTo>
                  <a:pt x="4891729" y="0"/>
                </a:lnTo>
                <a:lnTo>
                  <a:pt x="4891729" y="4731636"/>
                </a:lnTo>
                <a:lnTo>
                  <a:pt x="0" y="47316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TextBox 11"/>
          <p:cNvSpPr txBox="1"/>
          <p:nvPr/>
        </p:nvSpPr>
        <p:spPr>
          <a:xfrm>
            <a:off x="676294" y="2622770"/>
            <a:ext cx="16392245" cy="2070735"/>
          </a:xfrm>
          <a:prstGeom prst="rect">
            <a:avLst/>
          </a:prstGeom>
        </p:spPr>
        <p:txBody>
          <a:bodyPr lIns="0" tIns="0" rIns="0" bIns="0" rtlCol="0" anchor="t">
            <a:spAutoFit/>
          </a:bodyPr>
          <a:lstStyle/>
          <a:p>
            <a:pPr marL="863599" lvl="1" indent="-431800">
              <a:lnSpc>
                <a:spcPts val="5519"/>
              </a:lnSpc>
              <a:buFont typeface="Arial"/>
              <a:buChar char="•"/>
            </a:pPr>
            <a:r>
              <a:rPr lang="en-US" sz="3999" spc="199">
                <a:solidFill>
                  <a:srgbClr val="000000"/>
                </a:solidFill>
                <a:latin typeface="Arial Unicode"/>
              </a:rPr>
              <a:t>Lỗi: Nếu C27 = 2 mà C2=1 “CHỦ HỘ” &amp; trong danh sách thành viên hộ có ít nhất 1 người có C2= 3"CON ĐẺ” hoặc C2= 4"CHÁU NỘi/NGOẠI”</a:t>
            </a:r>
          </a:p>
        </p:txBody>
      </p:sp>
      <p:sp>
        <p:nvSpPr>
          <p:cNvPr id="12" name="TextBox 12"/>
          <p:cNvSpPr txBox="1"/>
          <p:nvPr/>
        </p:nvSpPr>
        <p:spPr>
          <a:xfrm>
            <a:off x="4753436" y="372549"/>
            <a:ext cx="7845600" cy="777053"/>
          </a:xfrm>
          <a:prstGeom prst="rect">
            <a:avLst/>
          </a:prstGeom>
        </p:spPr>
        <p:txBody>
          <a:bodyPr lIns="0" tIns="0" rIns="0" bIns="0" rtlCol="0" anchor="t">
            <a:spAutoFit/>
          </a:bodyPr>
          <a:lstStyle/>
          <a:p>
            <a:pPr marL="0" lvl="0" indent="0" algn="ctr">
              <a:lnSpc>
                <a:spcPts val="5862"/>
              </a:lnSpc>
              <a:spcBef>
                <a:spcPct val="0"/>
              </a:spcBef>
            </a:pPr>
            <a:r>
              <a:rPr lang="en-US" sz="5921" spc="207">
                <a:solidFill>
                  <a:srgbClr val="FFFFFF"/>
                </a:solidFill>
                <a:latin typeface="Arial Unicode"/>
              </a:rPr>
              <a:t>Logic</a:t>
            </a:r>
          </a:p>
        </p:txBody>
      </p:sp>
      <p:sp>
        <p:nvSpPr>
          <p:cNvPr id="13" name="AutoShape 13"/>
          <p:cNvSpPr/>
          <p:nvPr/>
        </p:nvSpPr>
        <p:spPr>
          <a:xfrm flipV="1">
            <a:off x="7445314" y="5737596"/>
            <a:ext cx="3068712" cy="1771722"/>
          </a:xfrm>
          <a:prstGeom prst="line">
            <a:avLst/>
          </a:prstGeom>
          <a:ln w="123825" cap="flat">
            <a:solidFill>
              <a:srgbClr val="C3113D"/>
            </a:solidFill>
            <a:prstDash val="solid"/>
            <a:headEnd type="none" w="sm" len="sm"/>
            <a:tailEnd type="arrow" w="med" len="sm"/>
          </a:ln>
        </p:spPr>
      </p:sp>
      <p:sp>
        <p:nvSpPr>
          <p:cNvPr id="14" name="TextBox 14"/>
          <p:cNvSpPr txBox="1"/>
          <p:nvPr/>
        </p:nvSpPr>
        <p:spPr>
          <a:xfrm>
            <a:off x="10703562" y="5067300"/>
            <a:ext cx="5282493" cy="1375410"/>
          </a:xfrm>
          <a:prstGeom prst="rect">
            <a:avLst/>
          </a:prstGeom>
        </p:spPr>
        <p:txBody>
          <a:bodyPr lIns="0" tIns="0" rIns="0" bIns="0" rtlCol="0" anchor="t">
            <a:spAutoFit/>
          </a:bodyPr>
          <a:lstStyle/>
          <a:p>
            <a:pPr>
              <a:lnSpc>
                <a:spcPts val="5519"/>
              </a:lnSpc>
            </a:pPr>
            <a:r>
              <a:rPr lang="en-US" sz="3999" spc="199">
                <a:solidFill>
                  <a:srgbClr val="000000"/>
                </a:solidFill>
                <a:latin typeface="Arial Unicode"/>
              </a:rPr>
              <a:t>Nữ 35 tuổi </a:t>
            </a:r>
          </a:p>
          <a:p>
            <a:pPr>
              <a:lnSpc>
                <a:spcPts val="5519"/>
              </a:lnSpc>
            </a:pPr>
            <a:r>
              <a:rPr lang="en-US" sz="3999" spc="199">
                <a:solidFill>
                  <a:srgbClr val="000000"/>
                </a:solidFill>
                <a:latin typeface="Arial Unicode"/>
              </a:rPr>
              <a:t>Chủ hộ</a:t>
            </a:r>
          </a:p>
        </p:txBody>
      </p:sp>
      <p:sp>
        <p:nvSpPr>
          <p:cNvPr id="15" name="AutoShape 15"/>
          <p:cNvSpPr/>
          <p:nvPr/>
        </p:nvSpPr>
        <p:spPr>
          <a:xfrm flipV="1">
            <a:off x="6659668" y="8058325"/>
            <a:ext cx="3854359" cy="1146358"/>
          </a:xfrm>
          <a:prstGeom prst="line">
            <a:avLst/>
          </a:prstGeom>
          <a:ln w="123825" cap="flat">
            <a:solidFill>
              <a:srgbClr val="C3113D"/>
            </a:solidFill>
            <a:prstDash val="solid"/>
            <a:headEnd type="none" w="sm" len="sm"/>
            <a:tailEnd type="arrow" w="med" len="sm"/>
          </a:ln>
        </p:spPr>
      </p:sp>
      <p:sp>
        <p:nvSpPr>
          <p:cNvPr id="16" name="TextBox 16"/>
          <p:cNvSpPr txBox="1"/>
          <p:nvPr/>
        </p:nvSpPr>
        <p:spPr>
          <a:xfrm>
            <a:off x="10703562" y="7332520"/>
            <a:ext cx="5282493" cy="680085"/>
          </a:xfrm>
          <a:prstGeom prst="rect">
            <a:avLst/>
          </a:prstGeom>
        </p:spPr>
        <p:txBody>
          <a:bodyPr lIns="0" tIns="0" rIns="0" bIns="0" rtlCol="0" anchor="t">
            <a:spAutoFit/>
          </a:bodyPr>
          <a:lstStyle/>
          <a:p>
            <a:pPr>
              <a:lnSpc>
                <a:spcPts val="5519"/>
              </a:lnSpc>
            </a:pPr>
            <a:r>
              <a:rPr lang="en-US" sz="3999" spc="199">
                <a:solidFill>
                  <a:srgbClr val="000000"/>
                </a:solidFill>
                <a:latin typeface="Arial Unicode"/>
              </a:rPr>
              <a:t>Câu 2 = CON ĐẺ</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grpSp>
        <p:nvGrpSpPr>
          <p:cNvPr id="3" name="Group 3"/>
          <p:cNvGrpSpPr/>
          <p:nvPr/>
        </p:nvGrpSpPr>
        <p:grpSpPr>
          <a:xfrm>
            <a:off x="0" y="-206792"/>
            <a:ext cx="18288000" cy="1669648"/>
            <a:chOff x="0" y="0"/>
            <a:chExt cx="4816593" cy="439743"/>
          </a:xfrm>
        </p:grpSpPr>
        <p:sp>
          <p:nvSpPr>
            <p:cNvPr id="4" name="Freeform 4"/>
            <p:cNvSpPr/>
            <p:nvPr/>
          </p:nvSpPr>
          <p:spPr>
            <a:xfrm>
              <a:off x="0" y="0"/>
              <a:ext cx="4816592" cy="439743"/>
            </a:xfrm>
            <a:custGeom>
              <a:avLst/>
              <a:gdLst/>
              <a:ahLst/>
              <a:cxnLst/>
              <a:rect l="l" t="t" r="r" b="b"/>
              <a:pathLst>
                <a:path w="4816592" h="439743">
                  <a:moveTo>
                    <a:pt x="0" y="0"/>
                  </a:moveTo>
                  <a:lnTo>
                    <a:pt x="4816592" y="0"/>
                  </a:lnTo>
                  <a:lnTo>
                    <a:pt x="4816592" y="439743"/>
                  </a:lnTo>
                  <a:lnTo>
                    <a:pt x="0" y="439743"/>
                  </a:lnTo>
                  <a:close/>
                </a:path>
              </a:pathLst>
            </a:custGeom>
            <a:solidFill>
              <a:srgbClr val="1C5739"/>
            </a:solidFill>
          </p:spPr>
        </p:sp>
        <p:sp>
          <p:nvSpPr>
            <p:cNvPr id="5" name="TextBox 5"/>
            <p:cNvSpPr txBox="1"/>
            <p:nvPr/>
          </p:nvSpPr>
          <p:spPr>
            <a:xfrm>
              <a:off x="0" y="-28575"/>
              <a:ext cx="4816593" cy="468318"/>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586068" y="-1808676"/>
            <a:ext cx="3172137" cy="4114800"/>
          </a:xfrm>
          <a:custGeom>
            <a:avLst/>
            <a:gdLst/>
            <a:ahLst/>
            <a:cxnLst/>
            <a:rect l="l" t="t" r="r" b="b"/>
            <a:pathLst>
              <a:path w="3172137" h="4114800">
                <a:moveTo>
                  <a:pt x="0" y="0"/>
                </a:moveTo>
                <a:lnTo>
                  <a:pt x="3172136" y="0"/>
                </a:lnTo>
                <a:lnTo>
                  <a:pt x="31721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874585" y="9258300"/>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6384715" y="-413585"/>
            <a:ext cx="3806571" cy="2083232"/>
          </a:xfrm>
          <a:custGeom>
            <a:avLst/>
            <a:gdLst/>
            <a:ahLst/>
            <a:cxnLst/>
            <a:rect l="l" t="t" r="r" b="b"/>
            <a:pathLst>
              <a:path w="3806571" h="2083232">
                <a:moveTo>
                  <a:pt x="0" y="0"/>
                </a:moveTo>
                <a:lnTo>
                  <a:pt x="3806570" y="0"/>
                </a:lnTo>
                <a:lnTo>
                  <a:pt x="3806570" y="2083233"/>
                </a:lnTo>
                <a:lnTo>
                  <a:pt x="0" y="20832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6552404" y="8509181"/>
            <a:ext cx="1735596" cy="1777819"/>
          </a:xfrm>
          <a:custGeom>
            <a:avLst/>
            <a:gdLst/>
            <a:ahLst/>
            <a:cxnLst/>
            <a:rect l="l" t="t" r="r" b="b"/>
            <a:pathLst>
              <a:path w="1735596" h="1777819">
                <a:moveTo>
                  <a:pt x="0" y="0"/>
                </a:moveTo>
                <a:lnTo>
                  <a:pt x="1735596" y="0"/>
                </a:lnTo>
                <a:lnTo>
                  <a:pt x="1735596" y="1777819"/>
                </a:lnTo>
                <a:lnTo>
                  <a:pt x="0" y="1777819"/>
                </a:lnTo>
                <a:lnTo>
                  <a:pt x="0" y="0"/>
                </a:lnTo>
                <a:close/>
              </a:path>
            </a:pathLst>
          </a:custGeom>
          <a:blipFill>
            <a:blip r:embed="rId10"/>
            <a:stretch>
              <a:fillRect/>
            </a:stretch>
          </a:blipFill>
        </p:spPr>
      </p:sp>
      <p:sp>
        <p:nvSpPr>
          <p:cNvPr id="10" name="Freeform 10"/>
          <p:cNvSpPr/>
          <p:nvPr/>
        </p:nvSpPr>
        <p:spPr>
          <a:xfrm>
            <a:off x="3784506" y="5143500"/>
            <a:ext cx="4891729" cy="4731636"/>
          </a:xfrm>
          <a:custGeom>
            <a:avLst/>
            <a:gdLst/>
            <a:ahLst/>
            <a:cxnLst/>
            <a:rect l="l" t="t" r="r" b="b"/>
            <a:pathLst>
              <a:path w="4891729" h="4731636">
                <a:moveTo>
                  <a:pt x="0" y="0"/>
                </a:moveTo>
                <a:lnTo>
                  <a:pt x="4891729" y="0"/>
                </a:lnTo>
                <a:lnTo>
                  <a:pt x="4891729" y="4731636"/>
                </a:lnTo>
                <a:lnTo>
                  <a:pt x="0" y="47316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AutoShape 11"/>
          <p:cNvSpPr/>
          <p:nvPr/>
        </p:nvSpPr>
        <p:spPr>
          <a:xfrm flipV="1">
            <a:off x="6659668" y="8058325"/>
            <a:ext cx="3854359" cy="1146358"/>
          </a:xfrm>
          <a:prstGeom prst="line">
            <a:avLst/>
          </a:prstGeom>
          <a:ln w="123825" cap="flat">
            <a:solidFill>
              <a:srgbClr val="C3113D"/>
            </a:solidFill>
            <a:prstDash val="solid"/>
            <a:headEnd type="none" w="sm" len="sm"/>
            <a:tailEnd type="arrow" w="med" len="sm"/>
          </a:ln>
        </p:spPr>
      </p:sp>
      <p:sp>
        <p:nvSpPr>
          <p:cNvPr id="12" name="AutoShape 12"/>
          <p:cNvSpPr/>
          <p:nvPr/>
        </p:nvSpPr>
        <p:spPr>
          <a:xfrm flipH="1" flipV="1">
            <a:off x="2584959" y="6387201"/>
            <a:ext cx="2199433" cy="1269843"/>
          </a:xfrm>
          <a:prstGeom prst="line">
            <a:avLst/>
          </a:prstGeom>
          <a:ln w="123825" cap="flat">
            <a:solidFill>
              <a:srgbClr val="C3113D"/>
            </a:solidFill>
            <a:prstDash val="solid"/>
            <a:headEnd type="none" w="sm" len="sm"/>
            <a:tailEnd type="arrow" w="med" len="sm"/>
          </a:ln>
        </p:spPr>
      </p:sp>
      <p:pic>
        <p:nvPicPr>
          <p:cNvPr id="13" name="Picture 13"/>
          <p:cNvPicPr>
            <a:picLocks noChangeAspect="1"/>
          </p:cNvPicPr>
          <p:nvPr/>
        </p:nvPicPr>
        <p:blipFill>
          <a:blip r:embed="rId13"/>
          <a:srcRect/>
          <a:stretch>
            <a:fillRect/>
          </a:stretch>
        </p:blipFill>
        <p:spPr>
          <a:xfrm rot="-1750522">
            <a:off x="6546931" y="5998453"/>
            <a:ext cx="3972886" cy="1787799"/>
          </a:xfrm>
          <a:prstGeom prst="rect">
            <a:avLst/>
          </a:prstGeom>
        </p:spPr>
      </p:pic>
      <p:sp>
        <p:nvSpPr>
          <p:cNvPr id="14" name="TextBox 14"/>
          <p:cNvSpPr txBox="1"/>
          <p:nvPr/>
        </p:nvSpPr>
        <p:spPr>
          <a:xfrm>
            <a:off x="676294" y="2622770"/>
            <a:ext cx="16392245" cy="2070735"/>
          </a:xfrm>
          <a:prstGeom prst="rect">
            <a:avLst/>
          </a:prstGeom>
        </p:spPr>
        <p:txBody>
          <a:bodyPr lIns="0" tIns="0" rIns="0" bIns="0" rtlCol="0" anchor="t">
            <a:spAutoFit/>
          </a:bodyPr>
          <a:lstStyle/>
          <a:p>
            <a:pPr marL="863599" lvl="1" indent="-431800">
              <a:lnSpc>
                <a:spcPts val="5519"/>
              </a:lnSpc>
              <a:buFont typeface="Arial"/>
              <a:buChar char="•"/>
            </a:pPr>
            <a:r>
              <a:rPr lang="en-US" sz="3999" spc="199">
                <a:solidFill>
                  <a:srgbClr val="000000"/>
                </a:solidFill>
                <a:latin typeface="Arial Unicode"/>
              </a:rPr>
              <a:t>Cảnh báo: Nếu C27=2 mà C2=2"VỢ/CHỒNG CHỦ HỘ” &amp; trong danh sách thành viên hộ có ít nhất 1 người có C2= 3"CON ĐẺ” hoặc C2= 4"CHÁU NỘi/NGOẠI”</a:t>
            </a:r>
          </a:p>
        </p:txBody>
      </p:sp>
      <p:sp>
        <p:nvSpPr>
          <p:cNvPr id="15" name="TextBox 15"/>
          <p:cNvSpPr txBox="1"/>
          <p:nvPr/>
        </p:nvSpPr>
        <p:spPr>
          <a:xfrm>
            <a:off x="4753436" y="372549"/>
            <a:ext cx="7845600" cy="777053"/>
          </a:xfrm>
          <a:prstGeom prst="rect">
            <a:avLst/>
          </a:prstGeom>
        </p:spPr>
        <p:txBody>
          <a:bodyPr lIns="0" tIns="0" rIns="0" bIns="0" rtlCol="0" anchor="t">
            <a:spAutoFit/>
          </a:bodyPr>
          <a:lstStyle/>
          <a:p>
            <a:pPr marL="0" lvl="0" indent="0" algn="ctr">
              <a:lnSpc>
                <a:spcPts val="5862"/>
              </a:lnSpc>
              <a:spcBef>
                <a:spcPct val="0"/>
              </a:spcBef>
            </a:pPr>
            <a:r>
              <a:rPr lang="en-US" sz="5921" spc="207">
                <a:solidFill>
                  <a:srgbClr val="FFFFFF"/>
                </a:solidFill>
                <a:latin typeface="Arial Unicode"/>
              </a:rPr>
              <a:t>Logic</a:t>
            </a:r>
          </a:p>
        </p:txBody>
      </p:sp>
      <p:sp>
        <p:nvSpPr>
          <p:cNvPr id="16" name="TextBox 16"/>
          <p:cNvSpPr txBox="1"/>
          <p:nvPr/>
        </p:nvSpPr>
        <p:spPr>
          <a:xfrm>
            <a:off x="10703562" y="5011791"/>
            <a:ext cx="2937377" cy="1375410"/>
          </a:xfrm>
          <a:prstGeom prst="rect">
            <a:avLst/>
          </a:prstGeom>
        </p:spPr>
        <p:txBody>
          <a:bodyPr lIns="0" tIns="0" rIns="0" bIns="0" rtlCol="0" anchor="t">
            <a:spAutoFit/>
          </a:bodyPr>
          <a:lstStyle/>
          <a:p>
            <a:pPr>
              <a:lnSpc>
                <a:spcPts val="5519"/>
              </a:lnSpc>
            </a:pPr>
            <a:r>
              <a:rPr lang="en-US" sz="3999" spc="199">
                <a:solidFill>
                  <a:srgbClr val="000000"/>
                </a:solidFill>
                <a:latin typeface="Arial Unicode"/>
              </a:rPr>
              <a:t>Nữ 35 tuổi </a:t>
            </a:r>
          </a:p>
          <a:p>
            <a:pPr>
              <a:lnSpc>
                <a:spcPts val="5519"/>
              </a:lnSpc>
            </a:pPr>
            <a:r>
              <a:rPr lang="en-US" sz="3999" spc="199">
                <a:solidFill>
                  <a:srgbClr val="000000"/>
                </a:solidFill>
                <a:latin typeface="Arial Unicode"/>
              </a:rPr>
              <a:t>Vợ chủ hộ</a:t>
            </a:r>
          </a:p>
        </p:txBody>
      </p:sp>
      <p:sp>
        <p:nvSpPr>
          <p:cNvPr id="17" name="TextBox 17"/>
          <p:cNvSpPr txBox="1"/>
          <p:nvPr/>
        </p:nvSpPr>
        <p:spPr>
          <a:xfrm>
            <a:off x="10703562" y="7332520"/>
            <a:ext cx="5282493" cy="680085"/>
          </a:xfrm>
          <a:prstGeom prst="rect">
            <a:avLst/>
          </a:prstGeom>
        </p:spPr>
        <p:txBody>
          <a:bodyPr lIns="0" tIns="0" rIns="0" bIns="0" rtlCol="0" anchor="t">
            <a:spAutoFit/>
          </a:bodyPr>
          <a:lstStyle/>
          <a:p>
            <a:pPr>
              <a:lnSpc>
                <a:spcPts val="5519"/>
              </a:lnSpc>
            </a:pPr>
            <a:r>
              <a:rPr lang="en-US" sz="3999" spc="199">
                <a:solidFill>
                  <a:srgbClr val="000000"/>
                </a:solidFill>
                <a:latin typeface="Arial Unicode"/>
              </a:rPr>
              <a:t>Câu 2 = CON ĐẺ</a:t>
            </a:r>
          </a:p>
        </p:txBody>
      </p:sp>
      <p:sp>
        <p:nvSpPr>
          <p:cNvPr id="18" name="TextBox 18"/>
          <p:cNvSpPr txBox="1"/>
          <p:nvPr/>
        </p:nvSpPr>
        <p:spPr>
          <a:xfrm>
            <a:off x="947878" y="5067300"/>
            <a:ext cx="5282493" cy="1375410"/>
          </a:xfrm>
          <a:prstGeom prst="rect">
            <a:avLst/>
          </a:prstGeom>
        </p:spPr>
        <p:txBody>
          <a:bodyPr lIns="0" tIns="0" rIns="0" bIns="0" rtlCol="0" anchor="t">
            <a:spAutoFit/>
          </a:bodyPr>
          <a:lstStyle/>
          <a:p>
            <a:pPr>
              <a:lnSpc>
                <a:spcPts val="5519"/>
              </a:lnSpc>
            </a:pPr>
            <a:r>
              <a:rPr lang="en-US" sz="3999" spc="199">
                <a:solidFill>
                  <a:srgbClr val="000000"/>
                </a:solidFill>
                <a:latin typeface="Arial Unicode"/>
              </a:rPr>
              <a:t>Chồng là</a:t>
            </a:r>
          </a:p>
          <a:p>
            <a:pPr>
              <a:lnSpc>
                <a:spcPts val="5519"/>
              </a:lnSpc>
            </a:pPr>
            <a:r>
              <a:rPr lang="en-US" sz="3999" spc="199">
                <a:solidFill>
                  <a:srgbClr val="000000"/>
                </a:solidFill>
                <a:latin typeface="Arial Unicode"/>
              </a:rPr>
              <a:t>Chủ hộ</a:t>
            </a:r>
          </a:p>
        </p:txBody>
      </p:sp>
      <p:sp>
        <p:nvSpPr>
          <p:cNvPr id="19" name="AutoShape 19"/>
          <p:cNvSpPr/>
          <p:nvPr/>
        </p:nvSpPr>
        <p:spPr>
          <a:xfrm flipH="1" flipV="1">
            <a:off x="2931985" y="8407292"/>
            <a:ext cx="2754427" cy="738046"/>
          </a:xfrm>
          <a:prstGeom prst="line">
            <a:avLst/>
          </a:prstGeom>
          <a:ln w="123825" cap="flat">
            <a:solidFill>
              <a:srgbClr val="C3113D"/>
            </a:solidFill>
            <a:prstDash val="solid"/>
            <a:headEnd type="none" w="sm" len="sm"/>
            <a:tailEnd type="arrow" w="med" len="sm"/>
          </a:ln>
        </p:spPr>
      </p:sp>
      <p:sp>
        <p:nvSpPr>
          <p:cNvPr id="20" name="TextBox 20"/>
          <p:cNvSpPr txBox="1"/>
          <p:nvPr/>
        </p:nvSpPr>
        <p:spPr>
          <a:xfrm>
            <a:off x="1256978" y="7580844"/>
            <a:ext cx="2655963" cy="1375410"/>
          </a:xfrm>
          <a:prstGeom prst="rect">
            <a:avLst/>
          </a:prstGeom>
        </p:spPr>
        <p:txBody>
          <a:bodyPr lIns="0" tIns="0" rIns="0" bIns="0" rtlCol="0" anchor="t">
            <a:spAutoFit/>
          </a:bodyPr>
          <a:lstStyle/>
          <a:p>
            <a:pPr>
              <a:lnSpc>
                <a:spcPts val="5519"/>
              </a:lnSpc>
            </a:pPr>
            <a:r>
              <a:rPr lang="en-US" sz="3999" spc="199">
                <a:solidFill>
                  <a:srgbClr val="000000"/>
                </a:solidFill>
                <a:latin typeface="Arial Unicode"/>
              </a:rPr>
              <a:t>Cháu ngoại</a:t>
            </a:r>
          </a:p>
        </p:txBody>
      </p:sp>
      <p:sp>
        <p:nvSpPr>
          <p:cNvPr id="21" name="Freeform 21"/>
          <p:cNvSpPr/>
          <p:nvPr/>
        </p:nvSpPr>
        <p:spPr>
          <a:xfrm rot="-174813">
            <a:off x="13696128" y="4080866"/>
            <a:ext cx="3771251" cy="2267465"/>
          </a:xfrm>
          <a:custGeom>
            <a:avLst/>
            <a:gdLst/>
            <a:ahLst/>
            <a:cxnLst/>
            <a:rect l="l" t="t" r="r" b="b"/>
            <a:pathLst>
              <a:path w="3771251" h="2267465">
                <a:moveTo>
                  <a:pt x="0" y="0"/>
                </a:moveTo>
                <a:lnTo>
                  <a:pt x="3771251" y="0"/>
                </a:lnTo>
                <a:lnTo>
                  <a:pt x="3771251" y="2267465"/>
                </a:lnTo>
                <a:lnTo>
                  <a:pt x="0" y="226746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TextBox 22"/>
          <p:cNvSpPr txBox="1"/>
          <p:nvPr/>
        </p:nvSpPr>
        <p:spPr>
          <a:xfrm>
            <a:off x="14131163" y="4626830"/>
            <a:ext cx="2937377" cy="1294257"/>
          </a:xfrm>
          <a:prstGeom prst="rect">
            <a:avLst/>
          </a:prstGeom>
        </p:spPr>
        <p:txBody>
          <a:bodyPr lIns="0" tIns="0" rIns="0" bIns="0" rtlCol="0" anchor="t">
            <a:spAutoFit/>
          </a:bodyPr>
          <a:lstStyle/>
          <a:p>
            <a:pPr>
              <a:lnSpc>
                <a:spcPts val="5244"/>
              </a:lnSpc>
            </a:pPr>
            <a:r>
              <a:rPr lang="en-US" sz="3800" spc="190">
                <a:solidFill>
                  <a:srgbClr val="EA0A0A"/>
                </a:solidFill>
                <a:latin typeface="Arial Unicode"/>
              </a:rPr>
              <a:t>CHƯA SINH CON?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2629</Words>
  <Application>Microsoft Office PowerPoint</Application>
  <PresentationFormat>Custom</PresentationFormat>
  <Paragraphs>263</Paragraphs>
  <Slides>31</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Arial Unicode</vt:lpstr>
      <vt:lpstr>Canva Sans</vt:lpstr>
      <vt:lpstr>Arial Medium</vt:lpstr>
      <vt:lpstr>Montserrat Bold</vt:lpstr>
      <vt:lpstr>Arial</vt:lpstr>
      <vt:lpstr>Cagliostro</vt:lpstr>
      <vt:lpstr>Arial Ultra-Bold</vt:lpstr>
      <vt:lpstr>Paytone One</vt:lpstr>
      <vt:lpstr>Arial Bold</vt:lpstr>
      <vt:lpstr>Calibri</vt:lpstr>
      <vt:lpstr>Arial Unicode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DSGK_LỊCH SỬ SINH CỦA PHỤ NỮ</dc:title>
  <dc:creator>Nguyễn Thị Quý Ngọc</dc:creator>
  <cp:lastModifiedBy>Nguyễn Quang Phương</cp:lastModifiedBy>
  <cp:revision>7</cp:revision>
  <dcterms:created xsi:type="dcterms:W3CDTF">2006-08-16T00:00:00Z</dcterms:created>
  <dcterms:modified xsi:type="dcterms:W3CDTF">2024-03-01T03:39:12Z</dcterms:modified>
  <dc:identifier>DAF2QgmlfF4</dc:identifier>
</cp:coreProperties>
</file>