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61" r:id="rId2"/>
    <p:sldId id="329" r:id="rId3"/>
    <p:sldId id="321" r:id="rId4"/>
    <p:sldId id="264" r:id="rId5"/>
    <p:sldId id="263" r:id="rId6"/>
    <p:sldId id="306" r:id="rId7"/>
    <p:sldId id="283" r:id="rId8"/>
    <p:sldId id="265" r:id="rId9"/>
    <p:sldId id="307" r:id="rId10"/>
    <p:sldId id="273" r:id="rId11"/>
    <p:sldId id="266" r:id="rId12"/>
    <p:sldId id="291" r:id="rId13"/>
    <p:sldId id="330" r:id="rId14"/>
    <p:sldId id="305" r:id="rId15"/>
    <p:sldId id="304" r:id="rId16"/>
    <p:sldId id="292" r:id="rId17"/>
    <p:sldId id="331" r:id="rId18"/>
    <p:sldId id="303" r:id="rId19"/>
    <p:sldId id="301" r:id="rId20"/>
    <p:sldId id="268" r:id="rId21"/>
    <p:sldId id="300" r:id="rId22"/>
    <p:sldId id="308" r:id="rId23"/>
    <p:sldId id="309" r:id="rId24"/>
    <p:sldId id="310" r:id="rId25"/>
    <p:sldId id="311" r:id="rId26"/>
    <p:sldId id="312" r:id="rId27"/>
    <p:sldId id="313" r:id="rId28"/>
    <p:sldId id="314" r:id="rId29"/>
    <p:sldId id="315" r:id="rId30"/>
    <p:sldId id="316" r:id="rId31"/>
    <p:sldId id="317" r:id="rId32"/>
    <p:sldId id="290" r:id="rId33"/>
    <p:sldId id="294" r:id="rId34"/>
    <p:sldId id="318" r:id="rId35"/>
    <p:sldId id="319" r:id="rId36"/>
    <p:sldId id="320" r:id="rId37"/>
    <p:sldId id="322" r:id="rId38"/>
    <p:sldId id="323" r:id="rId39"/>
    <p:sldId id="328" r:id="rId40"/>
    <p:sldId id="327" r:id="rId41"/>
    <p:sldId id="326" r:id="rId42"/>
    <p:sldId id="325" r:id="rId43"/>
    <p:sldId id="275" r:id="rId44"/>
  </p:sldIdLst>
  <p:sldSz cx="18288000" cy="10287000"/>
  <p:notesSz cx="6858000" cy="9144000"/>
  <p:embeddedFontLst>
    <p:embeddedFont>
      <p:font typeface="Cabin Italics" panose="020B0604020202020204" charset="0"/>
      <p:regular r:id="rId46"/>
    </p:embeddedFont>
    <p:embeddedFont>
      <p:font typeface="Calibri" panose="020F0502020204030204" pitchFamily="34" charset="0"/>
      <p:regular r:id="rId47"/>
      <p:bold r:id="rId48"/>
      <p:italic r:id="rId49"/>
      <p:boldItalic r:id="rId50"/>
    </p:embeddedFont>
    <p:embeddedFont>
      <p:font typeface="SimSun" panose="02010600030101010101" pitchFamily="2" charset="-122"/>
      <p:regular r:id="rId51"/>
    </p:embeddedFont>
    <p:embeddedFont>
      <p:font typeface="Sniglet" panose="020B0604020202020204" charset="0"/>
      <p:regular r:id="rId52"/>
    </p:embeddedFont>
    <p:embeddedFont>
      <p:font typeface="Cabin Semi-Bold" panose="020B0604020202020204" charset="0"/>
      <p:regular r:id="rId53"/>
    </p:embeddedFont>
    <p:embeddedFont>
      <p:font typeface="Cambria" panose="02040503050406030204" pitchFamily="18" charset="0"/>
      <p:regular r:id="rId54"/>
      <p:bold r:id="rId55"/>
      <p:italic r:id="rId56"/>
      <p:boldItalic r:id="rId57"/>
    </p:embeddedFont>
    <p:embeddedFont>
      <p:font typeface="Muli Semi-Bold" panose="020B0604020202020204" charset="0"/>
      <p:regular r:id="rId58"/>
    </p:embeddedFont>
    <p:embeddedFont>
      <p:font typeface="Cabin Medium" panose="020B0604020202020204" charset="0"/>
      <p:regular r:id="rId59"/>
    </p:embeddedFont>
    <p:embeddedFont>
      <p:font typeface="Cabin Bol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6F3E"/>
    <a:srgbClr val="92CECD"/>
    <a:srgbClr val="70BEBC"/>
    <a:srgbClr val="61B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6" autoAdjust="0"/>
    <p:restoredTop sz="87092" autoAdjust="0"/>
  </p:normalViewPr>
  <p:slideViewPr>
    <p:cSldViewPr>
      <p:cViewPr varScale="1">
        <p:scale>
          <a:sx n="54" d="100"/>
          <a:sy n="54" d="100"/>
        </p:scale>
        <p:origin x="8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50829-1772-4BA1-8384-236899E816D4}" type="datetimeFigureOut">
              <a:rPr lang="en-US" smtClean="0"/>
              <a:t>26-Feb-24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F99E0-C684-4E72-92B0-E08D15B3C51F}" type="slidenum">
              <a:rPr lang="en-US" smtClean="0"/>
              <a:t>‹#›</a:t>
            </a:fld>
            <a:endParaRPr lang="en-US"/>
          </a:p>
        </p:txBody>
      </p:sp>
    </p:spTree>
    <p:extLst>
      <p:ext uri="{BB962C8B-B14F-4D97-AF65-F5344CB8AC3E}">
        <p14:creationId xmlns:p14="http://schemas.microsoft.com/office/powerpoint/2010/main" val="342889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 T</a:t>
            </a:r>
            <a:r>
              <a:rPr lang="vi-VN" sz="1200" dirty="0" smtClean="0">
                <a:solidFill>
                  <a:srgbClr val="0070C0"/>
                </a:solidFill>
              </a:rPr>
              <a:t>rường hợp </a:t>
            </a:r>
            <a:r>
              <a:rPr lang="en-US" sz="1200" dirty="0" smtClean="0">
                <a:solidFill>
                  <a:srgbClr val="0070C0"/>
                </a:solidFill>
              </a:rPr>
              <a:t>“C</a:t>
            </a:r>
            <a:r>
              <a:rPr lang="vi-VN" sz="1200" dirty="0" smtClean="0">
                <a:solidFill>
                  <a:srgbClr val="0070C0"/>
                </a:solidFill>
              </a:rPr>
              <a:t>hết cả hộ</a:t>
            </a:r>
            <a:r>
              <a:rPr lang="en-US" sz="1200" dirty="0" smtClean="0">
                <a:solidFill>
                  <a:srgbClr val="0070C0"/>
                </a:solidFill>
              </a:rPr>
              <a:t>”</a:t>
            </a:r>
            <a:r>
              <a:rPr lang="vi-VN" sz="1200" dirty="0" smtClean="0">
                <a:solidFill>
                  <a:srgbClr val="0070C0"/>
                </a:solidFill>
              </a:rPr>
              <a:t> (xảy ra sau thời điểm lập bảng kê đến hết ngày </a:t>
            </a:r>
            <a:r>
              <a:rPr lang="vi-VN" sz="1200" dirty="0" smtClean="0">
                <a:solidFill>
                  <a:srgbClr val="0070C0"/>
                </a:solidFill>
                <a:latin typeface="Arial (Body)"/>
              </a:rPr>
              <a:t>31/3/20</a:t>
            </a:r>
            <a:r>
              <a:rPr lang="en-US" sz="1200" dirty="0" smtClean="0">
                <a:solidFill>
                  <a:srgbClr val="0070C0"/>
                </a:solidFill>
                <a:latin typeface="Arial (Body)"/>
              </a:rPr>
              <a:t>24</a:t>
            </a:r>
            <a:r>
              <a:rPr lang="vi-VN" sz="1200" dirty="0" smtClean="0">
                <a:solidFill>
                  <a:srgbClr val="0070C0"/>
                </a:solidFill>
              </a:rPr>
              <a:t>), ĐTV phải hỏi </a:t>
            </a:r>
            <a:r>
              <a:rPr lang="vi-VN" sz="1200" dirty="0" smtClean="0">
                <a:solidFill>
                  <a:srgbClr val="FF0000"/>
                </a:solidFill>
              </a:rPr>
              <a:t>gián tiếp </a:t>
            </a:r>
            <a:r>
              <a:rPr lang="vi-VN" sz="1200" dirty="0" smtClean="0">
                <a:solidFill>
                  <a:srgbClr val="0070C0"/>
                </a:solidFill>
              </a:rPr>
              <a:t>thông qua cán bộ chủ chốt ở địa phương</a:t>
            </a:r>
            <a:r>
              <a:rPr lang="en-US" sz="1200" dirty="0" smtClean="0">
                <a:solidFill>
                  <a:srgbClr val="0070C0"/>
                </a:solidFill>
              </a:rPr>
              <a:t>/</a:t>
            </a:r>
            <a:r>
              <a:rPr lang="vi-VN" sz="1200" dirty="0" smtClean="0">
                <a:solidFill>
                  <a:srgbClr val="0070C0"/>
                </a:solidFill>
              </a:rPr>
              <a:t>người thân của người chết</a:t>
            </a:r>
            <a:r>
              <a:rPr lang="en-US" sz="1200" dirty="0" smtClean="0">
                <a:solidFill>
                  <a:srgbClr val="0070C0"/>
                </a:solidFill>
              </a:rPr>
              <a:t>/</a:t>
            </a:r>
            <a:r>
              <a:rPr lang="vi-VN" sz="1200" dirty="0" smtClean="0">
                <a:solidFill>
                  <a:srgbClr val="0070C0"/>
                </a:solidFill>
              </a:rPr>
              <a:t>thông qua giấy tờ quản lý hộ tịch, hộ khẩu ở địa phương,... </a:t>
            </a:r>
            <a:r>
              <a:rPr lang="en-US" sz="1200" dirty="0" smtClean="0">
                <a:solidFill>
                  <a:srgbClr val="0070C0"/>
                </a:solidFill>
              </a:rPr>
              <a:t>        </a:t>
            </a:r>
            <a:r>
              <a:rPr lang="en-US" sz="1200" dirty="0" err="1" smtClean="0"/>
              <a:t>Nhập</a:t>
            </a:r>
            <a:r>
              <a:rPr lang="en-US" sz="1200" dirty="0" smtClean="0"/>
              <a:t> </a:t>
            </a:r>
            <a:r>
              <a:rPr lang="en-US" sz="1200" dirty="0" err="1" smtClean="0"/>
              <a:t>vào</a:t>
            </a:r>
            <a:r>
              <a:rPr lang="en-US" sz="1200" dirty="0" smtClean="0"/>
              <a:t> </a:t>
            </a:r>
            <a:r>
              <a:rPr lang="vi-VN" sz="1200" dirty="0" smtClean="0"/>
              <a:t>phiếu điều </a:t>
            </a:r>
            <a:r>
              <a:rPr lang="vi-VN" sz="1200" dirty="0" smtClean="0">
                <a:latin typeface="+mn-lt"/>
                <a:cs typeface="Arial" pitchFamily="34" charset="0"/>
              </a:rPr>
              <a:t>tra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thông</a:t>
            </a:r>
            <a:r>
              <a:rPr lang="en-US" sz="1200" dirty="0" smtClean="0">
                <a:latin typeface="Arial" pitchFamily="34" charset="0"/>
                <a:cs typeface="Arial" pitchFamily="34" charset="0"/>
              </a:rPr>
              <a:t> tin </a:t>
            </a:r>
            <a:r>
              <a:rPr lang="en-US" sz="1200" dirty="0" err="1" smtClean="0">
                <a:latin typeface="Arial" pitchFamily="34" charset="0"/>
                <a:cs typeface="Arial" pitchFamily="34" charset="0"/>
              </a:rPr>
              <a:t>về</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người</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chết</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của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hộ</a:t>
            </a:r>
            <a:r>
              <a:rPr lang="vi-VN" sz="1200" dirty="0" smtClean="0">
                <a:latin typeface="+mn-lt"/>
                <a:cs typeface="Arial" pitchFamily="34" charset="0"/>
              </a:rPr>
              <a:t>. </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55F99E0-C684-4E72-92B0-E08D15B3C51F}" type="slidenum">
              <a:rPr lang="en-US" smtClean="0"/>
              <a:t>5</a:t>
            </a:fld>
            <a:endParaRPr lang="en-US"/>
          </a:p>
        </p:txBody>
      </p:sp>
    </p:spTree>
    <p:extLst>
      <p:ext uri="{BB962C8B-B14F-4D97-AF65-F5344CB8AC3E}">
        <p14:creationId xmlns:p14="http://schemas.microsoft.com/office/powerpoint/2010/main" val="333054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26-Feb-24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4.svg"/><Relationship Id="rId7" Type="http://schemas.openxmlformats.org/officeDocument/2006/relationships/image" Target="../media/image6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0.pn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6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6.png"/><Relationship Id="rId5" Type="http://schemas.openxmlformats.org/officeDocument/2006/relationships/image" Target="../media/image46.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4.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27.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0.svg"/><Relationship Id="rId14" Type="http://schemas.openxmlformats.org/officeDocument/2006/relationships/image" Target="../media/image13.wmf"/></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4.sv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4.sv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64.svg"/></Relationships>
</file>

<file path=ppt/slides/_rels/slide18.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3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4.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4.svg"/></Relationships>
</file>

<file path=ppt/slides/_rels/slide2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3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4.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2.svg"/><Relationship Id="rId5" Type="http://schemas.openxmlformats.org/officeDocument/2006/relationships/image" Target="../media/image46.svg"/><Relationship Id="rId15" Type="http://schemas.openxmlformats.org/officeDocument/2006/relationships/image" Target="../media/image38.png"/><Relationship Id="rId4" Type="http://schemas.openxmlformats.org/officeDocument/2006/relationships/image" Target="../media/image22.png"/><Relationship Id="rId14" Type="http://schemas.openxmlformats.org/officeDocument/2006/relationships/image" Target="../media/image13.wmf"/></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sv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10.sv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w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F69"/>
        </a:solidFill>
        <a:effectLst/>
      </p:bgPr>
    </p:bg>
    <p:spTree>
      <p:nvGrpSpPr>
        <p:cNvPr id="1" name=""/>
        <p:cNvGrpSpPr/>
        <p:nvPr/>
      </p:nvGrpSpPr>
      <p:grpSpPr>
        <a:xfrm>
          <a:off x="0" y="0"/>
          <a:ext cx="0" cy="0"/>
          <a:chOff x="0" y="0"/>
          <a:chExt cx="0" cy="0"/>
        </a:xfrm>
      </p:grpSpPr>
      <p:sp>
        <p:nvSpPr>
          <p:cNvPr id="2" name="Freeform 2"/>
          <p:cNvSpPr/>
          <p:nvPr/>
        </p:nvSpPr>
        <p:spPr>
          <a:xfrm>
            <a:off x="0" y="0"/>
            <a:ext cx="18426371" cy="10352270"/>
          </a:xfrm>
          <a:custGeom>
            <a:avLst/>
            <a:gdLst/>
            <a:ahLst/>
            <a:cxnLst/>
            <a:rect l="l" t="t" r="r" b="b"/>
            <a:pathLst>
              <a:path w="18426371" h="10352270">
                <a:moveTo>
                  <a:pt x="0" y="0"/>
                </a:moveTo>
                <a:lnTo>
                  <a:pt x="18426371" y="0"/>
                </a:lnTo>
                <a:lnTo>
                  <a:pt x="18426371" y="10352270"/>
                </a:lnTo>
                <a:lnTo>
                  <a:pt x="0" y="103522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314578">
            <a:off x="12547591" y="6953813"/>
            <a:ext cx="5938419" cy="5849343"/>
          </a:xfrm>
          <a:custGeom>
            <a:avLst/>
            <a:gdLst/>
            <a:ahLst/>
            <a:cxnLst/>
            <a:rect l="l" t="t" r="r" b="b"/>
            <a:pathLst>
              <a:path w="5938419" h="5849343">
                <a:moveTo>
                  <a:pt x="0" y="0"/>
                </a:moveTo>
                <a:lnTo>
                  <a:pt x="5938419" y="0"/>
                </a:lnTo>
                <a:lnTo>
                  <a:pt x="5938419" y="5849343"/>
                </a:lnTo>
                <a:lnTo>
                  <a:pt x="0" y="5849343"/>
                </a:lnTo>
                <a:lnTo>
                  <a:pt x="0" y="0"/>
                </a:lnTo>
                <a:close/>
              </a:path>
            </a:pathLst>
          </a:custGeom>
          <a:blipFill>
            <a:blip r:embed="rId4"/>
            <a:stretch>
              <a:fillRect/>
            </a:stretch>
          </a:blipFill>
        </p:spPr>
      </p:sp>
      <p:sp>
        <p:nvSpPr>
          <p:cNvPr id="5" name="Freeform 5"/>
          <p:cNvSpPr/>
          <p:nvPr/>
        </p:nvSpPr>
        <p:spPr>
          <a:xfrm rot="-891283">
            <a:off x="-2209082" y="4860148"/>
            <a:ext cx="3410664" cy="3218814"/>
          </a:xfrm>
          <a:custGeom>
            <a:avLst/>
            <a:gdLst/>
            <a:ahLst/>
            <a:cxnLst/>
            <a:rect l="l" t="t" r="r" b="b"/>
            <a:pathLst>
              <a:path w="3410664" h="3218814">
                <a:moveTo>
                  <a:pt x="0" y="0"/>
                </a:moveTo>
                <a:lnTo>
                  <a:pt x="3410664" y="0"/>
                </a:lnTo>
                <a:lnTo>
                  <a:pt x="3410664" y="3218814"/>
                </a:lnTo>
                <a:lnTo>
                  <a:pt x="0" y="3218814"/>
                </a:lnTo>
                <a:lnTo>
                  <a:pt x="0" y="0"/>
                </a:lnTo>
                <a:close/>
              </a:path>
            </a:pathLst>
          </a:custGeom>
          <a:blipFill>
            <a:blip r:embed="rId5"/>
            <a:stretch>
              <a:fillRect/>
            </a:stretch>
          </a:blipFill>
        </p:spPr>
      </p:sp>
      <p:grpSp>
        <p:nvGrpSpPr>
          <p:cNvPr id="6" name="Group 6"/>
          <p:cNvGrpSpPr/>
          <p:nvPr/>
        </p:nvGrpSpPr>
        <p:grpSpPr>
          <a:xfrm>
            <a:off x="1028700" y="1724071"/>
            <a:ext cx="16230600" cy="7277490"/>
            <a:chOff x="0" y="-28575"/>
            <a:chExt cx="21640800" cy="9703320"/>
          </a:xfrm>
        </p:grpSpPr>
        <p:sp>
          <p:nvSpPr>
            <p:cNvPr id="8" name="TextBox 8"/>
            <p:cNvSpPr txBox="1"/>
            <p:nvPr/>
          </p:nvSpPr>
          <p:spPr>
            <a:xfrm>
              <a:off x="0" y="-28575"/>
              <a:ext cx="21640800" cy="908521"/>
            </a:xfrm>
            <a:prstGeom prst="rect">
              <a:avLst/>
            </a:prstGeom>
          </p:spPr>
          <p:txBody>
            <a:bodyPr lIns="0" tIns="0" rIns="0" bIns="0" rtlCol="0" anchor="t">
              <a:spAutoFit/>
            </a:bodyPr>
            <a:lstStyle/>
            <a:p>
              <a:pPr algn="r">
                <a:lnSpc>
                  <a:spcPts val="5502"/>
                </a:lnSpc>
              </a:pPr>
              <a:endParaRPr/>
            </a:p>
          </p:txBody>
        </p:sp>
        <p:sp>
          <p:nvSpPr>
            <p:cNvPr id="9" name="TextBox 9"/>
            <p:cNvSpPr txBox="1"/>
            <p:nvPr/>
          </p:nvSpPr>
          <p:spPr>
            <a:xfrm>
              <a:off x="0" y="8757311"/>
              <a:ext cx="21640800" cy="917434"/>
            </a:xfrm>
            <a:prstGeom prst="rect">
              <a:avLst/>
            </a:prstGeom>
          </p:spPr>
          <p:txBody>
            <a:bodyPr lIns="0" tIns="0" rIns="0" bIns="0" rtlCol="0" anchor="t">
              <a:spAutoFit/>
            </a:bodyPr>
            <a:lstStyle/>
            <a:p>
              <a:pPr algn="ctr">
                <a:lnSpc>
                  <a:spcPts val="5230"/>
                </a:lnSpc>
              </a:pPr>
              <a:r>
                <a:rPr lang="en-US" sz="6000" dirty="0" smtClean="0">
                  <a:solidFill>
                    <a:srgbClr val="0070C0"/>
                  </a:solidFill>
                  <a:latin typeface="Cabin Italics"/>
                </a:rPr>
                <a:t>                                                     Đặng </a:t>
              </a:r>
              <a:r>
                <a:rPr lang="en-US" sz="6000" dirty="0">
                  <a:solidFill>
                    <a:srgbClr val="0070C0"/>
                  </a:solidFill>
                  <a:latin typeface="Cabin Italics"/>
                </a:rPr>
                <a:t>Thị Mai Vân</a:t>
              </a:r>
            </a:p>
          </p:txBody>
        </p:sp>
      </p:grpSp>
      <p:sp>
        <p:nvSpPr>
          <p:cNvPr id="10" name="Google Shape;209;p15"/>
          <p:cNvSpPr txBox="1">
            <a:spLocks/>
          </p:cNvSpPr>
          <p:nvPr/>
        </p:nvSpPr>
        <p:spPr>
          <a:xfrm>
            <a:off x="1905000" y="2928388"/>
            <a:ext cx="15132715" cy="4256577"/>
          </a:xfrm>
          <a:prstGeom prst="rect">
            <a:avLst/>
          </a:prstGeom>
        </p:spPr>
        <p:txBody>
          <a:bodyPr spcFirstLastPara="1" vert="horz" wrap="square"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9600" b="1" dirty="0" smtClean="0">
                <a:solidFill>
                  <a:schemeClr val="bg1"/>
                </a:solidFill>
                <a:latin typeface="Calibri" panose="020F0502020204030204" pitchFamily="34" charset="0"/>
                <a:cs typeface="Calibri" panose="020F0502020204030204" pitchFamily="34" charset="0"/>
              </a:rPr>
              <a:t>HƯỚNG DẪN THU THẬP THÔNG TIN NGƯỜI CHẾT VÀ SỰ KIỆN CHẾT CỦA HỘ</a:t>
            </a:r>
            <a:endParaRPr lang="en-US" sz="9600" b="1" dirty="0">
              <a:solidFill>
                <a:schemeClr val="bg1"/>
              </a:solidFill>
              <a:latin typeface="Calibri" panose="020F0502020204030204" pitchFamily="34" charset="0"/>
              <a:cs typeface="Calibri" panose="020F0502020204030204" pitchFamily="34" charset="0"/>
            </a:endParaRPr>
          </a:p>
        </p:txBody>
      </p:sp>
      <p:sp>
        <p:nvSpPr>
          <p:cNvPr id="11" name="Google Shape;70;p12"/>
          <p:cNvSpPr txBox="1">
            <a:spLocks/>
          </p:cNvSpPr>
          <p:nvPr/>
        </p:nvSpPr>
        <p:spPr>
          <a:xfrm>
            <a:off x="1491844" y="370472"/>
            <a:ext cx="10425289" cy="94182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2800" b="1" dirty="0">
                <a:solidFill>
                  <a:schemeClr val="bg1"/>
                </a:solidFill>
                <a:latin typeface="Sniglet" panose="020B0604020202020204" charset="0"/>
                <a:ea typeface="Calibri" panose="020F0502020204030204" pitchFamily="34" charset="0"/>
                <a:cs typeface="Calibri" panose="020F0502020204030204" pitchFamily="34" charset="0"/>
              </a:rPr>
              <a:t>TỔNG CỤC THỐNG KÊ</a:t>
            </a:r>
            <a:br>
              <a:rPr lang="en-US" sz="2800" b="1" dirty="0">
                <a:solidFill>
                  <a:schemeClr val="bg1"/>
                </a:solidFill>
                <a:latin typeface="Sniglet" panose="020B0604020202020204" charset="0"/>
                <a:ea typeface="Calibri" panose="020F0502020204030204" pitchFamily="34" charset="0"/>
                <a:cs typeface="Calibri" panose="020F0502020204030204" pitchFamily="34" charset="0"/>
              </a:rPr>
            </a:br>
            <a:r>
              <a:rPr lang="en-US" sz="2800" dirty="0">
                <a:solidFill>
                  <a:schemeClr val="bg1"/>
                </a:solidFill>
                <a:latin typeface="Sniglet" panose="020B0604020202020204" charset="0"/>
                <a:ea typeface="Calibri" panose="020F0502020204030204" pitchFamily="34" charset="0"/>
                <a:cs typeface="Calibri" panose="020F0502020204030204" pitchFamily="34" charset="0"/>
              </a:rPr>
              <a:t>CỤC THU </a:t>
            </a:r>
            <a:r>
              <a:rPr lang="en-US" sz="2800" dirty="0">
                <a:solidFill>
                  <a:schemeClr val="bg1"/>
                </a:solidFill>
                <a:latin typeface="Sniglet" panose="020B0604020202020204" charset="0"/>
                <a:ea typeface="SimSun" panose="02010600030101010101" pitchFamily="2" charset="-122"/>
                <a:cs typeface="Calibri" panose="020F0502020204030204" pitchFamily="34" charset="0"/>
              </a:rPr>
              <a:t>THẬP</a:t>
            </a:r>
            <a:r>
              <a:rPr lang="en-US" sz="2800" dirty="0">
                <a:solidFill>
                  <a:schemeClr val="bg1"/>
                </a:solidFill>
                <a:latin typeface="Sniglet" panose="020B0604020202020204" charset="0"/>
                <a:ea typeface="Calibri" panose="020F0502020204030204" pitchFamily="34" charset="0"/>
                <a:cs typeface="Calibri" panose="020F0502020204030204" pitchFamily="34" charset="0"/>
              </a:rPr>
              <a:t> DỮ LIỆU VÀ ỨNG DỤNG CNTT THỐNG KÊ</a:t>
            </a:r>
            <a:br>
              <a:rPr lang="en-US" sz="2800" dirty="0">
                <a:solidFill>
                  <a:schemeClr val="bg1"/>
                </a:solidFill>
                <a:latin typeface="Sniglet" panose="020B0604020202020204" charset="0"/>
                <a:ea typeface="Calibri" panose="020F0502020204030204" pitchFamily="34" charset="0"/>
                <a:cs typeface="Calibri" panose="020F0502020204030204" pitchFamily="34" charset="0"/>
              </a:rPr>
            </a:br>
            <a:endParaRPr lang="en-US" sz="2800" dirty="0">
              <a:solidFill>
                <a:schemeClr val="bg1"/>
              </a:solidFill>
              <a:latin typeface="Sniglet" panose="020B0604020202020204" charset="0"/>
              <a:ea typeface="Calibri" panose="020F0502020204030204" pitchFamily="34" charset="0"/>
              <a:cs typeface="Calibri" panose="020F0502020204030204" pitchFamily="34" charset="0"/>
            </a:endParaRPr>
          </a:p>
        </p:txBody>
      </p:sp>
      <p:pic>
        <p:nvPicPr>
          <p:cNvPr id="12" name="Picture 11" descr="Logo_Chinhthuc"/>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1"/>
            <a:ext cx="1556164" cy="1127150"/>
          </a:xfrm>
          <a:prstGeom prst="rect">
            <a:avLst/>
          </a:prstGeom>
          <a:noFill/>
          <a:ln>
            <a:noFill/>
          </a:ln>
        </p:spPr>
      </p:pic>
      <p:sp>
        <p:nvSpPr>
          <p:cNvPr id="13" name="Freeform 16">
            <a:extLst>
              <a:ext uri="{FF2B5EF4-FFF2-40B4-BE49-F238E27FC236}">
                <a16:creationId xmlns:a16="http://schemas.microsoft.com/office/drawing/2014/main" xmlns="" id="{40321720-3FEC-C20B-4A04-A400A014402A}"/>
              </a:ext>
            </a:extLst>
          </p:cNvPr>
          <p:cNvSpPr/>
          <p:nvPr/>
        </p:nvSpPr>
        <p:spPr>
          <a:xfrm>
            <a:off x="11814712" y="-91763"/>
            <a:ext cx="1748888" cy="1404062"/>
          </a:xfrm>
          <a:custGeom>
            <a:avLst/>
            <a:gdLst/>
            <a:ahLst/>
            <a:cxnLst/>
            <a:rect l="l" t="t" r="r" b="b"/>
            <a:pathLst>
              <a:path w="2638276" h="2592788">
                <a:moveTo>
                  <a:pt x="0" y="0"/>
                </a:moveTo>
                <a:lnTo>
                  <a:pt x="2638276" y="0"/>
                </a:lnTo>
                <a:lnTo>
                  <a:pt x="2638276" y="2592788"/>
                </a:lnTo>
                <a:lnTo>
                  <a:pt x="0" y="2592788"/>
                </a:lnTo>
                <a:lnTo>
                  <a:pt x="0" y="0"/>
                </a:lnTo>
                <a:close/>
              </a:path>
            </a:pathLst>
          </a:custGeom>
          <a:blipFill>
            <a:blip r:embed="rId8"/>
            <a:stretch>
              <a:fillRect/>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0"/>
        </a:solidFill>
        <a:effectLst/>
      </p:bgPr>
    </p:bg>
    <p:spTree>
      <p:nvGrpSpPr>
        <p:cNvPr id="1" name=""/>
        <p:cNvGrpSpPr/>
        <p:nvPr/>
      </p:nvGrpSpPr>
      <p:grpSpPr>
        <a:xfrm>
          <a:off x="0" y="0"/>
          <a:ext cx="0" cy="0"/>
          <a:chOff x="0" y="0"/>
          <a:chExt cx="0" cy="0"/>
        </a:xfrm>
      </p:grpSpPr>
      <p:grpSp>
        <p:nvGrpSpPr>
          <p:cNvPr id="2" name="Group 2"/>
          <p:cNvGrpSpPr/>
          <p:nvPr/>
        </p:nvGrpSpPr>
        <p:grpSpPr>
          <a:xfrm>
            <a:off x="15973426" y="0"/>
            <a:ext cx="2348441" cy="2334153"/>
            <a:chOff x="0" y="0"/>
            <a:chExt cx="3131254" cy="3112204"/>
          </a:xfrm>
        </p:grpSpPr>
        <p:sp>
          <p:nvSpPr>
            <p:cNvPr id="3" name="Freeform 3"/>
            <p:cNvSpPr/>
            <p:nvPr/>
          </p:nvSpPr>
          <p:spPr>
            <a:xfrm>
              <a:off x="19050" y="0"/>
              <a:ext cx="3112204" cy="3112204"/>
            </a:xfrm>
            <a:custGeom>
              <a:avLst/>
              <a:gdLst/>
              <a:ahLst/>
              <a:cxnLst/>
              <a:rect l="l" t="t" r="r" b="b"/>
              <a:pathLst>
                <a:path w="3112204" h="3112204">
                  <a:moveTo>
                    <a:pt x="0" y="0"/>
                  </a:moveTo>
                  <a:lnTo>
                    <a:pt x="3112204" y="0"/>
                  </a:lnTo>
                  <a:lnTo>
                    <a:pt x="3112204" y="3112204"/>
                  </a:lnTo>
                  <a:lnTo>
                    <a:pt x="0" y="31122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83889"/>
              <a:ext cx="2729249" cy="272924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24C"/>
              </a:solidFill>
              <a:ln w="95250" cap="sq">
                <a:solidFill>
                  <a:srgbClr val="FFFFFF"/>
                </a:solidFill>
                <a:prstDash val="solid"/>
                <a:miter/>
              </a:ln>
            </p:spPr>
          </p:sp>
          <p:sp>
            <p:nvSpPr>
              <p:cNvPr id="6" name="TextBox 6"/>
              <p:cNvSpPr txBox="1"/>
              <p:nvPr/>
            </p:nvSpPr>
            <p:spPr>
              <a:xfrm>
                <a:off x="76200" y="66675"/>
                <a:ext cx="660400" cy="669925"/>
              </a:xfrm>
              <a:prstGeom prst="rect">
                <a:avLst/>
              </a:prstGeom>
            </p:spPr>
            <p:txBody>
              <a:bodyPr lIns="50800" tIns="50800" rIns="50800" bIns="50800" rtlCol="0" anchor="ctr"/>
              <a:lstStyle/>
              <a:p>
                <a:pPr algn="ctr">
                  <a:lnSpc>
                    <a:spcPts val="2400"/>
                  </a:lnSpc>
                </a:pPr>
                <a:endParaRPr/>
              </a:p>
            </p:txBody>
          </p:sp>
        </p:grpSp>
        <p:sp>
          <p:nvSpPr>
            <p:cNvPr id="7" name="Freeform 7"/>
            <p:cNvSpPr/>
            <p:nvPr/>
          </p:nvSpPr>
          <p:spPr>
            <a:xfrm>
              <a:off x="492732" y="136345"/>
              <a:ext cx="2236517" cy="2485019"/>
            </a:xfrm>
            <a:custGeom>
              <a:avLst/>
              <a:gdLst/>
              <a:ahLst/>
              <a:cxnLst/>
              <a:rect l="l" t="t" r="r" b="b"/>
              <a:pathLst>
                <a:path w="2236517" h="2485019">
                  <a:moveTo>
                    <a:pt x="0" y="0"/>
                  </a:moveTo>
                  <a:lnTo>
                    <a:pt x="2236517" y="0"/>
                  </a:lnTo>
                  <a:lnTo>
                    <a:pt x="2236517" y="2485019"/>
                  </a:lnTo>
                  <a:lnTo>
                    <a:pt x="0" y="2485019"/>
                  </a:lnTo>
                  <a:lnTo>
                    <a:pt x="0" y="0"/>
                  </a:lnTo>
                  <a:close/>
                </a:path>
              </a:pathLst>
            </a:custGeom>
            <a:blipFill>
              <a:blip r:embed="rId4"/>
              <a:stretch>
                <a:fillRect/>
              </a:stretch>
            </a:blipFill>
          </p:spPr>
        </p:sp>
      </p:grpSp>
      <p:sp>
        <p:nvSpPr>
          <p:cNvPr id="18" name="Freeform 18"/>
          <p:cNvSpPr/>
          <p:nvPr/>
        </p:nvSpPr>
        <p:spPr>
          <a:xfrm>
            <a:off x="-25401" y="9000054"/>
            <a:ext cx="1323701" cy="1237466"/>
          </a:xfrm>
          <a:custGeom>
            <a:avLst/>
            <a:gdLst/>
            <a:ahLst/>
            <a:cxnLst/>
            <a:rect l="l" t="t" r="r" b="b"/>
            <a:pathLst>
              <a:path w="1323701" h="1237466">
                <a:moveTo>
                  <a:pt x="0" y="0"/>
                </a:moveTo>
                <a:lnTo>
                  <a:pt x="1323701" y="0"/>
                </a:lnTo>
                <a:lnTo>
                  <a:pt x="1323701" y="1237466"/>
                </a:lnTo>
                <a:lnTo>
                  <a:pt x="0" y="1237466"/>
                </a:lnTo>
                <a:lnTo>
                  <a:pt x="0" y="0"/>
                </a:lnTo>
                <a:close/>
              </a:path>
            </a:pathLst>
          </a:custGeom>
          <a:blipFill>
            <a:blip r:embed="rId5"/>
            <a:stretch>
              <a:fillRect/>
            </a:stretch>
          </a:blipFill>
        </p:spPr>
      </p:sp>
      <p:sp>
        <p:nvSpPr>
          <p:cNvPr id="25" name="AutoShape 25"/>
          <p:cNvSpPr/>
          <p:nvPr/>
        </p:nvSpPr>
        <p:spPr>
          <a:xfrm>
            <a:off x="12796694" y="2220008"/>
            <a:ext cx="1033333" cy="28575"/>
          </a:xfrm>
          <a:prstGeom prst="line">
            <a:avLst/>
          </a:prstGeom>
          <a:ln w="28575" cap="flat">
            <a:solidFill>
              <a:srgbClr val="213343"/>
            </a:solidFill>
            <a:prstDash val="sysDash"/>
            <a:headEnd type="none" w="sm" len="sm"/>
            <a:tailEnd type="none" w="sm" len="sm"/>
          </a:ln>
        </p:spPr>
      </p:sp>
      <p:grpSp>
        <p:nvGrpSpPr>
          <p:cNvPr id="26" name="Group 26"/>
          <p:cNvGrpSpPr/>
          <p:nvPr/>
        </p:nvGrpSpPr>
        <p:grpSpPr>
          <a:xfrm>
            <a:off x="13830027" y="2152987"/>
            <a:ext cx="161993" cy="16199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13343"/>
            </a:solidFill>
          </p:spPr>
        </p:sp>
        <p:sp>
          <p:nvSpPr>
            <p:cNvPr id="28" name="TextBox 28"/>
            <p:cNvSpPr txBox="1"/>
            <p:nvPr/>
          </p:nvSpPr>
          <p:spPr>
            <a:xfrm>
              <a:off x="76200" y="76200"/>
              <a:ext cx="660400" cy="660400"/>
            </a:xfrm>
            <a:prstGeom prst="rect">
              <a:avLst/>
            </a:prstGeom>
          </p:spPr>
          <p:txBody>
            <a:bodyPr lIns="50800" tIns="50800" rIns="50800" bIns="50800" rtlCol="0" anchor="ctr"/>
            <a:lstStyle/>
            <a:p>
              <a:pPr algn="ctr">
                <a:lnSpc>
                  <a:spcPts val="139"/>
                </a:lnSpc>
              </a:pPr>
              <a:endParaRPr/>
            </a:p>
          </p:txBody>
        </p:sp>
      </p:grpSp>
      <p:sp>
        <p:nvSpPr>
          <p:cNvPr id="29" name="AutoShape 29"/>
          <p:cNvSpPr/>
          <p:nvPr/>
        </p:nvSpPr>
        <p:spPr>
          <a:xfrm>
            <a:off x="13094170" y="3118789"/>
            <a:ext cx="1636195" cy="28575"/>
          </a:xfrm>
          <a:prstGeom prst="line">
            <a:avLst/>
          </a:prstGeom>
          <a:ln w="28575" cap="flat">
            <a:solidFill>
              <a:srgbClr val="213343"/>
            </a:solidFill>
            <a:prstDash val="sysDash"/>
            <a:headEnd type="none" w="sm" len="sm"/>
            <a:tailEnd type="none" w="sm" len="sm"/>
          </a:ln>
        </p:spPr>
      </p:sp>
      <p:sp>
        <p:nvSpPr>
          <p:cNvPr id="45" name="Title 1"/>
          <p:cNvSpPr txBox="1">
            <a:spLocks/>
          </p:cNvSpPr>
          <p:nvPr/>
        </p:nvSpPr>
        <p:spPr>
          <a:xfrm>
            <a:off x="-8468" y="0"/>
            <a:ext cx="11057468" cy="608528"/>
          </a:xfrm>
          <a:prstGeom prst="rect">
            <a:avLst/>
          </a:prstGeom>
          <a:solidFill>
            <a:srgbClr val="FFFF66"/>
          </a:solidFill>
        </p:spPr>
        <p:txBody>
          <a:bodyPr>
            <a:noAutofit/>
          </a:bodyPr>
          <a:lstStyle/>
          <a:p>
            <a:pPr lvl="0">
              <a:spcBef>
                <a:spcPct val="0"/>
              </a:spcBef>
              <a:defRPr/>
            </a:pPr>
            <a:r>
              <a:rPr lang="en-US" sz="3200" b="1" dirty="0">
                <a:latin typeface="Arial" pitchFamily="34" charset="0"/>
                <a:cs typeface="Arial" pitchFamily="34" charset="0"/>
              </a:rPr>
              <a:t>PHẦN </a:t>
            </a:r>
            <a:r>
              <a:rPr lang="en-US" sz="3200" b="1" dirty="0" smtClean="0">
                <a:latin typeface="Arial" pitchFamily="34" charset="0"/>
                <a:cs typeface="Arial" pitchFamily="34" charset="0"/>
              </a:rPr>
              <a:t>2: </a:t>
            </a:r>
            <a:r>
              <a:rPr lang="en-US" sz="3200" b="1" dirty="0">
                <a:latin typeface="Arial" pitchFamily="34" charset="0"/>
                <a:cs typeface="Arial" pitchFamily="34" charset="0"/>
              </a:rPr>
              <a:t>THÔNG TIN VỀ </a:t>
            </a:r>
            <a:r>
              <a:rPr lang="en-US" sz="3200" b="1" dirty="0" smtClean="0">
                <a:latin typeface="Arial" pitchFamily="34" charset="0"/>
                <a:cs typeface="Arial" pitchFamily="34" charset="0"/>
              </a:rPr>
              <a:t>NGƯỜI CHẾT CỦA HỘ - CÂU 37</a:t>
            </a:r>
            <a:endParaRPr lang="vi-VN" sz="3200" b="1" dirty="0">
              <a:latin typeface="Arial" pitchFamily="34" charset="0"/>
              <a:cs typeface="Arial" pitchFamily="34" charset="0"/>
            </a:endParaRPr>
          </a:p>
        </p:txBody>
      </p:sp>
      <p:pic>
        <p:nvPicPr>
          <p:cNvPr id="46" name="Picture 45"/>
          <p:cNvPicPr>
            <a:picLocks noChangeAspect="1"/>
          </p:cNvPicPr>
          <p:nvPr/>
        </p:nvPicPr>
        <p:blipFill>
          <a:blip r:embed="rId6"/>
          <a:stretch>
            <a:fillRect/>
          </a:stretch>
        </p:blipFill>
        <p:spPr>
          <a:xfrm>
            <a:off x="259528" y="1395857"/>
            <a:ext cx="15816973" cy="2291977"/>
          </a:xfrm>
          <a:prstGeom prst="rect">
            <a:avLst/>
          </a:prstGeom>
          <a:ln>
            <a:noFill/>
          </a:ln>
          <a:effectLst>
            <a:outerShdw blurRad="292100" dist="139700" dir="2700000" algn="tl" rotWithShape="0">
              <a:srgbClr val="333333">
                <a:alpha val="65000"/>
              </a:srgbClr>
            </a:outerShdw>
          </a:effectLst>
        </p:spPr>
      </p:pic>
      <p:sp>
        <p:nvSpPr>
          <p:cNvPr id="47" name="Rectangle 46"/>
          <p:cNvSpPr/>
          <p:nvPr/>
        </p:nvSpPr>
        <p:spPr>
          <a:xfrm>
            <a:off x="895616" y="5067300"/>
            <a:ext cx="16259174" cy="3139321"/>
          </a:xfrm>
          <a:prstGeom prst="rect">
            <a:avLst/>
          </a:prstGeom>
        </p:spPr>
        <p:txBody>
          <a:bodyPr wrap="square">
            <a:spAutoFit/>
          </a:bodyPr>
          <a:lstStyle/>
          <a:p>
            <a:pPr marL="457200" indent="-457200" algn="just">
              <a:buFont typeface="Wingdings" panose="05000000000000000000" pitchFamily="2" charset="2"/>
              <a:buChar char="Ø"/>
            </a:pP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Trường</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hợp</a:t>
            </a:r>
            <a:r>
              <a:rPr lang="vi-VN"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vi-VN" sz="6600" dirty="0">
                <a:solidFill>
                  <a:srgbClr val="0070C0"/>
                </a:solidFill>
                <a:latin typeface="Calibri" panose="020F0502020204030204" pitchFamily="34" charset="0"/>
                <a:ea typeface="Calibri" panose="020F0502020204030204" pitchFamily="34" charset="0"/>
                <a:cs typeface="Calibri" panose="020F0502020204030204" pitchFamily="34" charset="0"/>
              </a:rPr>
              <a:t>hộ có nhiều hơn 01 người chết trong thời gian tham chiếu,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nhập</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đầy</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đủ</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tất</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cả</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họ</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tên</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người</a:t>
            </a:r>
            <a:r>
              <a:rPr lang="en-US"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6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chết</a:t>
            </a:r>
            <a:r>
              <a:rPr lang="vi-VN" sz="6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endParaRPr lang="en-US" sz="6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3" name="Group 38"/>
          <p:cNvGrpSpPr/>
          <p:nvPr/>
        </p:nvGrpSpPr>
        <p:grpSpPr>
          <a:xfrm>
            <a:off x="12320890" y="9176975"/>
            <a:ext cx="5507572" cy="818224"/>
            <a:chOff x="0" y="0"/>
            <a:chExt cx="872266" cy="215499"/>
          </a:xfrm>
        </p:grpSpPr>
        <p:sp>
          <p:nvSpPr>
            <p:cNvPr id="24" name="Freeform 39"/>
            <p:cNvSpPr/>
            <p:nvPr/>
          </p:nvSpPr>
          <p:spPr>
            <a:xfrm>
              <a:off x="0" y="0"/>
              <a:ext cx="872266"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30" name="TextBox 40"/>
            <p:cNvSpPr txBox="1"/>
            <p:nvPr/>
          </p:nvSpPr>
          <p:spPr>
            <a:xfrm>
              <a:off x="0" y="0"/>
              <a:ext cx="872266"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22/01/2023 </a:t>
              </a:r>
              <a:r>
                <a:rPr lang="en-US" sz="2399" dirty="0" err="1" smtClean="0">
                  <a:solidFill>
                    <a:srgbClr val="213343"/>
                  </a:solidFill>
                  <a:latin typeface="Muli Semi-Bold"/>
                </a:rPr>
                <a:t>đến</a:t>
              </a:r>
              <a:r>
                <a:rPr lang="en-US" sz="2399" dirty="0" smtClean="0">
                  <a:solidFill>
                    <a:srgbClr val="213343"/>
                  </a:solidFill>
                  <a:latin typeface="Muli Semi-Bold"/>
                </a:rPr>
                <a:t> 31/03/2024</a:t>
              </a:r>
              <a:endParaRPr lang="en-US" sz="2399" dirty="0">
                <a:solidFill>
                  <a:srgbClr val="213343"/>
                </a:solidFill>
                <a:latin typeface="Muli Semi-Bold"/>
              </a:endParaRPr>
            </a:p>
          </p:txBody>
        </p:sp>
      </p:grpSp>
      <p:grpSp>
        <p:nvGrpSpPr>
          <p:cNvPr id="31" name="Group 41"/>
          <p:cNvGrpSpPr/>
          <p:nvPr/>
        </p:nvGrpSpPr>
        <p:grpSpPr>
          <a:xfrm>
            <a:off x="11408261" y="8648700"/>
            <a:ext cx="2324923" cy="1625180"/>
            <a:chOff x="0" y="0"/>
            <a:chExt cx="2001693" cy="1834115"/>
          </a:xfrm>
        </p:grpSpPr>
        <p:sp>
          <p:nvSpPr>
            <p:cNvPr id="32"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33"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8"/>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6"/>
        </a:solidFill>
        <a:effectLst/>
      </p:bgPr>
    </p:bg>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0" y="3643131"/>
            <a:ext cx="563078" cy="720074"/>
          </a:xfrm>
          <a:custGeom>
            <a:avLst/>
            <a:gdLst/>
            <a:ahLst/>
            <a:cxnLst/>
            <a:rect l="l" t="t" r="r" b="b"/>
            <a:pathLst>
              <a:path w="563078" h="720074">
                <a:moveTo>
                  <a:pt x="0" y="0"/>
                </a:moveTo>
                <a:lnTo>
                  <a:pt x="563079" y="0"/>
                </a:lnTo>
                <a:lnTo>
                  <a:pt x="563079" y="720074"/>
                </a:lnTo>
                <a:lnTo>
                  <a:pt x="0" y="720074"/>
                </a:lnTo>
                <a:lnTo>
                  <a:pt x="0" y="0"/>
                </a:lnTo>
                <a:close/>
              </a:path>
            </a:pathLst>
          </a:custGeom>
          <a:blipFill>
            <a:blip r:embed="rId8">
              <a:extLst>
                <a:ext uri="{96DAC541-7B7A-43D3-8B79-37D633B846F1}">
                  <asvg:svgBlip xmlns="" xmlns:asvg="http://schemas.microsoft.com/office/drawing/2016/SVG/main" r:embed="rId9"/>
                </a:ext>
              </a:extLst>
            </a:blip>
            <a:stretch>
              <a:fillRect l="-145999" b="-152507"/>
            </a:stretch>
          </a:blipFill>
        </p:spPr>
      </p:sp>
      <p:sp>
        <p:nvSpPr>
          <p:cNvPr id="14" name="Freeform 14"/>
          <p:cNvSpPr/>
          <p:nvPr/>
        </p:nvSpPr>
        <p:spPr>
          <a:xfrm>
            <a:off x="17221200" y="5320676"/>
            <a:ext cx="499775" cy="843179"/>
          </a:xfrm>
          <a:custGeom>
            <a:avLst/>
            <a:gdLst/>
            <a:ahLst/>
            <a:cxnLst/>
            <a:rect l="l" t="t" r="r" b="b"/>
            <a:pathLst>
              <a:path w="499775" h="843179">
                <a:moveTo>
                  <a:pt x="0" y="0"/>
                </a:moveTo>
                <a:lnTo>
                  <a:pt x="499776" y="0"/>
                </a:lnTo>
                <a:lnTo>
                  <a:pt x="499776" y="843180"/>
                </a:lnTo>
                <a:lnTo>
                  <a:pt x="0" y="8431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16" name="Picture 15"/>
          <p:cNvPicPr>
            <a:picLocks noChangeAspect="1"/>
          </p:cNvPicPr>
          <p:nvPr/>
        </p:nvPicPr>
        <p:blipFill>
          <a:blip r:embed="rId12"/>
          <a:stretch>
            <a:fillRect/>
          </a:stretch>
        </p:blipFill>
        <p:spPr>
          <a:xfrm>
            <a:off x="563078" y="1061384"/>
            <a:ext cx="16790078" cy="2408452"/>
          </a:xfrm>
          <a:prstGeom prst="rect">
            <a:avLst/>
          </a:prstGeom>
          <a:ln>
            <a:noFill/>
          </a:ln>
          <a:effectLst>
            <a:outerShdw blurRad="292100" dist="139700" dir="2700000" algn="tl" rotWithShape="0">
              <a:srgbClr val="333333">
                <a:alpha val="65000"/>
              </a:srgbClr>
            </a:outerShdw>
          </a:effectLst>
        </p:spPr>
      </p:pic>
      <p:sp>
        <p:nvSpPr>
          <p:cNvPr id="17" name="Title 1"/>
          <p:cNvSpPr txBox="1">
            <a:spLocks/>
          </p:cNvSpPr>
          <p:nvPr/>
        </p:nvSpPr>
        <p:spPr>
          <a:xfrm>
            <a:off x="1981200" y="212807"/>
            <a:ext cx="12573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38</a:t>
            </a:r>
            <a:endParaRPr lang="vi-VN" sz="3600" b="1" dirty="0">
              <a:solidFill>
                <a:srgbClr val="C00000"/>
              </a:solidFill>
              <a:latin typeface="Arial" pitchFamily="34" charset="0"/>
              <a:cs typeface="Arial" pitchFamily="34" charset="0"/>
            </a:endParaRPr>
          </a:p>
        </p:txBody>
      </p:sp>
      <p:sp>
        <p:nvSpPr>
          <p:cNvPr id="18" name="Content Placeholder 1"/>
          <p:cNvSpPr txBox="1">
            <a:spLocks/>
          </p:cNvSpPr>
          <p:nvPr/>
        </p:nvSpPr>
        <p:spPr>
          <a:xfrm>
            <a:off x="804717" y="4127361"/>
            <a:ext cx="16306800" cy="5971166"/>
          </a:xfrm>
          <a:prstGeom prst="rect">
            <a:avLst/>
          </a:prstGeom>
        </p:spPr>
        <p:txBody>
          <a:bodyPr vert="horz" lIns="91440" tIns="45720" rIns="91440" bIns="45720" rtlCol="0">
            <a:noAutofit/>
          </a:bodyPr>
          <a:lstStyle/>
          <a:p>
            <a:pPr marL="857250" indent="-857250" algn="just">
              <a:buFont typeface="Wingdings" panose="05000000000000000000" pitchFamily="2" charset="2"/>
              <a:buChar char="Ø"/>
            </a:pPr>
            <a:r>
              <a:rPr lang="vi-VN" sz="6000" dirty="0" smtClean="0">
                <a:solidFill>
                  <a:srgbClr val="0070C0"/>
                </a:solidFill>
                <a:latin typeface="Arial "/>
              </a:rPr>
              <a:t>ĐTV </a:t>
            </a:r>
            <a:r>
              <a:rPr lang="vi-VN" sz="6000" dirty="0">
                <a:solidFill>
                  <a:srgbClr val="0070C0"/>
                </a:solidFill>
                <a:latin typeface="Arial "/>
              </a:rPr>
              <a:t>không được dựa vào </a:t>
            </a:r>
            <a:r>
              <a:rPr lang="vi-VN" sz="6000" dirty="0">
                <a:solidFill>
                  <a:srgbClr val="FF0000"/>
                </a:solidFill>
                <a:latin typeface="Arial "/>
              </a:rPr>
              <a:t>“tên đệm” </a:t>
            </a:r>
            <a:r>
              <a:rPr lang="vi-VN" sz="6000" dirty="0">
                <a:solidFill>
                  <a:srgbClr val="0070C0"/>
                </a:solidFill>
                <a:latin typeface="Arial "/>
              </a:rPr>
              <a:t>để </a:t>
            </a:r>
            <a:r>
              <a:rPr lang="en-US" sz="6000" dirty="0" err="1" smtClean="0">
                <a:solidFill>
                  <a:srgbClr val="0070C0"/>
                </a:solidFill>
                <a:latin typeface="Arial "/>
              </a:rPr>
              <a:t>chọn</a:t>
            </a:r>
            <a:r>
              <a:rPr lang="en-US" sz="6000" dirty="0" smtClean="0">
                <a:solidFill>
                  <a:srgbClr val="0070C0"/>
                </a:solidFill>
                <a:latin typeface="Arial "/>
              </a:rPr>
              <a:t> </a:t>
            </a:r>
            <a:r>
              <a:rPr lang="en-US" sz="6000" dirty="0" err="1" smtClean="0">
                <a:solidFill>
                  <a:srgbClr val="0070C0"/>
                </a:solidFill>
                <a:latin typeface="Arial "/>
              </a:rPr>
              <a:t>giới</a:t>
            </a:r>
            <a:r>
              <a:rPr lang="en-US" sz="6000" dirty="0" smtClean="0">
                <a:solidFill>
                  <a:srgbClr val="0070C0"/>
                </a:solidFill>
                <a:latin typeface="Arial "/>
              </a:rPr>
              <a:t> </a:t>
            </a:r>
            <a:r>
              <a:rPr lang="en-US" sz="6000" dirty="0" err="1" smtClean="0">
                <a:solidFill>
                  <a:srgbClr val="0070C0"/>
                </a:solidFill>
                <a:latin typeface="Arial "/>
              </a:rPr>
              <a:t>tính</a:t>
            </a:r>
            <a:r>
              <a:rPr lang="en-US" sz="6000" dirty="0" smtClean="0">
                <a:solidFill>
                  <a:srgbClr val="0070C0"/>
                </a:solidFill>
                <a:latin typeface="Arial "/>
              </a:rPr>
              <a:t> </a:t>
            </a:r>
            <a:r>
              <a:rPr lang="vi-VN" sz="6000" dirty="0" smtClean="0">
                <a:solidFill>
                  <a:srgbClr val="0070C0"/>
                </a:solidFill>
                <a:latin typeface="Arial "/>
              </a:rPr>
              <a:t>người chết </a:t>
            </a:r>
            <a:r>
              <a:rPr lang="vi-VN" sz="6000" dirty="0">
                <a:solidFill>
                  <a:srgbClr val="0070C0"/>
                </a:solidFill>
                <a:latin typeface="Arial "/>
              </a:rPr>
              <a:t>mà phải hỏi chủ hộ. </a:t>
            </a:r>
            <a:endParaRPr lang="en-US" sz="6000" dirty="0" smtClean="0">
              <a:solidFill>
                <a:srgbClr val="0070C0"/>
              </a:solidFill>
              <a:latin typeface="Arial "/>
            </a:endParaRPr>
          </a:p>
          <a:p>
            <a:pPr algn="just"/>
            <a:endParaRPr lang="en-US" sz="6000" dirty="0" smtClean="0">
              <a:solidFill>
                <a:srgbClr val="0070C0"/>
              </a:solidFill>
              <a:latin typeface="Arial "/>
            </a:endParaRPr>
          </a:p>
          <a:p>
            <a:pPr marL="857250" indent="-857250" algn="just">
              <a:buFont typeface="Wingdings" panose="05000000000000000000" pitchFamily="2" charset="2"/>
              <a:buChar char="Ø"/>
            </a:pPr>
            <a:r>
              <a:rPr lang="vi-VN" sz="6000" dirty="0" smtClean="0">
                <a:solidFill>
                  <a:srgbClr val="0070C0"/>
                </a:solidFill>
                <a:latin typeface="Arial "/>
                <a:cs typeface="Arial" panose="020B0604020202020204" pitchFamily="34" charset="0"/>
              </a:rPr>
              <a:t>Đối </a:t>
            </a:r>
            <a:r>
              <a:rPr lang="vi-VN" sz="6000" dirty="0">
                <a:solidFill>
                  <a:srgbClr val="0070C0"/>
                </a:solidFill>
                <a:latin typeface="Arial "/>
                <a:cs typeface="Arial" panose="020B0604020202020204" pitchFamily="34" charset="0"/>
              </a:rPr>
              <a:t>với người có </a:t>
            </a:r>
            <a:r>
              <a:rPr lang="vi-VN" sz="6000" dirty="0">
                <a:solidFill>
                  <a:srgbClr val="FF0000"/>
                </a:solidFill>
                <a:latin typeface="Arial "/>
                <a:cs typeface="Arial" panose="020B0604020202020204" pitchFamily="34" charset="0"/>
              </a:rPr>
              <a:t>hai </a:t>
            </a:r>
            <a:r>
              <a:rPr lang="vi-VN" sz="6000" dirty="0">
                <a:solidFill>
                  <a:srgbClr val="0070C0"/>
                </a:solidFill>
                <a:latin typeface="Arial "/>
                <a:cs typeface="Arial" panose="020B0604020202020204" pitchFamily="34" charset="0"/>
              </a:rPr>
              <a:t>giới tính hoặc </a:t>
            </a:r>
            <a:r>
              <a:rPr lang="vi-VN" sz="6000" dirty="0">
                <a:solidFill>
                  <a:srgbClr val="FF0000"/>
                </a:solidFill>
                <a:latin typeface="Arial "/>
                <a:cs typeface="Arial" panose="020B0604020202020204" pitchFamily="34" charset="0"/>
              </a:rPr>
              <a:t>không phân biệt</a:t>
            </a:r>
            <a:r>
              <a:rPr lang="vi-VN" sz="6000" dirty="0">
                <a:solidFill>
                  <a:srgbClr val="0070C0"/>
                </a:solidFill>
                <a:latin typeface="Arial "/>
                <a:cs typeface="Arial" panose="020B0604020202020204" pitchFamily="34" charset="0"/>
              </a:rPr>
              <a:t> được giới </a:t>
            </a:r>
            <a:r>
              <a:rPr lang="vi-VN" sz="6000" dirty="0" smtClean="0">
                <a:solidFill>
                  <a:srgbClr val="0070C0"/>
                </a:solidFill>
                <a:latin typeface="Arial "/>
                <a:cs typeface="Arial" panose="020B0604020202020204" pitchFamily="34" charset="0"/>
              </a:rPr>
              <a:t>tính</a:t>
            </a:r>
            <a:r>
              <a:rPr lang="en-US" sz="6000" dirty="0" smtClean="0">
                <a:solidFill>
                  <a:srgbClr val="0070C0"/>
                </a:solidFill>
                <a:latin typeface="Arial "/>
                <a:cs typeface="Arial" panose="020B0604020202020204" pitchFamily="34" charset="0"/>
              </a:rPr>
              <a:t>, </a:t>
            </a:r>
            <a:r>
              <a:rPr lang="vi-VN" sz="6000" dirty="0" smtClean="0">
                <a:solidFill>
                  <a:srgbClr val="0070C0"/>
                </a:solidFill>
                <a:latin typeface="Arial "/>
                <a:cs typeface="Arial" panose="020B0604020202020204" pitchFamily="34" charset="0"/>
              </a:rPr>
              <a:t>ĐTV </a:t>
            </a:r>
            <a:r>
              <a:rPr lang="vi-VN" sz="6000" dirty="0">
                <a:solidFill>
                  <a:srgbClr val="0070C0"/>
                </a:solidFill>
                <a:latin typeface="Arial "/>
                <a:cs typeface="Arial" panose="020B0604020202020204" pitchFamily="34" charset="0"/>
              </a:rPr>
              <a:t>căn cứ vào </a:t>
            </a:r>
            <a:r>
              <a:rPr lang="vi-VN" sz="6000" dirty="0">
                <a:solidFill>
                  <a:schemeClr val="accent6">
                    <a:lumMod val="75000"/>
                  </a:schemeClr>
                </a:solidFill>
                <a:latin typeface="Arial "/>
                <a:cs typeface="Arial" panose="020B0604020202020204" pitchFamily="34" charset="0"/>
              </a:rPr>
              <a:t>câu trả lời </a:t>
            </a:r>
            <a:r>
              <a:rPr lang="vi-VN" sz="6000" dirty="0">
                <a:solidFill>
                  <a:srgbClr val="0070C0"/>
                </a:solidFill>
                <a:latin typeface="Arial "/>
                <a:cs typeface="Arial" panose="020B0604020202020204" pitchFamily="34" charset="0"/>
              </a:rPr>
              <a:t>của ĐTĐT để ghi thông tin.</a:t>
            </a:r>
            <a:endParaRPr lang="en-US" sz="6000" dirty="0" smtClean="0">
              <a:solidFill>
                <a:srgbClr val="0070C0"/>
              </a:solidFill>
              <a:latin typeface="Arial "/>
              <a:cs typeface="Arial" panose="020B0604020202020204" pitchFamily="34" charset="0"/>
            </a:endParaRPr>
          </a:p>
          <a:p>
            <a:pPr algn="just"/>
            <a:r>
              <a:rPr lang="en-US" sz="6000" dirty="0">
                <a:solidFill>
                  <a:srgbClr val="0070C0"/>
                </a:solidFill>
                <a:latin typeface="Arial "/>
                <a:cs typeface="Arial" panose="020B0604020202020204" pitchFamily="34" charset="0"/>
              </a:rPr>
              <a:t>	</a:t>
            </a:r>
            <a:endParaRPr lang="nb-NO" sz="6000" dirty="0" smtClean="0">
              <a:solidFill>
                <a:srgbClr val="0070C0"/>
              </a:solidFill>
              <a:latin typeface="Arial "/>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additive="base">
                                        <p:cTn id="1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462653" y="685162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0" y="3643131"/>
            <a:ext cx="563078" cy="720074"/>
          </a:xfrm>
          <a:custGeom>
            <a:avLst/>
            <a:gdLst/>
            <a:ahLst/>
            <a:cxnLst/>
            <a:rect l="l" t="t" r="r" b="b"/>
            <a:pathLst>
              <a:path w="563078" h="720074">
                <a:moveTo>
                  <a:pt x="0" y="0"/>
                </a:moveTo>
                <a:lnTo>
                  <a:pt x="563079" y="0"/>
                </a:lnTo>
                <a:lnTo>
                  <a:pt x="563079" y="720074"/>
                </a:lnTo>
                <a:lnTo>
                  <a:pt x="0" y="720074"/>
                </a:lnTo>
                <a:lnTo>
                  <a:pt x="0" y="0"/>
                </a:lnTo>
                <a:close/>
              </a:path>
            </a:pathLst>
          </a:custGeom>
          <a:blipFill>
            <a:blip r:embed="rId8">
              <a:extLst>
                <a:ext uri="{96DAC541-7B7A-43D3-8B79-37D633B846F1}">
                  <asvg:svgBlip xmlns="" xmlns:asvg="http://schemas.microsoft.com/office/drawing/2016/SVG/main" r:embed="rId9"/>
                </a:ext>
              </a:extLst>
            </a:blip>
            <a:stretch>
              <a:fillRect l="-145999" b="-152507"/>
            </a:stretch>
          </a:blipFill>
        </p:spPr>
      </p:sp>
      <p:sp>
        <p:nvSpPr>
          <p:cNvPr id="17" name="Title 1"/>
          <p:cNvSpPr txBox="1">
            <a:spLocks/>
          </p:cNvSpPr>
          <p:nvPr/>
        </p:nvSpPr>
        <p:spPr>
          <a:xfrm>
            <a:off x="1981200" y="212807"/>
            <a:ext cx="12573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39</a:t>
            </a:r>
            <a:endParaRPr lang="vi-VN" sz="3600" b="1" dirty="0">
              <a:solidFill>
                <a:srgbClr val="C00000"/>
              </a:solidFill>
              <a:latin typeface="Arial" pitchFamily="34" charset="0"/>
              <a:cs typeface="Arial" pitchFamily="34" charset="0"/>
            </a:endParaRPr>
          </a:p>
        </p:txBody>
      </p:sp>
      <p:sp>
        <p:nvSpPr>
          <p:cNvPr id="18" name="Content Placeholder 1"/>
          <p:cNvSpPr txBox="1">
            <a:spLocks/>
          </p:cNvSpPr>
          <p:nvPr/>
        </p:nvSpPr>
        <p:spPr>
          <a:xfrm>
            <a:off x="983025" y="6142353"/>
            <a:ext cx="16325850" cy="6144461"/>
          </a:xfrm>
          <a:prstGeom prst="rect">
            <a:avLst/>
          </a:prstGeom>
        </p:spPr>
        <p:txBody>
          <a:bodyPr vert="horz" lIns="91440" tIns="45720" rIns="91440" bIns="45720" rtlCol="0">
            <a:noAutofit/>
          </a:bodyPr>
          <a:lstStyle/>
          <a:p>
            <a:pPr marL="457200" indent="-457200" algn="just">
              <a:buFont typeface="Wingdings" panose="05000000000000000000" pitchFamily="2" charset="2"/>
              <a:buChar char="Ø"/>
            </a:pPr>
            <a:r>
              <a:rPr lang="en-US" sz="5400" dirty="0" smtClean="0">
                <a:solidFill>
                  <a:srgbClr val="0070C0"/>
                </a:solidFill>
                <a:latin typeface="Arial "/>
              </a:rPr>
              <a:t> </a:t>
            </a:r>
            <a:r>
              <a:rPr lang="en-US" sz="5400" dirty="0" err="1">
                <a:solidFill>
                  <a:srgbClr val="0070C0"/>
                </a:solidFill>
                <a:latin typeface="Arial "/>
              </a:rPr>
              <a:t>T</a:t>
            </a:r>
            <a:r>
              <a:rPr lang="en-US" sz="5400" dirty="0" err="1" smtClean="0">
                <a:solidFill>
                  <a:srgbClr val="0070C0"/>
                </a:solidFill>
                <a:latin typeface="Arial "/>
              </a:rPr>
              <a:t>rường</a:t>
            </a:r>
            <a:r>
              <a:rPr lang="en-US" sz="5400" dirty="0" smtClean="0">
                <a:solidFill>
                  <a:srgbClr val="0070C0"/>
                </a:solidFill>
                <a:latin typeface="Arial "/>
              </a:rPr>
              <a:t> </a:t>
            </a:r>
            <a:r>
              <a:rPr lang="en-US" sz="5400" dirty="0" err="1" smtClean="0">
                <a:solidFill>
                  <a:srgbClr val="0070C0"/>
                </a:solidFill>
                <a:latin typeface="Arial "/>
              </a:rPr>
              <a:t>hợp</a:t>
            </a:r>
            <a:r>
              <a:rPr lang="en-US" sz="5400" dirty="0" smtClean="0">
                <a:solidFill>
                  <a:srgbClr val="0070C0"/>
                </a:solidFill>
                <a:latin typeface="Arial "/>
              </a:rPr>
              <a:t> k</a:t>
            </a:r>
            <a:r>
              <a:rPr lang="vi-VN" sz="5400" dirty="0" smtClean="0">
                <a:solidFill>
                  <a:srgbClr val="0070C0"/>
                </a:solidFill>
                <a:latin typeface="Arial "/>
              </a:rPr>
              <a:t>hông </a:t>
            </a:r>
            <a:r>
              <a:rPr lang="vi-VN" sz="5400" dirty="0">
                <a:solidFill>
                  <a:srgbClr val="0070C0"/>
                </a:solidFill>
                <a:latin typeface="Arial "/>
              </a:rPr>
              <a:t>thể nhớ được tháng chết của người chết mặc dù ĐTV đã cố gắng áp dụng các phương pháp để khai thác thông tin </a:t>
            </a:r>
            <a:r>
              <a:rPr lang="en-US" sz="5400" dirty="0" smtClean="0">
                <a:solidFill>
                  <a:srgbClr val="0070C0"/>
                </a:solidFill>
                <a:latin typeface="Arial "/>
              </a:rPr>
              <a:t>(</a:t>
            </a:r>
            <a:r>
              <a:rPr lang="en-US" sz="5400" dirty="0" err="1" smtClean="0">
                <a:solidFill>
                  <a:srgbClr val="0070C0"/>
                </a:solidFill>
                <a:latin typeface="Arial "/>
              </a:rPr>
              <a:t>hỏi</a:t>
            </a:r>
            <a:r>
              <a:rPr lang="vi-VN" sz="5400" dirty="0" smtClean="0">
                <a:solidFill>
                  <a:srgbClr val="0070C0"/>
                </a:solidFill>
                <a:latin typeface="Arial "/>
              </a:rPr>
              <a:t> </a:t>
            </a:r>
            <a:r>
              <a:rPr lang="vi-VN" sz="5400" dirty="0">
                <a:solidFill>
                  <a:srgbClr val="0070C0"/>
                </a:solidFill>
                <a:latin typeface="Arial "/>
              </a:rPr>
              <a:t>tháng/mùa âm lịch, xem giấy chứng tử</a:t>
            </a:r>
            <a:r>
              <a:rPr lang="vi-VN" sz="5400" dirty="0" smtClean="0">
                <a:solidFill>
                  <a:srgbClr val="0070C0"/>
                </a:solidFill>
                <a:latin typeface="Arial "/>
              </a:rPr>
              <a:t>...</a:t>
            </a:r>
            <a:r>
              <a:rPr lang="en-US" sz="5400" dirty="0" smtClean="0">
                <a:solidFill>
                  <a:srgbClr val="0070C0"/>
                </a:solidFill>
                <a:latin typeface="Arial "/>
              </a:rPr>
              <a:t>),</a:t>
            </a:r>
            <a:r>
              <a:rPr lang="vi-VN" sz="5400" dirty="0" smtClean="0">
                <a:solidFill>
                  <a:srgbClr val="0070C0"/>
                </a:solidFill>
                <a:latin typeface="Arial "/>
              </a:rPr>
              <a:t> </a:t>
            </a:r>
            <a:r>
              <a:rPr lang="vi-VN" sz="5400" dirty="0">
                <a:solidFill>
                  <a:srgbClr val="0070C0"/>
                </a:solidFill>
                <a:latin typeface="Arial "/>
              </a:rPr>
              <a:t>ĐTV </a:t>
            </a:r>
            <a:r>
              <a:rPr lang="en-US" sz="5400" dirty="0" err="1" smtClean="0">
                <a:solidFill>
                  <a:srgbClr val="0070C0"/>
                </a:solidFill>
                <a:latin typeface="Arial "/>
              </a:rPr>
              <a:t>chọn</a:t>
            </a:r>
            <a:r>
              <a:rPr lang="en-US" sz="5400" dirty="0" smtClean="0">
                <a:solidFill>
                  <a:srgbClr val="0070C0"/>
                </a:solidFill>
                <a:latin typeface="Arial "/>
              </a:rPr>
              <a:t> </a:t>
            </a:r>
            <a:r>
              <a:rPr lang="vi-VN" sz="5400" dirty="0" smtClean="0">
                <a:solidFill>
                  <a:srgbClr val="0070C0"/>
                </a:solidFill>
                <a:latin typeface="Arial "/>
              </a:rPr>
              <a:t>mã </a:t>
            </a:r>
            <a:r>
              <a:rPr lang="vi-VN" sz="5400" dirty="0">
                <a:solidFill>
                  <a:srgbClr val="0070C0"/>
                </a:solidFill>
                <a:latin typeface="Arial "/>
              </a:rPr>
              <a:t>“98”</a:t>
            </a:r>
            <a:r>
              <a:rPr lang="en-US" sz="5400" dirty="0">
                <a:solidFill>
                  <a:srgbClr val="0070C0"/>
                </a:solidFill>
                <a:latin typeface="Arial "/>
              </a:rPr>
              <a:t>.</a:t>
            </a:r>
            <a:r>
              <a:rPr lang="vi-VN" sz="5400" dirty="0">
                <a:solidFill>
                  <a:srgbClr val="0070C0"/>
                </a:solidFill>
                <a:latin typeface="Arial "/>
              </a:rPr>
              <a:t> </a:t>
            </a:r>
            <a:endParaRPr lang="en-US" sz="5400" dirty="0">
              <a:solidFill>
                <a:srgbClr val="0070C0"/>
              </a:solidFill>
              <a:latin typeface="Arial "/>
            </a:endParaRPr>
          </a:p>
          <a:p>
            <a:pPr algn="just"/>
            <a:r>
              <a:rPr lang="en-US" sz="5400" dirty="0">
                <a:solidFill>
                  <a:srgbClr val="0070C0"/>
                </a:solidFill>
                <a:latin typeface="Arial "/>
                <a:cs typeface="Arial" panose="020B0604020202020204" pitchFamily="34" charset="0"/>
              </a:rPr>
              <a:t>	</a:t>
            </a:r>
            <a:endParaRPr lang="nb-NO" sz="5400" dirty="0" smtClean="0">
              <a:solidFill>
                <a:srgbClr val="0070C0"/>
              </a:solidFill>
              <a:latin typeface="Arial "/>
              <a:cs typeface="Arial" panose="020B0604020202020204" pitchFamily="34" charset="0"/>
            </a:endParaRPr>
          </a:p>
        </p:txBody>
      </p:sp>
      <p:pic>
        <p:nvPicPr>
          <p:cNvPr id="4" name="Picture 3"/>
          <p:cNvPicPr>
            <a:picLocks noChangeAspect="1"/>
          </p:cNvPicPr>
          <p:nvPr/>
        </p:nvPicPr>
        <p:blipFill>
          <a:blip r:embed="rId10"/>
          <a:stretch>
            <a:fillRect/>
          </a:stretch>
        </p:blipFill>
        <p:spPr>
          <a:xfrm>
            <a:off x="914400" y="1117007"/>
            <a:ext cx="16306800" cy="2027290"/>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a:off x="677377" y="4694581"/>
            <a:ext cx="763695" cy="606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90600" y="3701303"/>
            <a:ext cx="16154400" cy="1754326"/>
          </a:xfrm>
          <a:prstGeom prst="rect">
            <a:avLst/>
          </a:prstGeom>
        </p:spPr>
        <p:txBody>
          <a:bodyPr wrap="square">
            <a:spAutoFit/>
          </a:bodyPr>
          <a:lstStyle/>
          <a:p>
            <a:pPr marL="457200" indent="-457200" algn="just">
              <a:buFont typeface="Wingdings" panose="05000000000000000000" pitchFamily="2" charset="2"/>
              <a:buChar char="Ø"/>
            </a:pPr>
            <a:r>
              <a:rPr lang="en-US" sz="5400" dirty="0" err="1">
                <a:solidFill>
                  <a:srgbClr val="0070C0"/>
                </a:solidFill>
                <a:latin typeface="Arial "/>
              </a:rPr>
              <a:t>Trường</a:t>
            </a:r>
            <a:r>
              <a:rPr lang="en-US" sz="5400" dirty="0">
                <a:solidFill>
                  <a:srgbClr val="0070C0"/>
                </a:solidFill>
                <a:latin typeface="Arial "/>
              </a:rPr>
              <a:t> </a:t>
            </a:r>
            <a:r>
              <a:rPr lang="en-US" sz="5400" dirty="0" err="1">
                <a:solidFill>
                  <a:srgbClr val="0070C0"/>
                </a:solidFill>
                <a:latin typeface="Arial "/>
              </a:rPr>
              <a:t>hợp</a:t>
            </a:r>
            <a:r>
              <a:rPr lang="en-US" sz="5400" dirty="0">
                <a:solidFill>
                  <a:srgbClr val="0070C0"/>
                </a:solidFill>
                <a:latin typeface="Arial "/>
              </a:rPr>
              <a:t> n</a:t>
            </a:r>
            <a:r>
              <a:rPr lang="vi-VN" sz="5400" dirty="0">
                <a:solidFill>
                  <a:srgbClr val="0070C0"/>
                </a:solidFill>
                <a:latin typeface="Arial "/>
              </a:rPr>
              <a:t>hớ tháng chết theo âm lịch</a:t>
            </a:r>
            <a:r>
              <a:rPr lang="en-US" sz="5400" dirty="0">
                <a:solidFill>
                  <a:srgbClr val="0070C0"/>
                </a:solidFill>
                <a:latin typeface="Arial "/>
              </a:rPr>
              <a:t>       </a:t>
            </a:r>
            <a:r>
              <a:rPr lang="en-US" sz="5400" dirty="0" smtClean="0">
                <a:solidFill>
                  <a:srgbClr val="0070C0"/>
                </a:solidFill>
                <a:latin typeface="Arial "/>
              </a:rPr>
              <a:t>  </a:t>
            </a:r>
            <a:r>
              <a:rPr lang="vi-VN" sz="5400" dirty="0" smtClean="0">
                <a:solidFill>
                  <a:srgbClr val="0070C0"/>
                </a:solidFill>
                <a:latin typeface="Arial "/>
              </a:rPr>
              <a:t>chuyển </a:t>
            </a:r>
            <a:r>
              <a:rPr lang="vi-VN" sz="5400" dirty="0">
                <a:solidFill>
                  <a:srgbClr val="0070C0"/>
                </a:solidFill>
                <a:latin typeface="Arial "/>
              </a:rPr>
              <a:t>đổi sang tháng dương lịch</a:t>
            </a:r>
            <a:endParaRPr lang="en-US" sz="5400" dirty="0">
              <a:solidFill>
                <a:srgbClr val="0070C0"/>
              </a:solidFill>
              <a:latin typeface="Arial "/>
            </a:endParaRPr>
          </a:p>
        </p:txBody>
      </p:sp>
    </p:spTree>
    <p:extLst>
      <p:ext uri="{BB962C8B-B14F-4D97-AF65-F5344CB8AC3E}">
        <p14:creationId xmlns:p14="http://schemas.microsoft.com/office/powerpoint/2010/main" val="23739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462653" y="685162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0" y="3643131"/>
            <a:ext cx="563078" cy="720074"/>
          </a:xfrm>
          <a:custGeom>
            <a:avLst/>
            <a:gdLst/>
            <a:ahLst/>
            <a:cxnLst/>
            <a:rect l="l" t="t" r="r" b="b"/>
            <a:pathLst>
              <a:path w="563078" h="720074">
                <a:moveTo>
                  <a:pt x="0" y="0"/>
                </a:moveTo>
                <a:lnTo>
                  <a:pt x="563079" y="0"/>
                </a:lnTo>
                <a:lnTo>
                  <a:pt x="563079" y="720074"/>
                </a:lnTo>
                <a:lnTo>
                  <a:pt x="0" y="720074"/>
                </a:lnTo>
                <a:lnTo>
                  <a:pt x="0" y="0"/>
                </a:lnTo>
                <a:close/>
              </a:path>
            </a:pathLst>
          </a:custGeom>
          <a:blipFill>
            <a:blip r:embed="rId8">
              <a:extLst>
                <a:ext uri="{96DAC541-7B7A-43D3-8B79-37D633B846F1}">
                  <asvg:svgBlip xmlns="" xmlns:asvg="http://schemas.microsoft.com/office/drawing/2016/SVG/main" r:embed="rId9"/>
                </a:ext>
              </a:extLst>
            </a:blip>
            <a:stretch>
              <a:fillRect l="-145999" b="-152507"/>
            </a:stretch>
          </a:blipFill>
        </p:spPr>
      </p:sp>
      <p:sp>
        <p:nvSpPr>
          <p:cNvPr id="17" name="Title 1"/>
          <p:cNvSpPr txBox="1">
            <a:spLocks/>
          </p:cNvSpPr>
          <p:nvPr/>
        </p:nvSpPr>
        <p:spPr>
          <a:xfrm>
            <a:off x="1981200" y="212807"/>
            <a:ext cx="147066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39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pic>
        <p:nvPicPr>
          <p:cNvPr id="4" name="Picture 3"/>
          <p:cNvPicPr>
            <a:picLocks noChangeAspect="1"/>
          </p:cNvPicPr>
          <p:nvPr/>
        </p:nvPicPr>
        <p:blipFill>
          <a:blip r:embed="rId10"/>
          <a:stretch>
            <a:fillRect/>
          </a:stretch>
        </p:blipFill>
        <p:spPr>
          <a:xfrm>
            <a:off x="914400" y="1117006"/>
            <a:ext cx="16306800" cy="283349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853093" y="4540621"/>
            <a:ext cx="10668000" cy="1446550"/>
          </a:xfrm>
          <a:prstGeom prst="rect">
            <a:avLst/>
          </a:prstGeom>
        </p:spPr>
        <p:txBody>
          <a:bodyPr wrap="square">
            <a:spAutoFit/>
          </a:bodyPr>
          <a:lstStyle/>
          <a:p>
            <a:pPr algn="just">
              <a:spcAft>
                <a:spcPts val="0"/>
              </a:spcAf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Logic</a:t>
            </a:r>
            <a:endParaRPr lang="en-US" sz="4800" dirty="0">
              <a:latin typeface=".VnTime"/>
              <a:ea typeface="Times New Roman" panose="02020603050405020304" pitchFamily="18" charset="0"/>
              <a:cs typeface="Times New Roman" panose="02020603050405020304" pitchFamily="18" charset="0"/>
            </a:endParaRPr>
          </a:p>
          <a:p>
            <a:pPr algn="just">
              <a:spcAft>
                <a:spcPts val="0"/>
              </a:spcAf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C39N = 2024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C39T = </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4-12</a:t>
            </a:r>
            <a:endParaRPr lang="en-US" sz="4800" dirty="0">
              <a:latin typeface=".VnTime"/>
              <a:ea typeface="Times New Roman" panose="02020603050405020304" pitchFamily="18" charset="0"/>
              <a:cs typeface="Times New Roman" panose="02020603050405020304" pitchFamily="18" charset="0"/>
            </a:endParaRPr>
          </a:p>
        </p:txBody>
      </p:sp>
      <p:sp>
        <p:nvSpPr>
          <p:cNvPr id="8" name="Rectangle 7"/>
          <p:cNvSpPr/>
          <p:nvPr/>
        </p:nvSpPr>
        <p:spPr>
          <a:xfrm>
            <a:off x="1476534" y="6343987"/>
            <a:ext cx="8411786" cy="1569660"/>
          </a:xfrm>
          <a:prstGeom prst="rect">
            <a:avLst/>
          </a:prstGeom>
        </p:spPr>
        <p:txBody>
          <a:bodyPr wrap="square">
            <a:spAutoFit/>
          </a:bodyPr>
          <a:lstStyle/>
          <a:p>
            <a:pPr algn="just">
              <a:spcAft>
                <a:spcPts val="0"/>
              </a:spcAft>
            </a:pP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latin typeface=".VnTime"/>
              <a:ea typeface="Times New Roman" panose="02020603050405020304" pitchFamily="18" charset="0"/>
              <a:cs typeface="Times New Roman" panose="02020603050405020304" pitchFamily="18" charset="0"/>
            </a:endParaRPr>
          </a:p>
          <a:p>
            <a:r>
              <a:rPr lang="en-US" sz="4800" dirty="0" err="1">
                <a:latin typeface="Times New Roman" panose="02020603050405020304" pitchFamily="18" charset="0"/>
                <a:ea typeface="Times New Roman" panose="02020603050405020304" pitchFamily="18" charset="0"/>
              </a:rPr>
              <a:t>Nếu</a:t>
            </a:r>
            <a:r>
              <a:rPr lang="en-US" sz="4800" dirty="0">
                <a:latin typeface="Times New Roman" panose="02020603050405020304" pitchFamily="18" charset="0"/>
                <a:ea typeface="Times New Roman" panose="02020603050405020304" pitchFamily="18" charset="0"/>
              </a:rPr>
              <a:t> C39N = 2023 </a:t>
            </a:r>
            <a:r>
              <a:rPr lang="en-US" sz="4800" dirty="0" err="1">
                <a:latin typeface="Times New Roman" panose="02020603050405020304" pitchFamily="18" charset="0"/>
                <a:ea typeface="Times New Roman" panose="02020603050405020304" pitchFamily="18" charset="0"/>
              </a:rPr>
              <a:t>và</a:t>
            </a:r>
            <a:r>
              <a:rPr lang="en-US" sz="4800" dirty="0">
                <a:latin typeface="Times New Roman" panose="02020603050405020304" pitchFamily="18" charset="0"/>
                <a:ea typeface="Times New Roman" panose="02020603050405020304" pitchFamily="18" charset="0"/>
              </a:rPr>
              <a:t> C39T = 1 </a:t>
            </a:r>
            <a:endParaRPr lang="en-US" sz="4800" dirty="0"/>
          </a:p>
        </p:txBody>
      </p:sp>
      <p:sp>
        <p:nvSpPr>
          <p:cNvPr id="14" name="Right Arrow 13"/>
          <p:cNvSpPr/>
          <p:nvPr/>
        </p:nvSpPr>
        <p:spPr>
          <a:xfrm>
            <a:off x="9819465" y="6898333"/>
            <a:ext cx="763695" cy="6069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1140168" y="6351103"/>
            <a:ext cx="6146497" cy="2308324"/>
          </a:xfrm>
          <a:prstGeom prst="rect">
            <a:avLst/>
          </a:prstGeom>
          <a:ln>
            <a:solidFill>
              <a:srgbClr val="00B050"/>
            </a:solidFill>
          </a:ln>
        </p:spPr>
        <p:txBody>
          <a:bodyPr wrap="square">
            <a:spAutoFit/>
          </a:bodyPr>
          <a:lstStyle/>
          <a:p>
            <a:pPr algn="ctr">
              <a:spcAft>
                <a:spcPts val="0"/>
              </a:spcAft>
            </a:pP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22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ĐTĐT</a:t>
            </a:r>
            <a:endParaRPr lang="en-US" sz="4800" dirty="0"/>
          </a:p>
        </p:txBody>
      </p:sp>
      <p:grpSp>
        <p:nvGrpSpPr>
          <p:cNvPr id="19" name="Group 38"/>
          <p:cNvGrpSpPr/>
          <p:nvPr/>
        </p:nvGrpSpPr>
        <p:grpSpPr>
          <a:xfrm>
            <a:off x="874529" y="9128538"/>
            <a:ext cx="5507572" cy="818224"/>
            <a:chOff x="0" y="0"/>
            <a:chExt cx="872266" cy="215499"/>
          </a:xfrm>
        </p:grpSpPr>
        <p:sp>
          <p:nvSpPr>
            <p:cNvPr id="20" name="Freeform 39"/>
            <p:cNvSpPr/>
            <p:nvPr/>
          </p:nvSpPr>
          <p:spPr>
            <a:xfrm>
              <a:off x="0" y="0"/>
              <a:ext cx="872266"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1" name="TextBox 40"/>
            <p:cNvSpPr txBox="1"/>
            <p:nvPr/>
          </p:nvSpPr>
          <p:spPr>
            <a:xfrm>
              <a:off x="0" y="0"/>
              <a:ext cx="872266"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22/01/2023 </a:t>
              </a:r>
              <a:r>
                <a:rPr lang="en-US" sz="2399" dirty="0" err="1" smtClean="0">
                  <a:solidFill>
                    <a:srgbClr val="213343"/>
                  </a:solidFill>
                  <a:latin typeface="Muli Semi-Bold"/>
                </a:rPr>
                <a:t>đến</a:t>
              </a:r>
              <a:r>
                <a:rPr lang="en-US" sz="2399" dirty="0" smtClean="0">
                  <a:solidFill>
                    <a:srgbClr val="213343"/>
                  </a:solidFill>
                  <a:latin typeface="Muli Semi-Bold"/>
                </a:rPr>
                <a:t> 31/03/2024</a:t>
              </a:r>
              <a:endParaRPr lang="en-US" sz="2399" dirty="0">
                <a:solidFill>
                  <a:srgbClr val="213343"/>
                </a:solidFill>
                <a:latin typeface="Muli Semi-Bold"/>
              </a:endParaRPr>
            </a:p>
          </p:txBody>
        </p:sp>
      </p:grpSp>
      <p:grpSp>
        <p:nvGrpSpPr>
          <p:cNvPr id="22" name="Group 41"/>
          <p:cNvGrpSpPr/>
          <p:nvPr/>
        </p:nvGrpSpPr>
        <p:grpSpPr>
          <a:xfrm>
            <a:off x="-38100" y="8600263"/>
            <a:ext cx="2324923" cy="1625180"/>
            <a:chOff x="0" y="0"/>
            <a:chExt cx="2001693" cy="1834115"/>
          </a:xfrm>
        </p:grpSpPr>
        <p:sp>
          <p:nvSpPr>
            <p:cNvPr id="23"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4"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13"/>
              <a:stretch>
                <a:fillRect/>
              </a:stretch>
            </a:blipFill>
          </p:spPr>
        </p:sp>
      </p:grpSp>
    </p:spTree>
    <p:extLst>
      <p:ext uri="{BB962C8B-B14F-4D97-AF65-F5344CB8AC3E}">
        <p14:creationId xmlns:p14="http://schemas.microsoft.com/office/powerpoint/2010/main" val="2274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 calcmode="lin" valueType="num">
                                      <p:cBhvr additive="base">
                                        <p:cTn id="2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itle 1"/>
          <p:cNvSpPr txBox="1">
            <a:spLocks/>
          </p:cNvSpPr>
          <p:nvPr/>
        </p:nvSpPr>
        <p:spPr>
          <a:xfrm>
            <a:off x="6019800" y="381601"/>
            <a:ext cx="5943600" cy="881784"/>
          </a:xfrm>
          <a:prstGeom prst="rect">
            <a:avLst/>
          </a:prstGeom>
          <a:noFill/>
        </p:spPr>
        <p:txBody>
          <a:bodyPr>
            <a:noAutofit/>
          </a:bodyPr>
          <a:lstStyle/>
          <a:p>
            <a:pPr>
              <a:spcBef>
                <a:spcPct val="0"/>
              </a:spcBef>
              <a:defRPr/>
            </a:pPr>
            <a:r>
              <a:rPr lang="en-US" sz="48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3</a:t>
            </a:r>
            <a:endParaRPr kumimoji="0" lang="vi-VN" sz="48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10" name="Content Placeholder 1"/>
          <p:cNvSpPr txBox="1">
            <a:spLocks/>
          </p:cNvSpPr>
          <p:nvPr/>
        </p:nvSpPr>
        <p:spPr>
          <a:xfrm>
            <a:off x="1468869" y="1902649"/>
            <a:ext cx="15392400" cy="7888610"/>
          </a:xfrm>
          <a:prstGeom prst="rect">
            <a:avLst/>
          </a:prstGeom>
        </p:spPr>
        <p:txBody>
          <a:bodyPr vert="horz" lIns="91440" tIns="45720" rIns="91440" bIns="45720" rtlCol="0">
            <a:noAutofit/>
          </a:bodyPr>
          <a:lstStyle/>
          <a:p>
            <a:pPr algn="just"/>
            <a:r>
              <a:rPr lang="it-IT" sz="7200" dirty="0" smtClean="0">
                <a:latin typeface="Calibri (Headings)"/>
              </a:rPr>
              <a:t>	Bố </a:t>
            </a:r>
            <a:r>
              <a:rPr lang="it-IT" sz="7200" dirty="0">
                <a:latin typeface="Calibri (Headings)"/>
              </a:rPr>
              <a:t>anh </a:t>
            </a:r>
            <a:r>
              <a:rPr lang="it-IT" sz="7200" dirty="0" smtClean="0">
                <a:latin typeface="Calibri (Headings)"/>
              </a:rPr>
              <a:t>Long </a:t>
            </a:r>
            <a:r>
              <a:rPr lang="it-IT" sz="7200" dirty="0">
                <a:latin typeface="Calibri (Headings)"/>
              </a:rPr>
              <a:t>sống cùng vợ chồng anh nhưng mới mất cách đây một năm. Anh không nhớ tháng chết theo dương lịch của ông, chỉ biết cúng giỗ ngày 10/4 âm lịch. </a:t>
            </a:r>
            <a:r>
              <a:rPr lang="it-IT" sz="7200" dirty="0" smtClean="0">
                <a:latin typeface="Calibri (Headings)"/>
              </a:rPr>
              <a:t>Hỏi</a:t>
            </a:r>
            <a:r>
              <a:rPr lang="it-IT" sz="7200" dirty="0">
                <a:latin typeface="Calibri (Headings)"/>
              </a:rPr>
              <a:t>: Điền thông tin câu </a:t>
            </a:r>
            <a:r>
              <a:rPr lang="it-IT" sz="7200" dirty="0" smtClean="0">
                <a:latin typeface="Calibri (Headings)"/>
              </a:rPr>
              <a:t>39 </a:t>
            </a:r>
            <a:r>
              <a:rPr lang="it-IT" sz="7200" dirty="0">
                <a:latin typeface="Calibri (Headings)"/>
              </a:rPr>
              <a:t>cho hộ anh </a:t>
            </a:r>
            <a:r>
              <a:rPr lang="it-IT" sz="7200" dirty="0" smtClean="0">
                <a:latin typeface="Calibri (Headings)"/>
              </a:rPr>
              <a:t>Long?</a:t>
            </a:r>
            <a:endParaRPr lang="en-US" sz="7200" dirty="0">
              <a:latin typeface="Calibri (Headings)"/>
            </a:endParaRPr>
          </a:p>
        </p:txBody>
      </p:sp>
      <p:pic>
        <p:nvPicPr>
          <p:cNvPr id="16" name="Picture 15" descr="C:\Users\CanhHa\AppData\Local\Microsoft\Windows\Temporary Internet Files\Content.IE5\E5P7BPYC\MC900371076[1].wmf"/>
          <p:cNvPicPr>
            <a:picLocks noChangeAspect="1" noChangeArrowheads="1"/>
          </p:cNvPicPr>
          <p:nvPr/>
        </p:nvPicPr>
        <p:blipFill>
          <a:blip r:embed="rId8" cstate="print"/>
          <a:srcRect/>
          <a:stretch>
            <a:fillRect/>
          </a:stretch>
        </p:blipFill>
        <p:spPr bwMode="auto">
          <a:xfrm>
            <a:off x="3073476" y="251325"/>
            <a:ext cx="1730420" cy="1323262"/>
          </a:xfrm>
          <a:prstGeom prst="rect">
            <a:avLst/>
          </a:prstGeom>
          <a:noFill/>
          <a:ln w="9525">
            <a:noFill/>
            <a:miter lim="800000"/>
            <a:headEnd/>
            <a:tailEnd/>
          </a:ln>
        </p:spPr>
      </p:pic>
    </p:spTree>
    <p:extLst>
      <p:ext uri="{BB962C8B-B14F-4D97-AF65-F5344CB8AC3E}">
        <p14:creationId xmlns:p14="http://schemas.microsoft.com/office/powerpoint/2010/main" val="24390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2668756" y="2012608"/>
            <a:ext cx="563078" cy="720074"/>
          </a:xfrm>
          <a:custGeom>
            <a:avLst/>
            <a:gdLst/>
            <a:ahLst/>
            <a:cxnLst/>
            <a:rect l="l" t="t" r="r" b="b"/>
            <a:pathLst>
              <a:path w="563078" h="720074">
                <a:moveTo>
                  <a:pt x="0" y="0"/>
                </a:moveTo>
                <a:lnTo>
                  <a:pt x="563079" y="0"/>
                </a:lnTo>
                <a:lnTo>
                  <a:pt x="563079" y="720074"/>
                </a:lnTo>
                <a:lnTo>
                  <a:pt x="0" y="720074"/>
                </a:lnTo>
                <a:lnTo>
                  <a:pt x="0" y="0"/>
                </a:lnTo>
                <a:close/>
              </a:path>
            </a:pathLst>
          </a:custGeom>
          <a:blipFill>
            <a:blip r:embed="rId8">
              <a:extLst>
                <a:ext uri="{96DAC541-7B7A-43D3-8B79-37D633B846F1}">
                  <asvg:svgBlip xmlns="" xmlns:asvg="http://schemas.microsoft.com/office/drawing/2016/SVG/main" r:embed="rId9"/>
                </a:ext>
              </a:extLst>
            </a:blip>
            <a:stretch>
              <a:fillRect l="-145999" b="-152507"/>
            </a:stretch>
          </a:blipFill>
        </p:spPr>
      </p:sp>
      <p:sp>
        <p:nvSpPr>
          <p:cNvPr id="14" name="Freeform 14"/>
          <p:cNvSpPr/>
          <p:nvPr/>
        </p:nvSpPr>
        <p:spPr>
          <a:xfrm>
            <a:off x="15119468" y="4989373"/>
            <a:ext cx="499775" cy="843179"/>
          </a:xfrm>
          <a:custGeom>
            <a:avLst/>
            <a:gdLst/>
            <a:ahLst/>
            <a:cxnLst/>
            <a:rect l="l" t="t" r="r" b="b"/>
            <a:pathLst>
              <a:path w="499775" h="843179">
                <a:moveTo>
                  <a:pt x="0" y="0"/>
                </a:moveTo>
                <a:lnTo>
                  <a:pt x="499776" y="0"/>
                </a:lnTo>
                <a:lnTo>
                  <a:pt x="499776" y="843180"/>
                </a:lnTo>
                <a:lnTo>
                  <a:pt x="0" y="84318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3836700" y="7665608"/>
            <a:ext cx="360704" cy="608784"/>
          </a:xfrm>
          <a:custGeom>
            <a:avLst/>
            <a:gdLst/>
            <a:ahLst/>
            <a:cxnLst/>
            <a:rect l="l" t="t" r="r" b="b"/>
            <a:pathLst>
              <a:path w="360704" h="608784">
                <a:moveTo>
                  <a:pt x="0" y="0"/>
                </a:moveTo>
                <a:lnTo>
                  <a:pt x="360704" y="0"/>
                </a:lnTo>
                <a:lnTo>
                  <a:pt x="360704" y="608784"/>
                </a:lnTo>
                <a:lnTo>
                  <a:pt x="0" y="6087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itle 1"/>
          <p:cNvSpPr txBox="1">
            <a:spLocks/>
          </p:cNvSpPr>
          <p:nvPr/>
        </p:nvSpPr>
        <p:spPr>
          <a:xfrm>
            <a:off x="6019800" y="381601"/>
            <a:ext cx="5943600" cy="881784"/>
          </a:xfrm>
          <a:prstGeom prst="rect">
            <a:avLst/>
          </a:prstGeom>
          <a:noFill/>
        </p:spPr>
        <p:txBody>
          <a:bodyPr>
            <a:noAutofit/>
          </a:bodyPr>
          <a:lstStyle/>
          <a:p>
            <a:pPr>
              <a:spcBef>
                <a:spcPct val="0"/>
              </a:spcBef>
              <a:defRPr/>
            </a:pPr>
            <a:r>
              <a:rPr lang="en-US" sz="60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3</a:t>
            </a:r>
            <a:endParaRPr kumimoji="0" lang="vi-VN" sz="60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0" name="Picture 9" descr="C:\Users\CanhHa\AppData\Local\Microsoft\Windows\Temporary Internet Files\Content.IE5\E5P7BPYC\MC900371076[1].wmf"/>
          <p:cNvPicPr>
            <a:picLocks noChangeAspect="1" noChangeArrowheads="1"/>
          </p:cNvPicPr>
          <p:nvPr/>
        </p:nvPicPr>
        <p:blipFill>
          <a:blip r:embed="rId14" cstate="print"/>
          <a:srcRect/>
          <a:stretch>
            <a:fillRect/>
          </a:stretch>
        </p:blipFill>
        <p:spPr bwMode="auto">
          <a:xfrm>
            <a:off x="2452841" y="96824"/>
            <a:ext cx="2767718" cy="2116490"/>
          </a:xfrm>
          <a:prstGeom prst="rect">
            <a:avLst/>
          </a:prstGeom>
          <a:noFill/>
          <a:ln w="9525">
            <a:noFill/>
            <a:miter lim="800000"/>
            <a:headEnd/>
            <a:tailEnd/>
          </a:ln>
        </p:spPr>
      </p:pic>
      <p:pic>
        <p:nvPicPr>
          <p:cNvPr id="16" name="Picture 15"/>
          <p:cNvPicPr>
            <a:picLocks noChangeAspect="1"/>
          </p:cNvPicPr>
          <p:nvPr/>
        </p:nvPicPr>
        <p:blipFill>
          <a:blip r:embed="rId15"/>
          <a:stretch>
            <a:fillRect/>
          </a:stretch>
        </p:blipFill>
        <p:spPr>
          <a:xfrm>
            <a:off x="895256" y="2918305"/>
            <a:ext cx="16192688" cy="3813211"/>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15604095" y="3581816"/>
            <a:ext cx="1530083" cy="2238554"/>
            <a:chOff x="15271407" y="2604414"/>
            <a:chExt cx="1530083" cy="2238554"/>
          </a:xfrm>
        </p:grpSpPr>
        <p:sp>
          <p:nvSpPr>
            <p:cNvPr id="18" name="TextBox 17"/>
            <p:cNvSpPr txBox="1"/>
            <p:nvPr/>
          </p:nvSpPr>
          <p:spPr>
            <a:xfrm>
              <a:off x="15279353" y="2604414"/>
              <a:ext cx="1522137" cy="830997"/>
            </a:xfrm>
            <a:prstGeom prst="rect">
              <a:avLst/>
            </a:prstGeom>
            <a:noFill/>
          </p:spPr>
          <p:txBody>
            <a:bodyPr wrap="square" rtlCol="0">
              <a:spAutoFit/>
            </a:bodyPr>
            <a:lstStyle/>
            <a:p>
              <a:r>
                <a:rPr lang="en-US" sz="4800" dirty="0" smtClean="0"/>
                <a:t>  </a:t>
              </a:r>
              <a:r>
                <a:rPr lang="en-US" sz="4800" b="1" dirty="0" smtClean="0">
                  <a:solidFill>
                    <a:srgbClr val="FF0000"/>
                  </a:solidFill>
                </a:rPr>
                <a:t>0  5</a:t>
              </a:r>
              <a:endParaRPr lang="en-US" sz="4800" b="1" dirty="0">
                <a:solidFill>
                  <a:srgbClr val="FF0000"/>
                </a:solidFill>
              </a:endParaRPr>
            </a:p>
          </p:txBody>
        </p:sp>
        <p:sp>
          <p:nvSpPr>
            <p:cNvPr id="19" name="TextBox 18"/>
            <p:cNvSpPr txBox="1"/>
            <p:nvPr/>
          </p:nvSpPr>
          <p:spPr>
            <a:xfrm>
              <a:off x="15840950" y="4011971"/>
              <a:ext cx="838200" cy="830997"/>
            </a:xfrm>
            <a:prstGeom prst="rect">
              <a:avLst/>
            </a:prstGeom>
            <a:noFill/>
          </p:spPr>
          <p:txBody>
            <a:bodyPr wrap="square" rtlCol="0">
              <a:spAutoFit/>
            </a:bodyPr>
            <a:lstStyle/>
            <a:p>
              <a:r>
                <a:rPr lang="en-US" sz="4800" dirty="0" smtClean="0"/>
                <a:t>  </a:t>
              </a:r>
              <a:r>
                <a:rPr lang="en-US" sz="4800" b="1" dirty="0" smtClean="0">
                  <a:solidFill>
                    <a:srgbClr val="FF0000"/>
                  </a:solidFill>
                </a:rPr>
                <a:t>3</a:t>
              </a:r>
              <a:endParaRPr lang="en-US" sz="4800" b="1" dirty="0">
                <a:solidFill>
                  <a:srgbClr val="FF0000"/>
                </a:solidFill>
              </a:endParaRPr>
            </a:p>
          </p:txBody>
        </p:sp>
        <p:sp>
          <p:nvSpPr>
            <p:cNvPr id="20" name="TextBox 19"/>
            <p:cNvSpPr txBox="1"/>
            <p:nvPr/>
          </p:nvSpPr>
          <p:spPr>
            <a:xfrm>
              <a:off x="15271407" y="4000369"/>
              <a:ext cx="838200" cy="830997"/>
            </a:xfrm>
            <a:prstGeom prst="rect">
              <a:avLst/>
            </a:prstGeom>
            <a:noFill/>
          </p:spPr>
          <p:txBody>
            <a:bodyPr wrap="square" rtlCol="0">
              <a:spAutoFit/>
            </a:bodyPr>
            <a:lstStyle/>
            <a:p>
              <a:r>
                <a:rPr lang="en-US" sz="4800" dirty="0" smtClean="0"/>
                <a:t>  </a:t>
              </a:r>
              <a:r>
                <a:rPr lang="en-US" sz="4800" b="1" dirty="0" smtClean="0">
                  <a:solidFill>
                    <a:srgbClr val="FF0000"/>
                  </a:solidFill>
                </a:rPr>
                <a:t>2</a:t>
              </a:r>
              <a:endParaRPr lang="en-US" sz="4800" b="1" dirty="0">
                <a:solidFill>
                  <a:srgbClr val="FF0000"/>
                </a:solidFill>
              </a:endParaRPr>
            </a:p>
          </p:txBody>
        </p:sp>
      </p:grpSp>
    </p:spTree>
    <p:extLst>
      <p:ext uri="{BB962C8B-B14F-4D97-AF65-F5344CB8AC3E}">
        <p14:creationId xmlns:p14="http://schemas.microsoft.com/office/powerpoint/2010/main" val="253783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0"/>
        </a:solidFill>
        <a:effectLst/>
      </p:bgPr>
    </p:bg>
    <p:spTree>
      <p:nvGrpSpPr>
        <p:cNvPr id="1" name=""/>
        <p:cNvGrpSpPr/>
        <p:nvPr/>
      </p:nvGrpSpPr>
      <p:grpSpPr>
        <a:xfrm>
          <a:off x="0" y="0"/>
          <a:ext cx="0" cy="0"/>
          <a:chOff x="0" y="0"/>
          <a:chExt cx="0" cy="0"/>
        </a:xfrm>
      </p:grpSpPr>
      <p:grpSp>
        <p:nvGrpSpPr>
          <p:cNvPr id="2" name="Group 2"/>
          <p:cNvGrpSpPr/>
          <p:nvPr/>
        </p:nvGrpSpPr>
        <p:grpSpPr>
          <a:xfrm>
            <a:off x="15844161" y="0"/>
            <a:ext cx="2348441" cy="2334153"/>
            <a:chOff x="0" y="0"/>
            <a:chExt cx="3131254" cy="3112204"/>
          </a:xfrm>
        </p:grpSpPr>
        <p:sp>
          <p:nvSpPr>
            <p:cNvPr id="3" name="Freeform 3"/>
            <p:cNvSpPr/>
            <p:nvPr/>
          </p:nvSpPr>
          <p:spPr>
            <a:xfrm>
              <a:off x="19050" y="0"/>
              <a:ext cx="3112204" cy="3112204"/>
            </a:xfrm>
            <a:custGeom>
              <a:avLst/>
              <a:gdLst/>
              <a:ahLst/>
              <a:cxnLst/>
              <a:rect l="l" t="t" r="r" b="b"/>
              <a:pathLst>
                <a:path w="3112204" h="3112204">
                  <a:moveTo>
                    <a:pt x="0" y="0"/>
                  </a:moveTo>
                  <a:lnTo>
                    <a:pt x="3112204" y="0"/>
                  </a:lnTo>
                  <a:lnTo>
                    <a:pt x="3112204" y="3112204"/>
                  </a:lnTo>
                  <a:lnTo>
                    <a:pt x="0" y="31122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83889"/>
              <a:ext cx="2729249" cy="272924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24C"/>
              </a:solidFill>
              <a:ln w="95250" cap="sq">
                <a:solidFill>
                  <a:srgbClr val="FFFFFF"/>
                </a:solidFill>
                <a:prstDash val="solid"/>
                <a:miter/>
              </a:ln>
            </p:spPr>
          </p:sp>
          <p:sp>
            <p:nvSpPr>
              <p:cNvPr id="6" name="TextBox 6"/>
              <p:cNvSpPr txBox="1"/>
              <p:nvPr/>
            </p:nvSpPr>
            <p:spPr>
              <a:xfrm>
                <a:off x="76200" y="66675"/>
                <a:ext cx="660400" cy="669925"/>
              </a:xfrm>
              <a:prstGeom prst="rect">
                <a:avLst/>
              </a:prstGeom>
            </p:spPr>
            <p:txBody>
              <a:bodyPr lIns="50800" tIns="50800" rIns="50800" bIns="50800" rtlCol="0" anchor="ctr"/>
              <a:lstStyle/>
              <a:p>
                <a:pPr algn="ctr">
                  <a:lnSpc>
                    <a:spcPts val="2400"/>
                  </a:lnSpc>
                </a:pPr>
                <a:endParaRPr/>
              </a:p>
            </p:txBody>
          </p:sp>
        </p:grpSp>
        <p:sp>
          <p:nvSpPr>
            <p:cNvPr id="7" name="Freeform 7"/>
            <p:cNvSpPr/>
            <p:nvPr/>
          </p:nvSpPr>
          <p:spPr>
            <a:xfrm>
              <a:off x="492732" y="136345"/>
              <a:ext cx="2236517" cy="2485019"/>
            </a:xfrm>
            <a:custGeom>
              <a:avLst/>
              <a:gdLst/>
              <a:ahLst/>
              <a:cxnLst/>
              <a:rect l="l" t="t" r="r" b="b"/>
              <a:pathLst>
                <a:path w="2236517" h="2485019">
                  <a:moveTo>
                    <a:pt x="0" y="0"/>
                  </a:moveTo>
                  <a:lnTo>
                    <a:pt x="2236517" y="0"/>
                  </a:lnTo>
                  <a:lnTo>
                    <a:pt x="2236517" y="2485019"/>
                  </a:lnTo>
                  <a:lnTo>
                    <a:pt x="0" y="2485019"/>
                  </a:lnTo>
                  <a:lnTo>
                    <a:pt x="0" y="0"/>
                  </a:lnTo>
                  <a:close/>
                </a:path>
              </a:pathLst>
            </a:custGeom>
            <a:blipFill>
              <a:blip r:embed="rId4"/>
              <a:stretch>
                <a:fillRect/>
              </a:stretch>
            </a:blipFill>
          </p:spPr>
        </p:sp>
      </p:grpSp>
      <p:sp>
        <p:nvSpPr>
          <p:cNvPr id="18" name="Freeform 18"/>
          <p:cNvSpPr/>
          <p:nvPr/>
        </p:nvSpPr>
        <p:spPr>
          <a:xfrm>
            <a:off x="-25401" y="9000054"/>
            <a:ext cx="1323701" cy="1237466"/>
          </a:xfrm>
          <a:custGeom>
            <a:avLst/>
            <a:gdLst/>
            <a:ahLst/>
            <a:cxnLst/>
            <a:rect l="l" t="t" r="r" b="b"/>
            <a:pathLst>
              <a:path w="1323701" h="1237466">
                <a:moveTo>
                  <a:pt x="0" y="0"/>
                </a:moveTo>
                <a:lnTo>
                  <a:pt x="1323701" y="0"/>
                </a:lnTo>
                <a:lnTo>
                  <a:pt x="1323701" y="1237466"/>
                </a:lnTo>
                <a:lnTo>
                  <a:pt x="0" y="1237466"/>
                </a:lnTo>
                <a:lnTo>
                  <a:pt x="0" y="0"/>
                </a:lnTo>
                <a:close/>
              </a:path>
            </a:pathLst>
          </a:custGeom>
          <a:blipFill>
            <a:blip r:embed="rId5"/>
            <a:stretch>
              <a:fillRect/>
            </a:stretch>
          </a:blipFill>
        </p:spPr>
      </p:sp>
      <p:sp>
        <p:nvSpPr>
          <p:cNvPr id="31" name="Title 1"/>
          <p:cNvSpPr txBox="1">
            <a:spLocks/>
          </p:cNvSpPr>
          <p:nvPr/>
        </p:nvSpPr>
        <p:spPr>
          <a:xfrm>
            <a:off x="56264" y="113345"/>
            <a:ext cx="15787897" cy="844196"/>
          </a:xfrm>
          <a:prstGeom prst="rect">
            <a:avLst/>
          </a:prstGeom>
          <a:noFill/>
        </p:spPr>
        <p:txBody>
          <a:bodyPr>
            <a:noAutofit/>
          </a:bodyPr>
          <a:lstStyle/>
          <a:p>
            <a:pPr lvl="0" algn="ctr">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40 </a:t>
            </a:r>
            <a:r>
              <a:rPr lang="en-US" sz="3600" b="1" dirty="0" err="1" smtClean="0">
                <a:solidFill>
                  <a:srgbClr val="C00000"/>
                </a:solidFill>
                <a:latin typeface="Arial" pitchFamily="34" charset="0"/>
                <a:cs typeface="Arial" pitchFamily="34" charset="0"/>
              </a:rPr>
              <a:t>và</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Câu</a:t>
            </a:r>
            <a:r>
              <a:rPr lang="en-US" sz="3600" b="1" dirty="0" smtClean="0">
                <a:solidFill>
                  <a:srgbClr val="C00000"/>
                </a:solidFill>
                <a:latin typeface="Arial" pitchFamily="34" charset="0"/>
                <a:cs typeface="Arial" pitchFamily="34" charset="0"/>
              </a:rPr>
              <a:t> 41</a:t>
            </a:r>
            <a:endParaRPr lang="vi-VN" sz="3600" b="1" dirty="0">
              <a:solidFill>
                <a:srgbClr val="C00000"/>
              </a:solidFill>
              <a:latin typeface="Arial" pitchFamily="34" charset="0"/>
              <a:cs typeface="Arial" pitchFamily="34" charset="0"/>
            </a:endParaRPr>
          </a:p>
        </p:txBody>
      </p:sp>
      <p:pic>
        <p:nvPicPr>
          <p:cNvPr id="32" name="Picture 31"/>
          <p:cNvPicPr>
            <a:picLocks noChangeAspect="1"/>
          </p:cNvPicPr>
          <p:nvPr/>
        </p:nvPicPr>
        <p:blipFill>
          <a:blip r:embed="rId6"/>
          <a:stretch>
            <a:fillRect/>
          </a:stretch>
        </p:blipFill>
        <p:spPr>
          <a:xfrm>
            <a:off x="441759" y="1992954"/>
            <a:ext cx="14643503" cy="6576753"/>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15976978" y="4860106"/>
            <a:ext cx="1889584" cy="2308324"/>
          </a:xfrm>
          <a:prstGeom prst="rect">
            <a:avLst/>
          </a:prstGeom>
          <a:noFill/>
          <a:ln>
            <a:solidFill>
              <a:schemeClr val="accent6">
                <a:lumMod val="60000"/>
                <a:lumOff val="40000"/>
              </a:schemeClr>
            </a:solidFill>
          </a:ln>
        </p:spPr>
        <p:txBody>
          <a:bodyPr wrap="square" rtlCol="0">
            <a:spAutoFit/>
          </a:bodyPr>
          <a:lstStyle/>
          <a:p>
            <a:pPr algn="ctr"/>
            <a:r>
              <a:rPr lang="en-US" sz="4800" dirty="0" smtClean="0">
                <a:solidFill>
                  <a:srgbClr val="FF0000"/>
                </a:solidFill>
              </a:rPr>
              <a:t>CAPI TỰ ĐỘNG</a:t>
            </a:r>
            <a:endParaRPr lang="en-US" sz="4800" dirty="0">
              <a:solidFill>
                <a:srgbClr val="FF0000"/>
              </a:solidFill>
            </a:endParaRPr>
          </a:p>
        </p:txBody>
      </p:sp>
      <p:sp>
        <p:nvSpPr>
          <p:cNvPr id="34" name="Oval 33"/>
          <p:cNvSpPr/>
          <p:nvPr/>
        </p:nvSpPr>
        <p:spPr>
          <a:xfrm>
            <a:off x="12771828" y="1767017"/>
            <a:ext cx="2668695" cy="29998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434183" y="4710986"/>
            <a:ext cx="1906695" cy="1212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998314" y="9219202"/>
            <a:ext cx="10841971" cy="830997"/>
          </a:xfrm>
          <a:prstGeom prst="rect">
            <a:avLst/>
          </a:prstGeom>
          <a:solidFill>
            <a:schemeClr val="accent3">
              <a:lumMod val="40000"/>
              <a:lumOff val="60000"/>
            </a:schemeClr>
          </a:solidFill>
          <a:ln>
            <a:solidFill>
              <a:schemeClr val="accent6">
                <a:lumMod val="60000"/>
                <a:lumOff val="40000"/>
              </a:schemeClr>
            </a:solidFill>
          </a:ln>
        </p:spPr>
        <p:txBody>
          <a:bodyPr wrap="square" rtlCol="0">
            <a:spAutoFit/>
          </a:bodyPr>
          <a:lstStyle/>
          <a:p>
            <a:pPr algn="ctr"/>
            <a:r>
              <a:rPr lang="en-US" sz="4800" dirty="0" smtClean="0">
                <a:solidFill>
                  <a:srgbClr val="FF0000"/>
                </a:solidFill>
              </a:rPr>
              <a:t>THÔNG TIN KHÔNG ĐƯỢC ĐỂ TRỐNG</a:t>
            </a:r>
            <a:endParaRPr lang="en-US" sz="4800" dirty="0">
              <a:solidFill>
                <a:srgbClr val="FF0000"/>
              </a:solidFill>
            </a:endParaRPr>
          </a:p>
        </p:txBody>
      </p:sp>
      <p:sp>
        <p:nvSpPr>
          <p:cNvPr id="8" name="Down Arrow 7"/>
          <p:cNvSpPr/>
          <p:nvPr/>
        </p:nvSpPr>
        <p:spPr>
          <a:xfrm>
            <a:off x="11906555" y="8291441"/>
            <a:ext cx="865273" cy="85455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2"/>
          <p:cNvSpPr/>
          <p:nvPr/>
        </p:nvSpPr>
        <p:spPr>
          <a:xfrm rot="-5525234">
            <a:off x="15578957" y="3185414"/>
            <a:ext cx="1512168" cy="1983922"/>
          </a:xfrm>
          <a:custGeom>
            <a:avLst/>
            <a:gdLst/>
            <a:ahLst/>
            <a:cxnLst/>
            <a:rect l="l" t="t" r="r" b="b"/>
            <a:pathLst>
              <a:path w="4618653" h="4114800">
                <a:moveTo>
                  <a:pt x="0" y="0"/>
                </a:moveTo>
                <a:lnTo>
                  <a:pt x="4618654" y="0"/>
                </a:lnTo>
                <a:lnTo>
                  <a:pt x="461865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Freeform 12"/>
          <p:cNvSpPr/>
          <p:nvPr/>
        </p:nvSpPr>
        <p:spPr>
          <a:xfrm rot="19964797" flipH="1">
            <a:off x="14065737" y="5392233"/>
            <a:ext cx="1708960" cy="1830613"/>
          </a:xfrm>
          <a:custGeom>
            <a:avLst/>
            <a:gdLst/>
            <a:ahLst/>
            <a:cxnLst/>
            <a:rect l="l" t="t" r="r" b="b"/>
            <a:pathLst>
              <a:path w="4618653" h="4114800">
                <a:moveTo>
                  <a:pt x="0" y="0"/>
                </a:moveTo>
                <a:lnTo>
                  <a:pt x="4618654" y="0"/>
                </a:lnTo>
                <a:lnTo>
                  <a:pt x="461865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6062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randombar(horizont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80">
                                          <p:stCondLst>
                                            <p:cond delay="0"/>
                                          </p:stCondLst>
                                        </p:cTn>
                                        <p:tgtEl>
                                          <p:spTgt spid="44"/>
                                        </p:tgtEl>
                                      </p:cBhvr>
                                    </p:animEffect>
                                    <p:anim calcmode="lin" valueType="num">
                                      <p:cBhvr>
                                        <p:cTn id="41"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46" dur="26">
                                          <p:stCondLst>
                                            <p:cond delay="650"/>
                                          </p:stCondLst>
                                        </p:cTn>
                                        <p:tgtEl>
                                          <p:spTgt spid="44"/>
                                        </p:tgtEl>
                                      </p:cBhvr>
                                      <p:to x="100000" y="60000"/>
                                    </p:animScale>
                                    <p:animScale>
                                      <p:cBhvr>
                                        <p:cTn id="47" dur="166" decel="50000">
                                          <p:stCondLst>
                                            <p:cond delay="676"/>
                                          </p:stCondLst>
                                        </p:cTn>
                                        <p:tgtEl>
                                          <p:spTgt spid="44"/>
                                        </p:tgtEl>
                                      </p:cBhvr>
                                      <p:to x="100000" y="100000"/>
                                    </p:animScale>
                                    <p:animScale>
                                      <p:cBhvr>
                                        <p:cTn id="48" dur="26">
                                          <p:stCondLst>
                                            <p:cond delay="1312"/>
                                          </p:stCondLst>
                                        </p:cTn>
                                        <p:tgtEl>
                                          <p:spTgt spid="44"/>
                                        </p:tgtEl>
                                      </p:cBhvr>
                                      <p:to x="100000" y="80000"/>
                                    </p:animScale>
                                    <p:animScale>
                                      <p:cBhvr>
                                        <p:cTn id="49" dur="166" decel="50000">
                                          <p:stCondLst>
                                            <p:cond delay="1338"/>
                                          </p:stCondLst>
                                        </p:cTn>
                                        <p:tgtEl>
                                          <p:spTgt spid="44"/>
                                        </p:tgtEl>
                                      </p:cBhvr>
                                      <p:to x="100000" y="100000"/>
                                    </p:animScale>
                                    <p:animScale>
                                      <p:cBhvr>
                                        <p:cTn id="50" dur="26">
                                          <p:stCondLst>
                                            <p:cond delay="1642"/>
                                          </p:stCondLst>
                                        </p:cTn>
                                        <p:tgtEl>
                                          <p:spTgt spid="44"/>
                                        </p:tgtEl>
                                      </p:cBhvr>
                                      <p:to x="100000" y="90000"/>
                                    </p:animScale>
                                    <p:animScale>
                                      <p:cBhvr>
                                        <p:cTn id="51" dur="166" decel="50000">
                                          <p:stCondLst>
                                            <p:cond delay="1668"/>
                                          </p:stCondLst>
                                        </p:cTn>
                                        <p:tgtEl>
                                          <p:spTgt spid="44"/>
                                        </p:tgtEl>
                                      </p:cBhvr>
                                      <p:to x="100000" y="100000"/>
                                    </p:animScale>
                                    <p:animScale>
                                      <p:cBhvr>
                                        <p:cTn id="52" dur="26">
                                          <p:stCondLst>
                                            <p:cond delay="1808"/>
                                          </p:stCondLst>
                                        </p:cTn>
                                        <p:tgtEl>
                                          <p:spTgt spid="44"/>
                                        </p:tgtEl>
                                      </p:cBhvr>
                                      <p:to x="100000" y="95000"/>
                                    </p:animScale>
                                    <p:animScale>
                                      <p:cBhvr>
                                        <p:cTn id="53"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4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44161" y="0"/>
            <a:ext cx="2348441" cy="2334153"/>
            <a:chOff x="0" y="0"/>
            <a:chExt cx="3131254" cy="3112204"/>
          </a:xfrm>
        </p:grpSpPr>
        <p:sp>
          <p:nvSpPr>
            <p:cNvPr id="3" name="Freeform 3"/>
            <p:cNvSpPr/>
            <p:nvPr/>
          </p:nvSpPr>
          <p:spPr>
            <a:xfrm>
              <a:off x="19050" y="0"/>
              <a:ext cx="3112204" cy="3112204"/>
            </a:xfrm>
            <a:custGeom>
              <a:avLst/>
              <a:gdLst/>
              <a:ahLst/>
              <a:cxnLst/>
              <a:rect l="l" t="t" r="r" b="b"/>
              <a:pathLst>
                <a:path w="3112204" h="3112204">
                  <a:moveTo>
                    <a:pt x="0" y="0"/>
                  </a:moveTo>
                  <a:lnTo>
                    <a:pt x="3112204" y="0"/>
                  </a:lnTo>
                  <a:lnTo>
                    <a:pt x="3112204" y="3112204"/>
                  </a:lnTo>
                  <a:lnTo>
                    <a:pt x="0" y="31122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83889"/>
              <a:ext cx="2729249" cy="272924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24C"/>
              </a:solidFill>
              <a:ln w="95250" cap="sq">
                <a:solidFill>
                  <a:srgbClr val="FFFFFF"/>
                </a:solidFill>
                <a:prstDash val="solid"/>
                <a:miter/>
              </a:ln>
            </p:spPr>
          </p:sp>
          <p:sp>
            <p:nvSpPr>
              <p:cNvPr id="6" name="TextBox 6"/>
              <p:cNvSpPr txBox="1"/>
              <p:nvPr/>
            </p:nvSpPr>
            <p:spPr>
              <a:xfrm>
                <a:off x="76200" y="66675"/>
                <a:ext cx="660400" cy="669925"/>
              </a:xfrm>
              <a:prstGeom prst="rect">
                <a:avLst/>
              </a:prstGeom>
            </p:spPr>
            <p:txBody>
              <a:bodyPr lIns="50800" tIns="50800" rIns="50800" bIns="50800" rtlCol="0" anchor="ctr"/>
              <a:lstStyle/>
              <a:p>
                <a:pPr algn="ctr">
                  <a:lnSpc>
                    <a:spcPts val="2400"/>
                  </a:lnSpc>
                </a:pPr>
                <a:endParaRPr/>
              </a:p>
            </p:txBody>
          </p:sp>
        </p:grpSp>
        <p:sp>
          <p:nvSpPr>
            <p:cNvPr id="7" name="Freeform 7"/>
            <p:cNvSpPr/>
            <p:nvPr/>
          </p:nvSpPr>
          <p:spPr>
            <a:xfrm>
              <a:off x="492732" y="136345"/>
              <a:ext cx="2236517" cy="2485019"/>
            </a:xfrm>
            <a:custGeom>
              <a:avLst/>
              <a:gdLst/>
              <a:ahLst/>
              <a:cxnLst/>
              <a:rect l="l" t="t" r="r" b="b"/>
              <a:pathLst>
                <a:path w="2236517" h="2485019">
                  <a:moveTo>
                    <a:pt x="0" y="0"/>
                  </a:moveTo>
                  <a:lnTo>
                    <a:pt x="2236517" y="0"/>
                  </a:lnTo>
                  <a:lnTo>
                    <a:pt x="2236517" y="2485019"/>
                  </a:lnTo>
                  <a:lnTo>
                    <a:pt x="0" y="2485019"/>
                  </a:lnTo>
                  <a:lnTo>
                    <a:pt x="0" y="0"/>
                  </a:lnTo>
                  <a:close/>
                </a:path>
              </a:pathLst>
            </a:custGeom>
            <a:blipFill>
              <a:blip r:embed="rId4"/>
              <a:stretch>
                <a:fillRect/>
              </a:stretch>
            </a:blipFill>
          </p:spPr>
        </p:sp>
      </p:grpSp>
      <p:sp>
        <p:nvSpPr>
          <p:cNvPr id="18" name="Freeform 18"/>
          <p:cNvSpPr/>
          <p:nvPr/>
        </p:nvSpPr>
        <p:spPr>
          <a:xfrm>
            <a:off x="-25401" y="9000054"/>
            <a:ext cx="1323701" cy="1237466"/>
          </a:xfrm>
          <a:custGeom>
            <a:avLst/>
            <a:gdLst/>
            <a:ahLst/>
            <a:cxnLst/>
            <a:rect l="l" t="t" r="r" b="b"/>
            <a:pathLst>
              <a:path w="1323701" h="1237466">
                <a:moveTo>
                  <a:pt x="0" y="0"/>
                </a:moveTo>
                <a:lnTo>
                  <a:pt x="1323701" y="0"/>
                </a:lnTo>
                <a:lnTo>
                  <a:pt x="1323701" y="1237466"/>
                </a:lnTo>
                <a:lnTo>
                  <a:pt x="0" y="1237466"/>
                </a:lnTo>
                <a:lnTo>
                  <a:pt x="0" y="0"/>
                </a:lnTo>
                <a:close/>
              </a:path>
            </a:pathLst>
          </a:custGeom>
          <a:blipFill>
            <a:blip r:embed="rId5"/>
            <a:stretch>
              <a:fillRect/>
            </a:stretch>
          </a:blipFill>
        </p:spPr>
      </p:sp>
      <p:sp>
        <p:nvSpPr>
          <p:cNvPr id="31" name="Title 1"/>
          <p:cNvSpPr txBox="1">
            <a:spLocks/>
          </p:cNvSpPr>
          <p:nvPr/>
        </p:nvSpPr>
        <p:spPr>
          <a:xfrm>
            <a:off x="56264" y="113345"/>
            <a:ext cx="16157446" cy="844196"/>
          </a:xfrm>
          <a:prstGeom prst="rect">
            <a:avLst/>
          </a:prstGeom>
          <a:noFill/>
        </p:spPr>
        <p:txBody>
          <a:bodyPr>
            <a:noAutofit/>
          </a:bodyPr>
          <a:lstStyle/>
          <a:p>
            <a:pPr lvl="0" algn="ctr">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40 </a:t>
            </a:r>
            <a:r>
              <a:rPr lang="en-US" sz="3600" b="1" dirty="0" err="1" smtClean="0">
                <a:solidFill>
                  <a:srgbClr val="C00000"/>
                </a:solidFill>
                <a:latin typeface="Arial" pitchFamily="34" charset="0"/>
                <a:cs typeface="Arial" pitchFamily="34" charset="0"/>
              </a:rPr>
              <a:t>và</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Câu</a:t>
            </a:r>
            <a:r>
              <a:rPr lang="en-US" sz="3600" b="1" dirty="0" smtClean="0">
                <a:solidFill>
                  <a:srgbClr val="C00000"/>
                </a:solidFill>
                <a:latin typeface="Arial" pitchFamily="34" charset="0"/>
                <a:cs typeface="Arial" pitchFamily="34" charset="0"/>
              </a:rPr>
              <a:t> 41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pic>
        <p:nvPicPr>
          <p:cNvPr id="32" name="Picture 31"/>
          <p:cNvPicPr>
            <a:picLocks noChangeAspect="1"/>
          </p:cNvPicPr>
          <p:nvPr/>
        </p:nvPicPr>
        <p:blipFill>
          <a:blip r:embed="rId6"/>
          <a:stretch>
            <a:fillRect/>
          </a:stretch>
        </p:blipFill>
        <p:spPr>
          <a:xfrm>
            <a:off x="1429134" y="1571075"/>
            <a:ext cx="14643503" cy="4940091"/>
          </a:xfrm>
          <a:prstGeom prst="rect">
            <a:avLst/>
          </a:prstGeom>
          <a:ln>
            <a:noFill/>
          </a:ln>
          <a:effectLst>
            <a:outerShdw blurRad="292100" dist="139700" dir="2700000" algn="tl" rotWithShape="0">
              <a:srgbClr val="333333">
                <a:alpha val="65000"/>
              </a:srgbClr>
            </a:outerShdw>
          </a:effectLst>
        </p:spPr>
      </p:pic>
      <p:sp>
        <p:nvSpPr>
          <p:cNvPr id="33" name="TextBox 32"/>
          <p:cNvSpPr txBox="1"/>
          <p:nvPr/>
        </p:nvSpPr>
        <p:spPr>
          <a:xfrm>
            <a:off x="1676400" y="7091172"/>
            <a:ext cx="11430000" cy="830997"/>
          </a:xfrm>
          <a:prstGeom prst="rect">
            <a:avLst/>
          </a:prstGeom>
          <a:noFill/>
          <a:ln>
            <a:noFill/>
          </a:ln>
        </p:spPr>
        <p:txBody>
          <a:bodyPr wrap="square" rtlCol="0">
            <a:spAutoFit/>
          </a:bodyPr>
          <a:lstStyle/>
          <a:p>
            <a:r>
              <a:rPr lang="fr-FR" sz="4800" dirty="0" err="1">
                <a:solidFill>
                  <a:srgbClr val="FF0000"/>
                </a:solidFill>
              </a:rPr>
              <a:t>Lỗi</a:t>
            </a:r>
            <a:r>
              <a:rPr lang="fr-FR" sz="4800" dirty="0">
                <a:solidFill>
                  <a:srgbClr val="FF0000"/>
                </a:solidFill>
              </a:rPr>
              <a:t> </a:t>
            </a:r>
            <a:r>
              <a:rPr lang="fr-FR" sz="4800" dirty="0" err="1" smtClean="0">
                <a:solidFill>
                  <a:srgbClr val="FF0000"/>
                </a:solidFill>
              </a:rPr>
              <a:t>logic</a:t>
            </a:r>
            <a:r>
              <a:rPr lang="fr-FR" sz="4800" dirty="0" smtClean="0">
                <a:solidFill>
                  <a:srgbClr val="FF0000"/>
                </a:solidFill>
              </a:rPr>
              <a:t>:  </a:t>
            </a:r>
            <a:r>
              <a:rPr lang="fr-FR" sz="4800" dirty="0" err="1">
                <a:solidFill>
                  <a:srgbClr val="FF0000"/>
                </a:solidFill>
              </a:rPr>
              <a:t>Nếu</a:t>
            </a:r>
            <a:r>
              <a:rPr lang="fr-FR" sz="4800" dirty="0">
                <a:solidFill>
                  <a:srgbClr val="FF0000"/>
                </a:solidFill>
              </a:rPr>
              <a:t> C40N = 2024 </a:t>
            </a:r>
            <a:r>
              <a:rPr lang="fr-FR" sz="4800" dirty="0" err="1">
                <a:solidFill>
                  <a:srgbClr val="FF0000"/>
                </a:solidFill>
              </a:rPr>
              <a:t>và</a:t>
            </a:r>
            <a:r>
              <a:rPr lang="fr-FR" sz="4800" dirty="0">
                <a:solidFill>
                  <a:srgbClr val="FF0000"/>
                </a:solidFill>
              </a:rPr>
              <a:t> C40T = 4-12</a:t>
            </a:r>
          </a:p>
        </p:txBody>
      </p:sp>
      <p:sp>
        <p:nvSpPr>
          <p:cNvPr id="19" name="Freeform 12"/>
          <p:cNvSpPr/>
          <p:nvPr/>
        </p:nvSpPr>
        <p:spPr>
          <a:xfrm rot="9269096">
            <a:off x="598919" y="4100311"/>
            <a:ext cx="1512168" cy="3481552"/>
          </a:xfrm>
          <a:custGeom>
            <a:avLst/>
            <a:gdLst/>
            <a:ahLst/>
            <a:cxnLst/>
            <a:rect l="l" t="t" r="r" b="b"/>
            <a:pathLst>
              <a:path w="4618653" h="4114800">
                <a:moveTo>
                  <a:pt x="0" y="0"/>
                </a:moveTo>
                <a:lnTo>
                  <a:pt x="4618654" y="0"/>
                </a:lnTo>
                <a:lnTo>
                  <a:pt x="461865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Down Arrow 20"/>
          <p:cNvSpPr/>
          <p:nvPr/>
        </p:nvSpPr>
        <p:spPr>
          <a:xfrm>
            <a:off x="9829800" y="7926741"/>
            <a:ext cx="865273" cy="70367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71563" y="8787790"/>
            <a:ext cx="10962269" cy="830997"/>
          </a:xfrm>
          <a:prstGeom prst="rect">
            <a:avLst/>
          </a:prstGeom>
          <a:noFill/>
          <a:ln>
            <a:noFill/>
          </a:ln>
        </p:spPr>
        <p:txBody>
          <a:bodyPr wrap="square" rtlCol="0">
            <a:spAutoFit/>
          </a:bodyPr>
          <a:lstStyle/>
          <a:p>
            <a:pPr algn="ctr"/>
            <a:r>
              <a:rPr lang="fr-FR" sz="4800" dirty="0" smtClean="0">
                <a:solidFill>
                  <a:srgbClr val="FF0000"/>
                </a:solidFill>
              </a:rPr>
              <a:t>Do là ĐTĐT </a:t>
            </a:r>
            <a:r>
              <a:rPr lang="fr-FR" sz="4800" dirty="0" err="1" smtClean="0">
                <a:solidFill>
                  <a:srgbClr val="FF0000"/>
                </a:solidFill>
              </a:rPr>
              <a:t>này</a:t>
            </a:r>
            <a:r>
              <a:rPr lang="fr-FR" sz="4800" dirty="0" smtClean="0">
                <a:solidFill>
                  <a:srgbClr val="FF0000"/>
                </a:solidFill>
              </a:rPr>
              <a:t> </a:t>
            </a:r>
            <a:r>
              <a:rPr lang="fr-FR" sz="4800" dirty="0" err="1" smtClean="0">
                <a:solidFill>
                  <a:srgbClr val="FF0000"/>
                </a:solidFill>
              </a:rPr>
              <a:t>chết</a:t>
            </a:r>
            <a:r>
              <a:rPr lang="fr-FR" sz="4800" dirty="0" smtClean="0">
                <a:solidFill>
                  <a:srgbClr val="FF0000"/>
                </a:solidFill>
              </a:rPr>
              <a:t> </a:t>
            </a:r>
            <a:r>
              <a:rPr lang="fr-FR" sz="4800" dirty="0" err="1" smtClean="0">
                <a:solidFill>
                  <a:srgbClr val="FF0000"/>
                </a:solidFill>
              </a:rPr>
              <a:t>sau</a:t>
            </a:r>
            <a:r>
              <a:rPr lang="fr-FR" sz="4800" dirty="0" smtClean="0">
                <a:solidFill>
                  <a:srgbClr val="FF0000"/>
                </a:solidFill>
              </a:rPr>
              <a:t> </a:t>
            </a:r>
            <a:r>
              <a:rPr lang="fr-FR" sz="4800" dirty="0" err="1" smtClean="0">
                <a:solidFill>
                  <a:srgbClr val="FF0000"/>
                </a:solidFill>
              </a:rPr>
              <a:t>thời</a:t>
            </a:r>
            <a:r>
              <a:rPr lang="fr-FR" sz="4800" dirty="0" smtClean="0">
                <a:solidFill>
                  <a:srgbClr val="FF0000"/>
                </a:solidFill>
              </a:rPr>
              <a:t> </a:t>
            </a:r>
            <a:r>
              <a:rPr lang="fr-FR" sz="4800" dirty="0" err="1" smtClean="0">
                <a:solidFill>
                  <a:srgbClr val="FF0000"/>
                </a:solidFill>
              </a:rPr>
              <a:t>điểm</a:t>
            </a:r>
            <a:r>
              <a:rPr lang="fr-FR" sz="4800" dirty="0" smtClean="0">
                <a:solidFill>
                  <a:srgbClr val="FF0000"/>
                </a:solidFill>
              </a:rPr>
              <a:t> </a:t>
            </a:r>
            <a:r>
              <a:rPr lang="fr-FR" sz="4800" dirty="0" err="1" smtClean="0">
                <a:solidFill>
                  <a:srgbClr val="FF0000"/>
                </a:solidFill>
              </a:rPr>
              <a:t>điều</a:t>
            </a:r>
            <a:r>
              <a:rPr lang="fr-FR" sz="4800" dirty="0" smtClean="0">
                <a:solidFill>
                  <a:srgbClr val="FF0000"/>
                </a:solidFill>
              </a:rPr>
              <a:t> </a:t>
            </a:r>
            <a:r>
              <a:rPr lang="fr-FR" sz="4800" dirty="0" err="1" smtClean="0">
                <a:solidFill>
                  <a:srgbClr val="FF0000"/>
                </a:solidFill>
              </a:rPr>
              <a:t>tra</a:t>
            </a:r>
            <a:endParaRPr lang="fr-FR" sz="4800" dirty="0">
              <a:solidFill>
                <a:srgbClr val="FF0000"/>
              </a:solidFill>
            </a:endParaRPr>
          </a:p>
        </p:txBody>
      </p:sp>
      <p:grpSp>
        <p:nvGrpSpPr>
          <p:cNvPr id="9" name="Group 8"/>
          <p:cNvGrpSpPr/>
          <p:nvPr/>
        </p:nvGrpSpPr>
        <p:grpSpPr>
          <a:xfrm>
            <a:off x="12722104" y="8190614"/>
            <a:ext cx="5470498" cy="2025348"/>
            <a:chOff x="13106401" y="8571931"/>
            <a:chExt cx="4784697" cy="1375586"/>
          </a:xfrm>
        </p:grpSpPr>
        <p:grpSp>
          <p:nvGrpSpPr>
            <p:cNvPr id="23" name="Group 38"/>
            <p:cNvGrpSpPr/>
            <p:nvPr/>
          </p:nvGrpSpPr>
          <p:grpSpPr>
            <a:xfrm>
              <a:off x="13106401" y="8910561"/>
              <a:ext cx="3695408" cy="818224"/>
              <a:chOff x="-101010" y="0"/>
              <a:chExt cx="973276" cy="215499"/>
            </a:xfrm>
          </p:grpSpPr>
          <p:sp>
            <p:nvSpPr>
              <p:cNvPr id="24" name="Freeform 39"/>
              <p:cNvSpPr/>
              <p:nvPr/>
            </p:nvSpPr>
            <p:spPr>
              <a:xfrm>
                <a:off x="0" y="0"/>
                <a:ext cx="872266"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5" name="TextBox 40"/>
              <p:cNvSpPr txBox="1"/>
              <p:nvPr/>
            </p:nvSpPr>
            <p:spPr>
              <a:xfrm>
                <a:off x="-101010" y="0"/>
                <a:ext cx="973276" cy="215499"/>
              </a:xfrm>
              <a:prstGeom prst="rect">
                <a:avLst/>
              </a:prstGeom>
            </p:spPr>
            <p:txBody>
              <a:bodyPr lIns="50800" tIns="50800" rIns="50800" bIns="50800" rtlCol="0" anchor="ctr"/>
              <a:lstStyle/>
              <a:p>
                <a:pPr algn="ctr">
                  <a:lnSpc>
                    <a:spcPts val="2879"/>
                  </a:lnSpc>
                </a:pPr>
                <a:r>
                  <a:rPr lang="en-US" sz="2800" dirty="0" err="1" smtClean="0">
                    <a:solidFill>
                      <a:srgbClr val="213343"/>
                    </a:solidFill>
                    <a:latin typeface="Muli Semi-Bold"/>
                  </a:rPr>
                  <a:t>Từ</a:t>
                </a:r>
                <a:r>
                  <a:rPr lang="en-US" sz="2800" dirty="0" smtClean="0">
                    <a:solidFill>
                      <a:srgbClr val="213343"/>
                    </a:solidFill>
                    <a:latin typeface="Muli Semi-Bold"/>
                  </a:rPr>
                  <a:t> 22/01/2023 </a:t>
                </a:r>
                <a:r>
                  <a:rPr lang="en-US" sz="2800" dirty="0" err="1" smtClean="0">
                    <a:solidFill>
                      <a:srgbClr val="213343"/>
                    </a:solidFill>
                    <a:latin typeface="Muli Semi-Bold"/>
                  </a:rPr>
                  <a:t>đến</a:t>
                </a:r>
                <a:r>
                  <a:rPr lang="en-US" sz="2800" dirty="0" smtClean="0">
                    <a:solidFill>
                      <a:srgbClr val="213343"/>
                    </a:solidFill>
                    <a:latin typeface="Muli Semi-Bold"/>
                  </a:rPr>
                  <a:t> 31/03/2024</a:t>
                </a:r>
                <a:endParaRPr lang="en-US" sz="2800" dirty="0">
                  <a:solidFill>
                    <a:srgbClr val="213343"/>
                  </a:solidFill>
                  <a:latin typeface="Muli Semi-Bold"/>
                </a:endParaRPr>
              </a:p>
            </p:txBody>
          </p:sp>
        </p:grpSp>
        <p:grpSp>
          <p:nvGrpSpPr>
            <p:cNvPr id="26" name="Group 41"/>
            <p:cNvGrpSpPr/>
            <p:nvPr/>
          </p:nvGrpSpPr>
          <p:grpSpPr>
            <a:xfrm>
              <a:off x="16389828" y="8571931"/>
              <a:ext cx="1501270" cy="1375586"/>
              <a:chOff x="0" y="0"/>
              <a:chExt cx="2001693" cy="1834115"/>
            </a:xfrm>
          </p:grpSpPr>
          <p:sp>
            <p:nvSpPr>
              <p:cNvPr id="27"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28"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10"/>
                <a:stretch>
                  <a:fillRect/>
                </a:stretch>
              </a:blipFill>
            </p:spPr>
          </p:sp>
        </p:grpSp>
      </p:grpSp>
    </p:spTree>
    <p:extLst>
      <p:ext uri="{BB962C8B-B14F-4D97-AF65-F5344CB8AC3E}">
        <p14:creationId xmlns:p14="http://schemas.microsoft.com/office/powerpoint/2010/main" val="3339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0"/>
        </a:solidFill>
        <a:effectLst/>
      </p:bgPr>
    </p:bg>
    <p:spTree>
      <p:nvGrpSpPr>
        <p:cNvPr id="1" name=""/>
        <p:cNvGrpSpPr/>
        <p:nvPr/>
      </p:nvGrpSpPr>
      <p:grpSpPr>
        <a:xfrm>
          <a:off x="0" y="0"/>
          <a:ext cx="0" cy="0"/>
          <a:chOff x="0" y="0"/>
          <a:chExt cx="0" cy="0"/>
        </a:xfrm>
      </p:grpSpPr>
      <p:grpSp>
        <p:nvGrpSpPr>
          <p:cNvPr id="24" name="Group 2"/>
          <p:cNvGrpSpPr/>
          <p:nvPr/>
        </p:nvGrpSpPr>
        <p:grpSpPr>
          <a:xfrm>
            <a:off x="15780444" y="7591642"/>
            <a:ext cx="2348441" cy="2334153"/>
            <a:chOff x="0" y="0"/>
            <a:chExt cx="3131254" cy="3112204"/>
          </a:xfrm>
        </p:grpSpPr>
        <p:sp>
          <p:nvSpPr>
            <p:cNvPr id="25" name="Freeform 3"/>
            <p:cNvSpPr/>
            <p:nvPr/>
          </p:nvSpPr>
          <p:spPr>
            <a:xfrm>
              <a:off x="19050" y="0"/>
              <a:ext cx="3112204" cy="3112204"/>
            </a:xfrm>
            <a:custGeom>
              <a:avLst/>
              <a:gdLst/>
              <a:ahLst/>
              <a:cxnLst/>
              <a:rect l="l" t="t" r="r" b="b"/>
              <a:pathLst>
                <a:path w="3112204" h="3112204">
                  <a:moveTo>
                    <a:pt x="0" y="0"/>
                  </a:moveTo>
                  <a:lnTo>
                    <a:pt x="3112204" y="0"/>
                  </a:lnTo>
                  <a:lnTo>
                    <a:pt x="3112204" y="3112204"/>
                  </a:lnTo>
                  <a:lnTo>
                    <a:pt x="0" y="31122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26" name="Group 4"/>
            <p:cNvGrpSpPr/>
            <p:nvPr/>
          </p:nvGrpSpPr>
          <p:grpSpPr>
            <a:xfrm>
              <a:off x="0" y="183889"/>
              <a:ext cx="2729249" cy="2729249"/>
              <a:chOff x="0" y="0"/>
              <a:chExt cx="812800" cy="812800"/>
            </a:xfrm>
          </p:grpSpPr>
          <p:sp>
            <p:nvSpPr>
              <p:cNvPr id="28"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24C"/>
              </a:solidFill>
              <a:ln w="95250" cap="sq">
                <a:solidFill>
                  <a:srgbClr val="FFFFFF"/>
                </a:solidFill>
                <a:prstDash val="solid"/>
                <a:miter/>
              </a:ln>
            </p:spPr>
          </p:sp>
          <p:sp>
            <p:nvSpPr>
              <p:cNvPr id="29" name="TextBox 6"/>
              <p:cNvSpPr txBox="1"/>
              <p:nvPr/>
            </p:nvSpPr>
            <p:spPr>
              <a:xfrm>
                <a:off x="76200" y="66675"/>
                <a:ext cx="660400" cy="669925"/>
              </a:xfrm>
              <a:prstGeom prst="rect">
                <a:avLst/>
              </a:prstGeom>
            </p:spPr>
            <p:txBody>
              <a:bodyPr lIns="50800" tIns="50800" rIns="50800" bIns="50800" rtlCol="0" anchor="ctr"/>
              <a:lstStyle/>
              <a:p>
                <a:pPr algn="ctr">
                  <a:lnSpc>
                    <a:spcPts val="2400"/>
                  </a:lnSpc>
                </a:pPr>
                <a:endParaRPr/>
              </a:p>
            </p:txBody>
          </p:sp>
        </p:grpSp>
        <p:sp>
          <p:nvSpPr>
            <p:cNvPr id="27" name="Freeform 7"/>
            <p:cNvSpPr/>
            <p:nvPr/>
          </p:nvSpPr>
          <p:spPr>
            <a:xfrm>
              <a:off x="492732" y="136345"/>
              <a:ext cx="2236517" cy="2485019"/>
            </a:xfrm>
            <a:custGeom>
              <a:avLst/>
              <a:gdLst/>
              <a:ahLst/>
              <a:cxnLst/>
              <a:rect l="l" t="t" r="r" b="b"/>
              <a:pathLst>
                <a:path w="2236517" h="2485019">
                  <a:moveTo>
                    <a:pt x="0" y="0"/>
                  </a:moveTo>
                  <a:lnTo>
                    <a:pt x="2236517" y="0"/>
                  </a:lnTo>
                  <a:lnTo>
                    <a:pt x="2236517" y="2485019"/>
                  </a:lnTo>
                  <a:lnTo>
                    <a:pt x="0" y="2485019"/>
                  </a:lnTo>
                  <a:lnTo>
                    <a:pt x="0" y="0"/>
                  </a:lnTo>
                  <a:close/>
                </a:path>
              </a:pathLst>
            </a:custGeom>
            <a:blipFill>
              <a:blip r:embed="rId4"/>
              <a:stretch>
                <a:fillRect/>
              </a:stretch>
            </a:blipFill>
          </p:spPr>
        </p:sp>
      </p:grpSp>
      <p:grpSp>
        <p:nvGrpSpPr>
          <p:cNvPr id="31" name="Group 8"/>
          <p:cNvGrpSpPr/>
          <p:nvPr/>
        </p:nvGrpSpPr>
        <p:grpSpPr>
          <a:xfrm>
            <a:off x="12122101" y="1189100"/>
            <a:ext cx="2091865" cy="2076556"/>
            <a:chOff x="0" y="0"/>
            <a:chExt cx="2789153" cy="2768741"/>
          </a:xfrm>
        </p:grpSpPr>
        <p:sp>
          <p:nvSpPr>
            <p:cNvPr id="32" name="Freeform 9"/>
            <p:cNvSpPr/>
            <p:nvPr/>
          </p:nvSpPr>
          <p:spPr>
            <a:xfrm>
              <a:off x="185322" y="164911"/>
              <a:ext cx="2603830" cy="2603830"/>
            </a:xfrm>
            <a:custGeom>
              <a:avLst/>
              <a:gdLst/>
              <a:ahLst/>
              <a:cxnLst/>
              <a:rect l="l" t="t" r="r" b="b"/>
              <a:pathLst>
                <a:path w="2603830" h="2603830">
                  <a:moveTo>
                    <a:pt x="0" y="0"/>
                  </a:moveTo>
                  <a:lnTo>
                    <a:pt x="2603831" y="0"/>
                  </a:lnTo>
                  <a:lnTo>
                    <a:pt x="2603831" y="2603830"/>
                  </a:lnTo>
                  <a:lnTo>
                    <a:pt x="0" y="26038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3" name="Group 10"/>
            <p:cNvGrpSpPr/>
            <p:nvPr/>
          </p:nvGrpSpPr>
          <p:grpSpPr>
            <a:xfrm>
              <a:off x="185322" y="440009"/>
              <a:ext cx="2283431" cy="2283431"/>
              <a:chOff x="0" y="0"/>
              <a:chExt cx="812800" cy="812800"/>
            </a:xfrm>
          </p:grpSpPr>
          <p:sp>
            <p:nvSpPr>
              <p:cNvPr id="35"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72FF"/>
              </a:solidFill>
              <a:ln w="95250" cap="sq">
                <a:solidFill>
                  <a:srgbClr val="FFFFFF"/>
                </a:solidFill>
                <a:prstDash val="solid"/>
                <a:miter/>
              </a:ln>
            </p:spPr>
          </p:sp>
          <p:sp>
            <p:nvSpPr>
              <p:cNvPr id="36" name="TextBox 12"/>
              <p:cNvSpPr txBox="1"/>
              <p:nvPr/>
            </p:nvSpPr>
            <p:spPr>
              <a:xfrm>
                <a:off x="76200" y="76200"/>
                <a:ext cx="660400" cy="660400"/>
              </a:xfrm>
              <a:prstGeom prst="rect">
                <a:avLst/>
              </a:prstGeom>
            </p:spPr>
            <p:txBody>
              <a:bodyPr lIns="50800" tIns="50800" rIns="50800" bIns="50800" rtlCol="0" anchor="ctr"/>
              <a:lstStyle/>
              <a:p>
                <a:pPr algn="ctr">
                  <a:lnSpc>
                    <a:spcPts val="2007"/>
                  </a:lnSpc>
                </a:pPr>
                <a:endParaRPr/>
              </a:p>
            </p:txBody>
          </p:sp>
        </p:grpSp>
        <p:sp>
          <p:nvSpPr>
            <p:cNvPr id="34" name="Freeform 13"/>
            <p:cNvSpPr/>
            <p:nvPr/>
          </p:nvSpPr>
          <p:spPr>
            <a:xfrm>
              <a:off x="0" y="0"/>
              <a:ext cx="2285985" cy="2237408"/>
            </a:xfrm>
            <a:custGeom>
              <a:avLst/>
              <a:gdLst/>
              <a:ahLst/>
              <a:cxnLst/>
              <a:rect l="l" t="t" r="r" b="b"/>
              <a:pathLst>
                <a:path w="2285985" h="2237408">
                  <a:moveTo>
                    <a:pt x="0" y="0"/>
                  </a:moveTo>
                  <a:lnTo>
                    <a:pt x="2285985" y="0"/>
                  </a:lnTo>
                  <a:lnTo>
                    <a:pt x="2285985" y="2237408"/>
                  </a:lnTo>
                  <a:lnTo>
                    <a:pt x="0" y="2237408"/>
                  </a:lnTo>
                  <a:lnTo>
                    <a:pt x="0" y="0"/>
                  </a:lnTo>
                  <a:close/>
                </a:path>
              </a:pathLst>
            </a:custGeom>
            <a:blipFill>
              <a:blip r:embed="rId5"/>
              <a:stretch>
                <a:fillRect/>
              </a:stretch>
            </a:blipFill>
          </p:spPr>
        </p:sp>
      </p:grpSp>
      <p:sp>
        <p:nvSpPr>
          <p:cNvPr id="46" name="AutoShape 17"/>
          <p:cNvSpPr/>
          <p:nvPr/>
        </p:nvSpPr>
        <p:spPr>
          <a:xfrm>
            <a:off x="3326588" y="5989693"/>
            <a:ext cx="828098" cy="28575"/>
          </a:xfrm>
          <a:prstGeom prst="line">
            <a:avLst/>
          </a:prstGeom>
          <a:ln w="28575" cap="flat">
            <a:solidFill>
              <a:srgbClr val="213343"/>
            </a:solidFill>
            <a:prstDash val="solid"/>
            <a:headEnd type="none" w="sm" len="sm"/>
            <a:tailEnd type="oval" w="lg" len="lg"/>
          </a:ln>
        </p:spPr>
      </p:sp>
      <p:grpSp>
        <p:nvGrpSpPr>
          <p:cNvPr id="48" name="Group 19"/>
          <p:cNvGrpSpPr/>
          <p:nvPr/>
        </p:nvGrpSpPr>
        <p:grpSpPr>
          <a:xfrm>
            <a:off x="1176129" y="1181627"/>
            <a:ext cx="9677400" cy="2751842"/>
            <a:chOff x="-31118" y="0"/>
            <a:chExt cx="2951945" cy="784973"/>
          </a:xfrm>
        </p:grpSpPr>
        <p:sp>
          <p:nvSpPr>
            <p:cNvPr id="49" name="Freeform 20"/>
            <p:cNvSpPr/>
            <p:nvPr/>
          </p:nvSpPr>
          <p:spPr>
            <a:xfrm>
              <a:off x="0" y="0"/>
              <a:ext cx="2920827" cy="784973"/>
            </a:xfrm>
            <a:custGeom>
              <a:avLst/>
              <a:gdLst/>
              <a:ahLst/>
              <a:cxnLst/>
              <a:rect l="l" t="t" r="r" b="b"/>
              <a:pathLst>
                <a:path w="2920827" h="784973">
                  <a:moveTo>
                    <a:pt x="83843" y="0"/>
                  </a:moveTo>
                  <a:lnTo>
                    <a:pt x="2836983" y="0"/>
                  </a:lnTo>
                  <a:cubicBezTo>
                    <a:pt x="2859220" y="0"/>
                    <a:pt x="2880546" y="8833"/>
                    <a:pt x="2896270" y="24557"/>
                  </a:cubicBezTo>
                  <a:cubicBezTo>
                    <a:pt x="2911993" y="40281"/>
                    <a:pt x="2920827" y="61607"/>
                    <a:pt x="2920827" y="83843"/>
                  </a:cubicBezTo>
                  <a:lnTo>
                    <a:pt x="2920827" y="701129"/>
                  </a:lnTo>
                  <a:cubicBezTo>
                    <a:pt x="2920827" y="723366"/>
                    <a:pt x="2911993" y="744692"/>
                    <a:pt x="2896270" y="760416"/>
                  </a:cubicBezTo>
                  <a:cubicBezTo>
                    <a:pt x="2880546" y="776139"/>
                    <a:pt x="2859220" y="784973"/>
                    <a:pt x="2836983" y="784973"/>
                  </a:cubicBezTo>
                  <a:lnTo>
                    <a:pt x="83843" y="784973"/>
                  </a:lnTo>
                  <a:cubicBezTo>
                    <a:pt x="61607" y="784973"/>
                    <a:pt x="40281" y="776139"/>
                    <a:pt x="24557" y="760416"/>
                  </a:cubicBezTo>
                  <a:cubicBezTo>
                    <a:pt x="8833" y="744692"/>
                    <a:pt x="0" y="723366"/>
                    <a:pt x="0" y="701129"/>
                  </a:cubicBezTo>
                  <a:lnTo>
                    <a:pt x="0" y="83843"/>
                  </a:lnTo>
                  <a:cubicBezTo>
                    <a:pt x="0" y="61607"/>
                    <a:pt x="8833" y="40281"/>
                    <a:pt x="24557" y="24557"/>
                  </a:cubicBezTo>
                  <a:cubicBezTo>
                    <a:pt x="40281" y="8833"/>
                    <a:pt x="61607" y="0"/>
                    <a:pt x="83843" y="0"/>
                  </a:cubicBezTo>
                  <a:close/>
                </a:path>
              </a:pathLst>
            </a:custGeom>
            <a:solidFill>
              <a:srgbClr val="FF7729"/>
            </a:solidFill>
          </p:spPr>
        </p:sp>
        <p:sp>
          <p:nvSpPr>
            <p:cNvPr id="50" name="TextBox 21"/>
            <p:cNvSpPr txBox="1"/>
            <p:nvPr/>
          </p:nvSpPr>
          <p:spPr>
            <a:xfrm>
              <a:off x="-31118" y="166667"/>
              <a:ext cx="2920827" cy="422376"/>
            </a:xfrm>
            <a:prstGeom prst="rect">
              <a:avLst/>
            </a:prstGeom>
          </p:spPr>
          <p:txBody>
            <a:bodyPr lIns="254000" tIns="254000" rIns="254000" bIns="254000" rtlCol="0" anchor="ctr"/>
            <a:lstStyle/>
            <a:p>
              <a:pPr algn="ctr"/>
              <a:r>
                <a:rPr lang="en-US" sz="5400" dirty="0" err="1" smtClean="0">
                  <a:solidFill>
                    <a:srgbClr val="FFFFFF"/>
                  </a:solidFill>
                  <a:latin typeface="Cabin Medium" panose="020B0604020202020204" charset="0"/>
                </a:rPr>
                <a:t>Thông</a:t>
              </a:r>
              <a:r>
                <a:rPr lang="en-US" sz="5400" dirty="0" smtClean="0">
                  <a:solidFill>
                    <a:srgbClr val="FFFFFF"/>
                  </a:solidFill>
                  <a:latin typeface="Cabin Medium" panose="020B0604020202020204" charset="0"/>
                </a:rPr>
                <a:t> tin </a:t>
              </a:r>
              <a:r>
                <a:rPr lang="en-US" sz="5400" dirty="0" err="1" smtClean="0">
                  <a:solidFill>
                    <a:srgbClr val="FFFFFF"/>
                  </a:solidFill>
                  <a:latin typeface="Cabin Medium" panose="020B0604020202020204" charset="0"/>
                </a:rPr>
                <a:t>chết</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trẻ</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em</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đặc</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biệt</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trẻ</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em</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dưới</a:t>
              </a:r>
              <a:r>
                <a:rPr lang="en-US" sz="5400" dirty="0" smtClean="0">
                  <a:solidFill>
                    <a:srgbClr val="FFFFFF"/>
                  </a:solidFill>
                  <a:latin typeface="Cabin Medium" panose="020B0604020202020204" charset="0"/>
                </a:rPr>
                <a:t> 5 </a:t>
              </a:r>
              <a:r>
                <a:rPr lang="en-US" sz="5400" dirty="0" err="1" smtClean="0">
                  <a:solidFill>
                    <a:srgbClr val="FFFFFF"/>
                  </a:solidFill>
                  <a:latin typeface="Cabin Medium" panose="020B0604020202020204" charset="0"/>
                </a:rPr>
                <a:t>tuổi</a:t>
              </a:r>
              <a:r>
                <a:rPr lang="en-US" sz="5400" dirty="0" smtClean="0">
                  <a:solidFill>
                    <a:srgbClr val="FFFFFF"/>
                  </a:solidFill>
                  <a:latin typeface="Cabin Medium" panose="020B0604020202020204" charset="0"/>
                </a:rPr>
                <a:t> do </a:t>
              </a:r>
              <a:r>
                <a:rPr lang="en-US" sz="5400" dirty="0" err="1" smtClean="0">
                  <a:solidFill>
                    <a:srgbClr val="FFFFFF"/>
                  </a:solidFill>
                  <a:latin typeface="Cabin Medium" panose="020B0604020202020204" charset="0"/>
                </a:rPr>
                <a:t>thời</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gian</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hồi</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tưởng</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không</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quá</a:t>
              </a:r>
              <a:r>
                <a:rPr lang="en-US" sz="5400" dirty="0" smtClean="0">
                  <a:solidFill>
                    <a:srgbClr val="FFFFFF"/>
                  </a:solidFill>
                  <a:latin typeface="Cabin Medium" panose="020B0604020202020204" charset="0"/>
                </a:rPr>
                <a:t> </a:t>
              </a:r>
              <a:r>
                <a:rPr lang="en-US" sz="5400" dirty="0" err="1" smtClean="0">
                  <a:solidFill>
                    <a:srgbClr val="FFFFFF"/>
                  </a:solidFill>
                  <a:latin typeface="Cabin Medium" panose="020B0604020202020204" charset="0"/>
                </a:rPr>
                <a:t>dài</a:t>
              </a:r>
              <a:endParaRPr lang="en-US" sz="9600" dirty="0">
                <a:solidFill>
                  <a:srgbClr val="FFFFFF"/>
                </a:solidFill>
                <a:latin typeface="Cabin Medium" panose="020B0604020202020204" charset="0"/>
              </a:endParaRPr>
            </a:p>
          </p:txBody>
        </p:sp>
      </p:grpSp>
      <p:grpSp>
        <p:nvGrpSpPr>
          <p:cNvPr id="51" name="Group 22"/>
          <p:cNvGrpSpPr/>
          <p:nvPr/>
        </p:nvGrpSpPr>
        <p:grpSpPr>
          <a:xfrm>
            <a:off x="1875142" y="6171918"/>
            <a:ext cx="9246340" cy="4119350"/>
            <a:chOff x="-1278" y="-149225"/>
            <a:chExt cx="2666052" cy="975473"/>
          </a:xfrm>
        </p:grpSpPr>
        <p:sp>
          <p:nvSpPr>
            <p:cNvPr id="52" name="Freeform 23"/>
            <p:cNvSpPr/>
            <p:nvPr/>
          </p:nvSpPr>
          <p:spPr>
            <a:xfrm>
              <a:off x="16169" y="-57926"/>
              <a:ext cx="2648605" cy="784973"/>
            </a:xfrm>
            <a:custGeom>
              <a:avLst/>
              <a:gdLst/>
              <a:ahLst/>
              <a:cxnLst/>
              <a:rect l="l" t="t" r="r" b="b"/>
              <a:pathLst>
                <a:path w="2648605" h="784973">
                  <a:moveTo>
                    <a:pt x="92461" y="0"/>
                  </a:moveTo>
                  <a:lnTo>
                    <a:pt x="2556144" y="0"/>
                  </a:lnTo>
                  <a:cubicBezTo>
                    <a:pt x="2580667" y="0"/>
                    <a:pt x="2604184" y="9741"/>
                    <a:pt x="2621524" y="27081"/>
                  </a:cubicBezTo>
                  <a:cubicBezTo>
                    <a:pt x="2638864" y="44421"/>
                    <a:pt x="2648605" y="67939"/>
                    <a:pt x="2648605" y="92461"/>
                  </a:cubicBezTo>
                  <a:lnTo>
                    <a:pt x="2648605" y="692512"/>
                  </a:lnTo>
                  <a:cubicBezTo>
                    <a:pt x="2648605" y="743577"/>
                    <a:pt x="2607209" y="784973"/>
                    <a:pt x="2556144" y="784973"/>
                  </a:cubicBezTo>
                  <a:lnTo>
                    <a:pt x="92461" y="784973"/>
                  </a:lnTo>
                  <a:cubicBezTo>
                    <a:pt x="41396" y="784973"/>
                    <a:pt x="0" y="743577"/>
                    <a:pt x="0" y="692512"/>
                  </a:cubicBezTo>
                  <a:lnTo>
                    <a:pt x="0" y="92461"/>
                  </a:lnTo>
                  <a:cubicBezTo>
                    <a:pt x="0" y="41396"/>
                    <a:pt x="41396" y="0"/>
                    <a:pt x="92461" y="0"/>
                  </a:cubicBezTo>
                  <a:close/>
                </a:path>
              </a:pathLst>
            </a:custGeom>
            <a:solidFill>
              <a:srgbClr val="D451B2"/>
            </a:solidFill>
          </p:spPr>
        </p:sp>
        <p:sp>
          <p:nvSpPr>
            <p:cNvPr id="53" name="TextBox 24"/>
            <p:cNvSpPr txBox="1"/>
            <p:nvPr/>
          </p:nvSpPr>
          <p:spPr>
            <a:xfrm>
              <a:off x="-1278" y="-149225"/>
              <a:ext cx="2648605" cy="975473"/>
            </a:xfrm>
            <a:prstGeom prst="rect">
              <a:avLst/>
            </a:prstGeom>
          </p:spPr>
          <p:txBody>
            <a:bodyPr lIns="254000" tIns="254000" rIns="254000" bIns="254000" rtlCol="0" anchor="ctr"/>
            <a:lstStyle/>
            <a:p>
              <a:pPr algn="ctr"/>
              <a:r>
                <a:rPr lang="en-US" sz="5400" dirty="0" err="1" smtClean="0">
                  <a:solidFill>
                    <a:srgbClr val="FFFFFF"/>
                  </a:solidFill>
                  <a:latin typeface="Cabin Semi-Bold"/>
                </a:rPr>
                <a:t>Thông</a:t>
              </a:r>
              <a:r>
                <a:rPr lang="en-US" sz="5400" dirty="0" smtClean="0">
                  <a:solidFill>
                    <a:srgbClr val="FFFFFF"/>
                  </a:solidFill>
                  <a:latin typeface="Cabin Semi-Bold"/>
                </a:rPr>
                <a:t> tin </a:t>
              </a:r>
              <a:r>
                <a:rPr lang="en-US" sz="5400" dirty="0" err="1" smtClean="0">
                  <a:solidFill>
                    <a:srgbClr val="FFFFFF"/>
                  </a:solidFill>
                  <a:latin typeface="Cabin Semi-Bold"/>
                </a:rPr>
                <a:t>quan</a:t>
              </a:r>
              <a:r>
                <a:rPr lang="en-US" sz="5400" dirty="0" smtClean="0">
                  <a:solidFill>
                    <a:srgbClr val="FFFFFF"/>
                  </a:solidFill>
                  <a:latin typeface="Cabin Semi-Bold"/>
                </a:rPr>
                <a:t> </a:t>
              </a:r>
              <a:r>
                <a:rPr lang="en-US" sz="5400" dirty="0" err="1">
                  <a:solidFill>
                    <a:srgbClr val="FFFFFF"/>
                  </a:solidFill>
                  <a:latin typeface="Cabin Semi-Bold"/>
                </a:rPr>
                <a:t>trọng</a:t>
              </a:r>
              <a:r>
                <a:rPr lang="en-US" sz="5400" dirty="0">
                  <a:solidFill>
                    <a:srgbClr val="FFFFFF"/>
                  </a:solidFill>
                  <a:latin typeface="Cabin Semi-Bold"/>
                </a:rPr>
                <a:t> </a:t>
              </a:r>
              <a:r>
                <a:rPr lang="en-US" sz="5400" dirty="0" err="1">
                  <a:solidFill>
                    <a:srgbClr val="FFFFFF"/>
                  </a:solidFill>
                  <a:latin typeface="Cabin Semi-Bold"/>
                </a:rPr>
                <a:t>trong</a:t>
              </a:r>
              <a:r>
                <a:rPr lang="en-US" sz="5400" dirty="0">
                  <a:solidFill>
                    <a:srgbClr val="FFFFFF"/>
                  </a:solidFill>
                  <a:latin typeface="Cabin Semi-Bold"/>
                </a:rPr>
                <a:t> </a:t>
              </a:r>
              <a:r>
                <a:rPr lang="en-US" sz="5400" dirty="0" err="1">
                  <a:solidFill>
                    <a:srgbClr val="FFFFFF"/>
                  </a:solidFill>
                  <a:latin typeface="Cabin Semi-Bold"/>
                </a:rPr>
                <a:t>việc</a:t>
              </a:r>
              <a:r>
                <a:rPr lang="en-US" sz="5400" dirty="0">
                  <a:solidFill>
                    <a:srgbClr val="FFFFFF"/>
                  </a:solidFill>
                  <a:latin typeface="Cabin Semi-Bold"/>
                </a:rPr>
                <a:t> </a:t>
              </a:r>
              <a:r>
                <a:rPr lang="en-US" sz="5400" dirty="0" err="1">
                  <a:solidFill>
                    <a:srgbClr val="FFFFFF"/>
                  </a:solidFill>
                  <a:latin typeface="Cabin Semi-Bold"/>
                </a:rPr>
                <a:t>tính</a:t>
              </a:r>
              <a:r>
                <a:rPr lang="en-US" sz="5400" dirty="0">
                  <a:solidFill>
                    <a:srgbClr val="FFFFFF"/>
                  </a:solidFill>
                  <a:latin typeface="Cabin Semi-Bold"/>
                </a:rPr>
                <a:t> </a:t>
              </a:r>
              <a:r>
                <a:rPr lang="en-US" sz="5400" dirty="0" err="1">
                  <a:solidFill>
                    <a:srgbClr val="FFFFFF"/>
                  </a:solidFill>
                  <a:latin typeface="Cabin Semi-Bold"/>
                </a:rPr>
                <a:t>toán</a:t>
              </a:r>
              <a:r>
                <a:rPr lang="en-US" sz="5400" dirty="0">
                  <a:solidFill>
                    <a:srgbClr val="FFFFFF"/>
                  </a:solidFill>
                  <a:latin typeface="Cabin Semi-Bold"/>
                </a:rPr>
                <a:t> </a:t>
              </a:r>
              <a:r>
                <a:rPr lang="en-US" sz="5400" dirty="0" err="1">
                  <a:solidFill>
                    <a:srgbClr val="FFFFFF"/>
                  </a:solidFill>
                  <a:latin typeface="Cabin Semi-Bold"/>
                </a:rPr>
                <a:t>các</a:t>
              </a:r>
              <a:r>
                <a:rPr lang="en-US" sz="5400" dirty="0">
                  <a:solidFill>
                    <a:srgbClr val="FFFFFF"/>
                  </a:solidFill>
                  <a:latin typeface="Cabin Semi-Bold"/>
                </a:rPr>
                <a:t> </a:t>
              </a:r>
              <a:r>
                <a:rPr lang="en-US" sz="5400" dirty="0" err="1">
                  <a:solidFill>
                    <a:srgbClr val="FFFFFF"/>
                  </a:solidFill>
                  <a:latin typeface="Cabin Semi-Bold"/>
                </a:rPr>
                <a:t>chỉ</a:t>
              </a:r>
              <a:r>
                <a:rPr lang="en-US" sz="5400" dirty="0">
                  <a:solidFill>
                    <a:srgbClr val="FFFFFF"/>
                  </a:solidFill>
                  <a:latin typeface="Cabin Semi-Bold"/>
                </a:rPr>
                <a:t> </a:t>
              </a:r>
              <a:r>
                <a:rPr lang="en-US" sz="5400" dirty="0" err="1">
                  <a:solidFill>
                    <a:srgbClr val="FFFFFF"/>
                  </a:solidFill>
                  <a:latin typeface="Cabin Semi-Bold"/>
                </a:rPr>
                <a:t>tiêu</a:t>
              </a:r>
              <a:r>
                <a:rPr lang="en-US" sz="5400" dirty="0">
                  <a:solidFill>
                    <a:srgbClr val="FFFFFF"/>
                  </a:solidFill>
                  <a:latin typeface="Cabin Semi-Bold"/>
                </a:rPr>
                <a:t> </a:t>
              </a:r>
              <a:r>
                <a:rPr lang="en-US" sz="5400" dirty="0" err="1">
                  <a:solidFill>
                    <a:srgbClr val="FFFFFF"/>
                  </a:solidFill>
                  <a:latin typeface="Cabin Semi-Bold"/>
                </a:rPr>
                <a:t>về</a:t>
              </a:r>
              <a:r>
                <a:rPr lang="en-US" sz="5400" dirty="0">
                  <a:solidFill>
                    <a:srgbClr val="FFFFFF"/>
                  </a:solidFill>
                  <a:latin typeface="Cabin Semi-Bold"/>
                </a:rPr>
                <a:t> </a:t>
              </a:r>
              <a:r>
                <a:rPr lang="en-US" sz="5400" dirty="0" err="1">
                  <a:solidFill>
                    <a:srgbClr val="FFFFFF"/>
                  </a:solidFill>
                  <a:latin typeface="Cabin Semi-Bold"/>
                </a:rPr>
                <a:t>dân</a:t>
              </a:r>
              <a:r>
                <a:rPr lang="en-US" sz="5400" dirty="0">
                  <a:solidFill>
                    <a:srgbClr val="FFFFFF"/>
                  </a:solidFill>
                  <a:latin typeface="Cabin Semi-Bold"/>
                </a:rPr>
                <a:t> </a:t>
              </a:r>
              <a:r>
                <a:rPr lang="en-US" sz="5400" dirty="0" err="1">
                  <a:solidFill>
                    <a:srgbClr val="FFFFFF"/>
                  </a:solidFill>
                  <a:latin typeface="Cabin Semi-Bold"/>
                </a:rPr>
                <a:t>số</a:t>
              </a:r>
              <a:r>
                <a:rPr lang="en-US" sz="5400" dirty="0">
                  <a:solidFill>
                    <a:srgbClr val="FFFFFF"/>
                  </a:solidFill>
                  <a:latin typeface="Cabin Semi-Bold"/>
                </a:rPr>
                <a:t> </a:t>
              </a:r>
              <a:r>
                <a:rPr lang="en-US" sz="5400" dirty="0" err="1">
                  <a:solidFill>
                    <a:srgbClr val="FFFFFF"/>
                  </a:solidFill>
                  <a:latin typeface="Cabin Semi-Bold"/>
                </a:rPr>
                <a:t>và</a:t>
              </a:r>
              <a:r>
                <a:rPr lang="en-US" sz="5400" dirty="0">
                  <a:solidFill>
                    <a:srgbClr val="FFFFFF"/>
                  </a:solidFill>
                  <a:latin typeface="Cabin Semi-Bold"/>
                </a:rPr>
                <a:t> </a:t>
              </a:r>
              <a:r>
                <a:rPr lang="en-US" sz="5400" dirty="0" err="1">
                  <a:solidFill>
                    <a:srgbClr val="FFFFFF"/>
                  </a:solidFill>
                  <a:latin typeface="Cabin Semi-Bold"/>
                </a:rPr>
                <a:t>nhân</a:t>
              </a:r>
              <a:r>
                <a:rPr lang="en-US" sz="5400" dirty="0">
                  <a:solidFill>
                    <a:srgbClr val="FFFFFF"/>
                  </a:solidFill>
                  <a:latin typeface="Cabin Semi-Bold"/>
                </a:rPr>
                <a:t> </a:t>
              </a:r>
              <a:r>
                <a:rPr lang="en-US" sz="5400" dirty="0" err="1">
                  <a:solidFill>
                    <a:srgbClr val="FFFFFF"/>
                  </a:solidFill>
                  <a:latin typeface="Cabin Semi-Bold"/>
                </a:rPr>
                <a:t>khẩu</a:t>
              </a:r>
              <a:r>
                <a:rPr lang="en-US" sz="5400" dirty="0">
                  <a:solidFill>
                    <a:srgbClr val="FFFFFF"/>
                  </a:solidFill>
                  <a:latin typeface="Cabin Semi-Bold"/>
                </a:rPr>
                <a:t> </a:t>
              </a:r>
              <a:r>
                <a:rPr lang="en-US" sz="5400" dirty="0" err="1">
                  <a:solidFill>
                    <a:srgbClr val="FFFFFF"/>
                  </a:solidFill>
                  <a:latin typeface="Cabin Semi-Bold"/>
                </a:rPr>
                <a:t>học</a:t>
              </a:r>
              <a:r>
                <a:rPr lang="en-US" sz="5400" dirty="0">
                  <a:solidFill>
                    <a:srgbClr val="FFFFFF"/>
                  </a:solidFill>
                  <a:latin typeface="Cabin Semi-Bold"/>
                </a:rPr>
                <a:t> </a:t>
              </a:r>
              <a:r>
                <a:rPr lang="en-US" sz="5400" dirty="0" err="1">
                  <a:solidFill>
                    <a:srgbClr val="FFFFFF"/>
                  </a:solidFill>
                  <a:latin typeface="Cabin Semi-Bold"/>
                </a:rPr>
                <a:t>của</a:t>
              </a:r>
              <a:r>
                <a:rPr lang="en-US" sz="5400" dirty="0">
                  <a:solidFill>
                    <a:srgbClr val="FFFFFF"/>
                  </a:solidFill>
                  <a:latin typeface="Cabin Semi-Bold"/>
                </a:rPr>
                <a:t> </a:t>
              </a:r>
              <a:r>
                <a:rPr lang="en-US" sz="5400" dirty="0" err="1">
                  <a:solidFill>
                    <a:srgbClr val="FFFFFF"/>
                  </a:solidFill>
                  <a:latin typeface="Cabin Semi-Bold"/>
                </a:rPr>
                <a:t>cuộc</a:t>
              </a:r>
              <a:r>
                <a:rPr lang="en-US" sz="5400" dirty="0">
                  <a:solidFill>
                    <a:srgbClr val="FFFFFF"/>
                  </a:solidFill>
                  <a:latin typeface="Cabin Semi-Bold"/>
                </a:rPr>
                <a:t> </a:t>
              </a:r>
              <a:r>
                <a:rPr lang="en-US" sz="5400" dirty="0" err="1">
                  <a:solidFill>
                    <a:srgbClr val="FFFFFF"/>
                  </a:solidFill>
                  <a:latin typeface="Cabin Semi-Bold"/>
                </a:rPr>
                <a:t>điều</a:t>
              </a:r>
              <a:r>
                <a:rPr lang="en-US" sz="5400" dirty="0">
                  <a:solidFill>
                    <a:srgbClr val="FFFFFF"/>
                  </a:solidFill>
                  <a:latin typeface="Cabin Semi-Bold"/>
                </a:rPr>
                <a:t> </a:t>
              </a:r>
              <a:r>
                <a:rPr lang="en-US" sz="5400" dirty="0" err="1">
                  <a:solidFill>
                    <a:srgbClr val="FFFFFF"/>
                  </a:solidFill>
                  <a:latin typeface="Cabin Semi-Bold"/>
                </a:rPr>
                <a:t>tra</a:t>
              </a:r>
              <a:endParaRPr lang="en-US" sz="5400" dirty="0">
                <a:solidFill>
                  <a:srgbClr val="FFFFFF"/>
                </a:solidFill>
                <a:latin typeface="Cabin Semi-Bold"/>
              </a:endParaRPr>
            </a:p>
          </p:txBody>
        </p:sp>
      </p:grpSp>
      <p:sp>
        <p:nvSpPr>
          <p:cNvPr id="54" name="AutoShape 25"/>
          <p:cNvSpPr/>
          <p:nvPr/>
        </p:nvSpPr>
        <p:spPr>
          <a:xfrm>
            <a:off x="14213966" y="2212821"/>
            <a:ext cx="1033333" cy="28575"/>
          </a:xfrm>
          <a:prstGeom prst="line">
            <a:avLst/>
          </a:prstGeom>
          <a:ln w="28575" cap="flat">
            <a:solidFill>
              <a:srgbClr val="213343"/>
            </a:solidFill>
            <a:prstDash val="sysDash"/>
            <a:headEnd type="none" w="sm" len="sm"/>
            <a:tailEnd type="none" w="sm" len="sm"/>
          </a:ln>
        </p:spPr>
      </p:sp>
      <p:sp>
        <p:nvSpPr>
          <p:cNvPr id="55" name="AutoShape 30"/>
          <p:cNvSpPr/>
          <p:nvPr/>
        </p:nvSpPr>
        <p:spPr>
          <a:xfrm>
            <a:off x="7369921" y="5844249"/>
            <a:ext cx="3526679" cy="174019"/>
          </a:xfrm>
          <a:prstGeom prst="line">
            <a:avLst/>
          </a:prstGeom>
          <a:ln w="28575" cap="flat">
            <a:solidFill>
              <a:srgbClr val="213343"/>
            </a:solidFill>
            <a:prstDash val="sysDash"/>
            <a:headEnd type="triangle" w="lg" len="med"/>
            <a:tailEnd type="none" w="sm" len="sm"/>
          </a:ln>
        </p:spPr>
      </p:sp>
      <p:sp>
        <p:nvSpPr>
          <p:cNvPr id="56" name="AutoShape 31"/>
          <p:cNvSpPr/>
          <p:nvPr/>
        </p:nvSpPr>
        <p:spPr>
          <a:xfrm>
            <a:off x="8162145" y="5051694"/>
            <a:ext cx="3420255" cy="105692"/>
          </a:xfrm>
          <a:prstGeom prst="line">
            <a:avLst/>
          </a:prstGeom>
          <a:ln w="28575" cap="flat">
            <a:solidFill>
              <a:srgbClr val="213343"/>
            </a:solidFill>
            <a:prstDash val="sysDash"/>
            <a:headEnd type="none" w="sm" len="sm"/>
            <a:tailEnd type="none" w="sm" len="sm"/>
          </a:ln>
        </p:spPr>
      </p:sp>
      <p:grpSp>
        <p:nvGrpSpPr>
          <p:cNvPr id="57" name="Group 32"/>
          <p:cNvGrpSpPr/>
          <p:nvPr/>
        </p:nvGrpSpPr>
        <p:grpSpPr>
          <a:xfrm>
            <a:off x="12122101" y="3262431"/>
            <a:ext cx="6477001" cy="3405227"/>
            <a:chOff x="-314295" y="-190500"/>
            <a:chExt cx="2821914" cy="1046127"/>
          </a:xfrm>
        </p:grpSpPr>
        <p:sp>
          <p:nvSpPr>
            <p:cNvPr id="58" name="Freeform 33"/>
            <p:cNvSpPr/>
            <p:nvPr/>
          </p:nvSpPr>
          <p:spPr>
            <a:xfrm>
              <a:off x="0" y="0"/>
              <a:ext cx="2290802" cy="784973"/>
            </a:xfrm>
            <a:custGeom>
              <a:avLst/>
              <a:gdLst/>
              <a:ahLst/>
              <a:cxnLst/>
              <a:rect l="l" t="t" r="r" b="b"/>
              <a:pathLst>
                <a:path w="2290802" h="784973">
                  <a:moveTo>
                    <a:pt x="106902" y="0"/>
                  </a:moveTo>
                  <a:lnTo>
                    <a:pt x="2183900" y="0"/>
                  </a:lnTo>
                  <a:cubicBezTo>
                    <a:pt x="2242940" y="0"/>
                    <a:pt x="2290802" y="47862"/>
                    <a:pt x="2290802" y="106902"/>
                  </a:cubicBezTo>
                  <a:lnTo>
                    <a:pt x="2290802" y="678070"/>
                  </a:lnTo>
                  <a:cubicBezTo>
                    <a:pt x="2290802" y="737111"/>
                    <a:pt x="2242940" y="784973"/>
                    <a:pt x="2183900" y="784973"/>
                  </a:cubicBezTo>
                  <a:lnTo>
                    <a:pt x="106902" y="784973"/>
                  </a:lnTo>
                  <a:cubicBezTo>
                    <a:pt x="47862" y="784973"/>
                    <a:pt x="0" y="737111"/>
                    <a:pt x="0" y="678070"/>
                  </a:cubicBezTo>
                  <a:lnTo>
                    <a:pt x="0" y="106902"/>
                  </a:lnTo>
                  <a:cubicBezTo>
                    <a:pt x="0" y="47862"/>
                    <a:pt x="47862" y="0"/>
                    <a:pt x="106902" y="0"/>
                  </a:cubicBezTo>
                  <a:close/>
                </a:path>
              </a:pathLst>
            </a:custGeom>
            <a:solidFill>
              <a:srgbClr val="2ACB7E"/>
            </a:solidFill>
          </p:spPr>
        </p:sp>
        <p:sp>
          <p:nvSpPr>
            <p:cNvPr id="59" name="TextBox 34"/>
            <p:cNvSpPr txBox="1"/>
            <p:nvPr/>
          </p:nvSpPr>
          <p:spPr>
            <a:xfrm>
              <a:off x="-314295" y="-190500"/>
              <a:ext cx="2821914" cy="1046127"/>
            </a:xfrm>
            <a:prstGeom prst="rect">
              <a:avLst/>
            </a:prstGeom>
          </p:spPr>
          <p:txBody>
            <a:bodyPr lIns="254000" tIns="254000" rIns="254000" bIns="254000" rtlCol="0" anchor="ctr"/>
            <a:lstStyle/>
            <a:p>
              <a:pPr algn="ctr"/>
              <a:r>
                <a:rPr lang="en-US" sz="6000" dirty="0" smtClean="0">
                  <a:solidFill>
                    <a:srgbClr val="FFFFFF"/>
                  </a:solidFill>
                  <a:latin typeface="Cabin Italics" panose="020B0604020202020204" charset="0"/>
                </a:rPr>
                <a:t>Thu </a:t>
              </a:r>
              <a:r>
                <a:rPr lang="en-US" sz="6000" dirty="0" err="1" smtClean="0">
                  <a:solidFill>
                    <a:srgbClr val="FFFFFF"/>
                  </a:solidFill>
                  <a:latin typeface="Cabin Italics" panose="020B0604020202020204" charset="0"/>
                </a:rPr>
                <a:t>thập</a:t>
              </a:r>
              <a:r>
                <a:rPr lang="en-US" sz="6000" dirty="0" smtClean="0">
                  <a:solidFill>
                    <a:srgbClr val="FFFFFF"/>
                  </a:solidFill>
                  <a:latin typeface="Cabin Italics" panose="020B0604020202020204" charset="0"/>
                </a:rPr>
                <a:t> </a:t>
              </a:r>
              <a:r>
                <a:rPr lang="en-US" sz="6000" dirty="0" err="1" smtClean="0">
                  <a:solidFill>
                    <a:srgbClr val="FFFFFF"/>
                  </a:solidFill>
                  <a:latin typeface="Cabin Italics" panose="020B0604020202020204" charset="0"/>
                </a:rPr>
                <a:t>đầy</a:t>
              </a:r>
              <a:r>
                <a:rPr lang="en-US" sz="6000" dirty="0" smtClean="0">
                  <a:solidFill>
                    <a:srgbClr val="FFFFFF"/>
                  </a:solidFill>
                  <a:latin typeface="Cabin Italics" panose="020B0604020202020204" charset="0"/>
                </a:rPr>
                <a:t> </a:t>
              </a:r>
              <a:r>
                <a:rPr lang="en-US" sz="6000" dirty="0" err="1" smtClean="0">
                  <a:solidFill>
                    <a:srgbClr val="FFFFFF"/>
                  </a:solidFill>
                  <a:latin typeface="Cabin Italics" panose="020B0604020202020204" charset="0"/>
                </a:rPr>
                <a:t>đủ</a:t>
              </a:r>
              <a:r>
                <a:rPr lang="en-US" sz="6000" dirty="0" smtClean="0">
                  <a:solidFill>
                    <a:srgbClr val="FFFFFF"/>
                  </a:solidFill>
                  <a:latin typeface="Cabin Italics" panose="020B0604020202020204" charset="0"/>
                </a:rPr>
                <a:t> </a:t>
              </a:r>
              <a:r>
                <a:rPr lang="en-US" sz="6000" dirty="0" err="1" smtClean="0">
                  <a:solidFill>
                    <a:srgbClr val="FFFFFF"/>
                  </a:solidFill>
                  <a:latin typeface="Cabin Italics" panose="020B0604020202020204" charset="0"/>
                </a:rPr>
                <a:t>thông</a:t>
              </a:r>
              <a:r>
                <a:rPr lang="en-US" sz="6000" dirty="0" smtClean="0">
                  <a:solidFill>
                    <a:srgbClr val="FFFFFF"/>
                  </a:solidFill>
                  <a:latin typeface="Cabin Italics" panose="020B0604020202020204" charset="0"/>
                </a:rPr>
                <a:t> tin </a:t>
              </a:r>
              <a:r>
                <a:rPr lang="en-US" sz="6000" dirty="0" err="1" smtClean="0">
                  <a:solidFill>
                    <a:srgbClr val="FFFFFF"/>
                  </a:solidFill>
                  <a:latin typeface="Cabin Italics" panose="020B0604020202020204" charset="0"/>
                </a:rPr>
                <a:t>chết</a:t>
              </a:r>
              <a:endParaRPr lang="en-US" sz="9600" dirty="0">
                <a:solidFill>
                  <a:srgbClr val="FFFFFF"/>
                </a:solidFill>
                <a:latin typeface="Cabin Italics" panose="020B0604020202020204" charset="0"/>
              </a:endParaRPr>
            </a:p>
          </p:txBody>
        </p:sp>
      </p:grpSp>
      <p:grpSp>
        <p:nvGrpSpPr>
          <p:cNvPr id="60" name="Group 38"/>
          <p:cNvGrpSpPr/>
          <p:nvPr/>
        </p:nvGrpSpPr>
        <p:grpSpPr>
          <a:xfrm>
            <a:off x="4475760" y="4620332"/>
            <a:ext cx="3311886" cy="818224"/>
            <a:chOff x="0" y="0"/>
            <a:chExt cx="872266" cy="215499"/>
          </a:xfrm>
        </p:grpSpPr>
        <p:sp>
          <p:nvSpPr>
            <p:cNvPr id="61" name="Freeform 39"/>
            <p:cNvSpPr/>
            <p:nvPr/>
          </p:nvSpPr>
          <p:spPr>
            <a:xfrm>
              <a:off x="0" y="0"/>
              <a:ext cx="872266"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62" name="TextBox 40"/>
            <p:cNvSpPr txBox="1"/>
            <p:nvPr/>
          </p:nvSpPr>
          <p:spPr>
            <a:xfrm>
              <a:off x="0" y="0"/>
              <a:ext cx="872266"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22/01/2023 </a:t>
              </a:r>
              <a:r>
                <a:rPr lang="en-US" sz="2399" dirty="0" err="1" smtClean="0">
                  <a:solidFill>
                    <a:srgbClr val="213343"/>
                  </a:solidFill>
                  <a:latin typeface="Muli Semi-Bold"/>
                </a:rPr>
                <a:t>đến</a:t>
              </a:r>
              <a:r>
                <a:rPr lang="en-US" sz="2399" dirty="0" smtClean="0">
                  <a:solidFill>
                    <a:srgbClr val="213343"/>
                  </a:solidFill>
                  <a:latin typeface="Muli Semi-Bold"/>
                </a:rPr>
                <a:t> 31/03/2024</a:t>
              </a:r>
              <a:endParaRPr lang="en-US" sz="2399" dirty="0">
                <a:solidFill>
                  <a:srgbClr val="213343"/>
                </a:solidFill>
                <a:latin typeface="Muli Semi-Bold"/>
              </a:endParaRPr>
            </a:p>
          </p:txBody>
        </p:sp>
      </p:grpSp>
      <p:grpSp>
        <p:nvGrpSpPr>
          <p:cNvPr id="63" name="Group 41"/>
          <p:cNvGrpSpPr/>
          <p:nvPr/>
        </p:nvGrpSpPr>
        <p:grpSpPr>
          <a:xfrm>
            <a:off x="3563132" y="4341651"/>
            <a:ext cx="1501270" cy="1375586"/>
            <a:chOff x="0" y="0"/>
            <a:chExt cx="2001693" cy="1834115"/>
          </a:xfrm>
        </p:grpSpPr>
        <p:sp>
          <p:nvSpPr>
            <p:cNvPr id="64"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5"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6"/>
              <a:stretch>
                <a:fillRect/>
              </a:stretch>
            </a:blipFill>
          </p:spPr>
        </p:sp>
      </p:grpSp>
      <p:sp>
        <p:nvSpPr>
          <p:cNvPr id="66" name="Freeform 44"/>
          <p:cNvSpPr/>
          <p:nvPr/>
        </p:nvSpPr>
        <p:spPr>
          <a:xfrm rot="20759226">
            <a:off x="11118939" y="2739745"/>
            <a:ext cx="1369321" cy="1513062"/>
          </a:xfrm>
          <a:custGeom>
            <a:avLst/>
            <a:gdLst/>
            <a:ahLst/>
            <a:cxnLst/>
            <a:rect l="l" t="t" r="r" b="b"/>
            <a:pathLst>
              <a:path w="1369321" h="1513062">
                <a:moveTo>
                  <a:pt x="0" y="0"/>
                </a:moveTo>
                <a:lnTo>
                  <a:pt x="1369321" y="0"/>
                </a:lnTo>
                <a:lnTo>
                  <a:pt x="1369321" y="1513062"/>
                </a:lnTo>
                <a:lnTo>
                  <a:pt x="0" y="1513062"/>
                </a:lnTo>
                <a:lnTo>
                  <a:pt x="0" y="0"/>
                </a:lnTo>
                <a:close/>
              </a:path>
            </a:pathLst>
          </a:custGeom>
          <a:blipFill>
            <a:blip r:embed="rId7"/>
            <a:stretch>
              <a:fillRect/>
            </a:stretch>
          </a:blipFill>
        </p:spPr>
      </p:sp>
      <p:sp>
        <p:nvSpPr>
          <p:cNvPr id="67" name="Title 1"/>
          <p:cNvSpPr txBox="1">
            <a:spLocks/>
          </p:cNvSpPr>
          <p:nvPr/>
        </p:nvSpPr>
        <p:spPr>
          <a:xfrm>
            <a:off x="903530" y="34653"/>
            <a:ext cx="147828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40 </a:t>
            </a:r>
            <a:r>
              <a:rPr lang="en-US" sz="3600" b="1" dirty="0" err="1" smtClean="0">
                <a:solidFill>
                  <a:srgbClr val="C00000"/>
                </a:solidFill>
                <a:latin typeface="Arial" pitchFamily="34" charset="0"/>
                <a:cs typeface="Arial" pitchFamily="34" charset="0"/>
              </a:rPr>
              <a:t>và</a:t>
            </a:r>
            <a:r>
              <a:rPr lang="en-US" sz="3600" b="1" dirty="0" smtClean="0">
                <a:solidFill>
                  <a:srgbClr val="C00000"/>
                </a:solidFill>
                <a:latin typeface="Arial" pitchFamily="34" charset="0"/>
                <a:cs typeface="Arial" pitchFamily="34" charset="0"/>
              </a:rPr>
              <a:t> </a:t>
            </a:r>
            <a:r>
              <a:rPr lang="en-US" sz="3600" b="1" dirty="0" err="1" smtClean="0">
                <a:solidFill>
                  <a:srgbClr val="C00000"/>
                </a:solidFill>
                <a:latin typeface="Arial" pitchFamily="34" charset="0"/>
                <a:cs typeface="Arial" pitchFamily="34" charset="0"/>
              </a:rPr>
              <a:t>Câu</a:t>
            </a:r>
            <a:r>
              <a:rPr lang="en-US" sz="3600" b="1" dirty="0" smtClean="0">
                <a:solidFill>
                  <a:srgbClr val="C00000"/>
                </a:solidFill>
                <a:latin typeface="Arial" pitchFamily="34" charset="0"/>
                <a:cs typeface="Arial" pitchFamily="34" charset="0"/>
              </a:rPr>
              <a:t> 41</a:t>
            </a:r>
            <a:endParaRPr lang="vi-VN" sz="3600" b="1" dirty="0">
              <a:solidFill>
                <a:srgbClr val="C00000"/>
              </a:solidFill>
              <a:latin typeface="Arial" pitchFamily="34" charset="0"/>
              <a:cs typeface="Arial" pitchFamily="34" charset="0"/>
            </a:endParaRPr>
          </a:p>
        </p:txBody>
      </p:sp>
      <p:sp>
        <p:nvSpPr>
          <p:cNvPr id="43" name="Freeform 44"/>
          <p:cNvSpPr/>
          <p:nvPr/>
        </p:nvSpPr>
        <p:spPr>
          <a:xfrm rot="17377443">
            <a:off x="11615222" y="6329709"/>
            <a:ext cx="1369321" cy="1513062"/>
          </a:xfrm>
          <a:custGeom>
            <a:avLst/>
            <a:gdLst/>
            <a:ahLst/>
            <a:cxnLst/>
            <a:rect l="l" t="t" r="r" b="b"/>
            <a:pathLst>
              <a:path w="1369321" h="1513062">
                <a:moveTo>
                  <a:pt x="0" y="0"/>
                </a:moveTo>
                <a:lnTo>
                  <a:pt x="1369321" y="0"/>
                </a:lnTo>
                <a:lnTo>
                  <a:pt x="1369321" y="1513062"/>
                </a:lnTo>
                <a:lnTo>
                  <a:pt x="0" y="1513062"/>
                </a:lnTo>
                <a:lnTo>
                  <a:pt x="0" y="0"/>
                </a:lnTo>
                <a:close/>
              </a:path>
            </a:pathLst>
          </a:custGeom>
          <a:blipFill>
            <a:blip r:embed="rId7"/>
            <a:stretch>
              <a:fillRect/>
            </a:stretch>
          </a:blipFill>
        </p:spPr>
      </p:sp>
    </p:spTree>
    <p:extLst>
      <p:ext uri="{BB962C8B-B14F-4D97-AF65-F5344CB8AC3E}">
        <p14:creationId xmlns:p14="http://schemas.microsoft.com/office/powerpoint/2010/main" val="37982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fltVal val="0"/>
                                          </p:val>
                                        </p:tav>
                                        <p:tav tm="100000">
                                          <p:val>
                                            <p:strVal val="#ppt_w"/>
                                          </p:val>
                                        </p:tav>
                                      </p:tavLst>
                                    </p:anim>
                                    <p:anim calcmode="lin" valueType="num">
                                      <p:cBhvr>
                                        <p:cTn id="26" dur="1000" fill="hold"/>
                                        <p:tgtEl>
                                          <p:spTgt spid="51"/>
                                        </p:tgtEl>
                                        <p:attrNameLst>
                                          <p:attrName>ppt_h</p:attrName>
                                        </p:attrNameLst>
                                      </p:cBhvr>
                                      <p:tavLst>
                                        <p:tav tm="0">
                                          <p:val>
                                            <p:fltVal val="0"/>
                                          </p:val>
                                        </p:tav>
                                        <p:tav tm="100000">
                                          <p:val>
                                            <p:strVal val="#ppt_h"/>
                                          </p:val>
                                        </p:tav>
                                      </p:tavLst>
                                    </p:anim>
                                    <p:anim calcmode="lin" valueType="num">
                                      <p:cBhvr>
                                        <p:cTn id="27" dur="1000" fill="hold"/>
                                        <p:tgtEl>
                                          <p:spTgt spid="51"/>
                                        </p:tgtEl>
                                        <p:attrNameLst>
                                          <p:attrName>style.rotation</p:attrName>
                                        </p:attrNameLst>
                                      </p:cBhvr>
                                      <p:tavLst>
                                        <p:tav tm="0">
                                          <p:val>
                                            <p:fltVal val="90"/>
                                          </p:val>
                                        </p:tav>
                                        <p:tav tm="100000">
                                          <p:val>
                                            <p:fltVal val="0"/>
                                          </p:val>
                                        </p:tav>
                                      </p:tavLst>
                                    </p:anim>
                                    <p:animEffect transition="in" filter="fade">
                                      <p:cBhvr>
                                        <p:cTn id="2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8" name="Freeform 9"/>
          <p:cNvSpPr/>
          <p:nvPr/>
        </p:nvSpPr>
        <p:spPr>
          <a:xfrm rot="-502038">
            <a:off x="15757359" y="-584695"/>
            <a:ext cx="2984354" cy="2929123"/>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2"/>
            <a:stretch>
              <a:fillRect l="-70802" b="-72935"/>
            </a:stretch>
          </a:blipFill>
        </p:spPr>
      </p:sp>
      <p:sp>
        <p:nvSpPr>
          <p:cNvPr id="9" name="Freeform 14"/>
          <p:cNvSpPr/>
          <p:nvPr/>
        </p:nvSpPr>
        <p:spPr>
          <a:xfrm rot="-891283">
            <a:off x="-709673" y="7287101"/>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619254" y="1091351"/>
            <a:ext cx="16261052" cy="1981200"/>
          </a:xfrm>
          <a:prstGeom prst="rect">
            <a:avLst/>
          </a:prstGeom>
        </p:spPr>
      </p:pic>
      <p:sp>
        <p:nvSpPr>
          <p:cNvPr id="10" name="Title 1"/>
          <p:cNvSpPr txBox="1">
            <a:spLocks/>
          </p:cNvSpPr>
          <p:nvPr/>
        </p:nvSpPr>
        <p:spPr>
          <a:xfrm>
            <a:off x="11769" y="83809"/>
            <a:ext cx="11057468" cy="608528"/>
          </a:xfrm>
          <a:prstGeom prst="rect">
            <a:avLst/>
          </a:prstGeom>
          <a:solidFill>
            <a:srgbClr val="FFFF66"/>
          </a:solidFill>
        </p:spPr>
        <p:txBody>
          <a:bodyPr>
            <a:noAutofit/>
          </a:bodyPr>
          <a:lstStyle/>
          <a:p>
            <a:pPr lvl="0">
              <a:spcBef>
                <a:spcPct val="0"/>
              </a:spcBef>
              <a:defRPr/>
            </a:pPr>
            <a:r>
              <a:rPr lang="en-US" sz="3200" b="1" dirty="0">
                <a:latin typeface="Arial" pitchFamily="34" charset="0"/>
                <a:cs typeface="Arial" pitchFamily="34" charset="0"/>
              </a:rPr>
              <a:t>PHẦN </a:t>
            </a:r>
            <a:r>
              <a:rPr lang="en-US" sz="3200" b="1" dirty="0" smtClean="0">
                <a:latin typeface="Arial" pitchFamily="34" charset="0"/>
                <a:cs typeface="Arial" pitchFamily="34" charset="0"/>
              </a:rPr>
              <a:t>2: </a:t>
            </a:r>
            <a:r>
              <a:rPr lang="en-US" sz="3200" b="1" dirty="0">
                <a:latin typeface="Arial" pitchFamily="34" charset="0"/>
                <a:cs typeface="Arial" pitchFamily="34" charset="0"/>
              </a:rPr>
              <a:t>THÔNG TIN VỀ </a:t>
            </a:r>
            <a:r>
              <a:rPr lang="en-US" sz="3200" b="1" dirty="0" smtClean="0">
                <a:latin typeface="Arial" pitchFamily="34" charset="0"/>
                <a:cs typeface="Arial" pitchFamily="34" charset="0"/>
              </a:rPr>
              <a:t>NGƯỜI CHẾT CỦA HỘ - CÂU 42</a:t>
            </a:r>
            <a:endParaRPr lang="vi-VN" sz="3200" b="1" dirty="0">
              <a:latin typeface="Arial" pitchFamily="34" charset="0"/>
              <a:cs typeface="Arial" pitchFamily="34" charset="0"/>
            </a:endParaRPr>
          </a:p>
        </p:txBody>
      </p:sp>
      <p:sp>
        <p:nvSpPr>
          <p:cNvPr id="11" name="Rectangle 10"/>
          <p:cNvSpPr/>
          <p:nvPr/>
        </p:nvSpPr>
        <p:spPr>
          <a:xfrm>
            <a:off x="619254" y="3202096"/>
            <a:ext cx="17027297" cy="6740307"/>
          </a:xfrm>
          <a:prstGeom prst="rect">
            <a:avLst/>
          </a:prstGeom>
        </p:spPr>
        <p:txBody>
          <a:bodyPr wrap="square">
            <a:spAutoFit/>
          </a:bodyPr>
          <a:lstStyle/>
          <a:p>
            <a:pPr algn="just">
              <a:lnSpc>
                <a:spcPct val="120000"/>
              </a:lnSpc>
            </a:pPr>
            <a:r>
              <a:rPr lang="en-US" sz="6000" dirty="0" smtClean="0">
                <a:latin typeface="Arial "/>
              </a:rPr>
              <a:t>	</a:t>
            </a:r>
            <a:r>
              <a:rPr lang="vi-VN" sz="6000" dirty="0">
                <a:latin typeface="Arial "/>
              </a:rPr>
              <a:t>Đăng ký khai </a:t>
            </a:r>
            <a:r>
              <a:rPr lang="vi-VN" sz="6000" dirty="0" smtClean="0">
                <a:latin typeface="Arial "/>
              </a:rPr>
              <a:t>tử</a:t>
            </a:r>
            <a:r>
              <a:rPr lang="en-US" sz="6000" dirty="0" smtClean="0">
                <a:latin typeface="Arial "/>
              </a:rPr>
              <a:t>: </a:t>
            </a:r>
            <a:r>
              <a:rPr lang="en-US" sz="6000" dirty="0" err="1" smtClean="0">
                <a:latin typeface="Arial "/>
              </a:rPr>
              <a:t>Là</a:t>
            </a:r>
            <a:r>
              <a:rPr lang="vi-VN" sz="6000" dirty="0" smtClean="0">
                <a:latin typeface="Arial "/>
              </a:rPr>
              <a:t> thủ </a:t>
            </a:r>
            <a:r>
              <a:rPr lang="vi-VN" sz="6000" dirty="0">
                <a:latin typeface="Arial "/>
              </a:rPr>
              <a:t>tục pháp lí do cơ quan nhà nước có thẩm quyền thực hiện nhằm xác nhận sự kiện chết của một con người và xác định sự chấm dứt các quan hệ pháp luật của người đó, đồng thời, là phương tiện để Nhà nước theo dõi biến động dân số của mình.</a:t>
            </a:r>
            <a:endParaRPr lang="en-US" sz="5400" dirty="0"/>
          </a:p>
        </p:txBody>
      </p:sp>
    </p:spTree>
    <p:extLst>
      <p:ext uri="{BB962C8B-B14F-4D97-AF65-F5344CB8AC3E}">
        <p14:creationId xmlns:p14="http://schemas.microsoft.com/office/powerpoint/2010/main" val="3884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5429168" y="6719531"/>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sp>
        <p:nvSpPr>
          <p:cNvPr id="11" name="TextBox 7"/>
          <p:cNvSpPr txBox="1"/>
          <p:nvPr/>
        </p:nvSpPr>
        <p:spPr>
          <a:xfrm>
            <a:off x="254120" y="2615766"/>
            <a:ext cx="17376341" cy="1628651"/>
          </a:xfrm>
          <a:prstGeom prst="rect">
            <a:avLst/>
          </a:prstGeom>
        </p:spPr>
        <p:txBody>
          <a:bodyPr wrap="square" lIns="0" tIns="0" rIns="0" bIns="0" rtlCol="0" anchor="t">
            <a:spAutoFit/>
          </a:bodyPr>
          <a:lstStyle/>
          <a:p>
            <a:pPr algn="r">
              <a:lnSpc>
                <a:spcPts val="12703"/>
              </a:lnSpc>
            </a:pPr>
            <a:r>
              <a:rPr lang="en-US" sz="6600" dirty="0">
                <a:solidFill>
                  <a:schemeClr val="accent6">
                    <a:lumMod val="75000"/>
                  </a:schemeClr>
                </a:solidFill>
                <a:latin typeface="Cabin Bold"/>
              </a:rPr>
              <a:t>PHẦN 2: THÔNG TIN VỀ NGƯỜI CHẾT CỦA </a:t>
            </a:r>
            <a:r>
              <a:rPr lang="en-US" sz="6600" dirty="0" smtClean="0">
                <a:solidFill>
                  <a:schemeClr val="accent6">
                    <a:lumMod val="75000"/>
                  </a:schemeClr>
                </a:solidFill>
                <a:latin typeface="Cabin Bold"/>
              </a:rPr>
              <a:t>HỘ</a:t>
            </a:r>
            <a:endParaRPr lang="en-US" sz="6600" dirty="0">
              <a:solidFill>
                <a:schemeClr val="accent6">
                  <a:lumMod val="75000"/>
                </a:schemeClr>
              </a:solidFill>
              <a:latin typeface="Cabin Bold"/>
            </a:endParaRPr>
          </a:p>
        </p:txBody>
      </p:sp>
      <p:sp>
        <p:nvSpPr>
          <p:cNvPr id="10" name="TextBox 7"/>
          <p:cNvSpPr txBox="1"/>
          <p:nvPr/>
        </p:nvSpPr>
        <p:spPr>
          <a:xfrm>
            <a:off x="254120" y="380766"/>
            <a:ext cx="10032880" cy="1628651"/>
          </a:xfrm>
          <a:prstGeom prst="rect">
            <a:avLst/>
          </a:prstGeom>
        </p:spPr>
        <p:txBody>
          <a:bodyPr wrap="square" lIns="0" tIns="0" rIns="0" bIns="0" rtlCol="0" anchor="t">
            <a:spAutoFit/>
          </a:bodyPr>
          <a:lstStyle/>
          <a:p>
            <a:pPr algn="r">
              <a:lnSpc>
                <a:spcPts val="12703"/>
              </a:lnSpc>
            </a:pPr>
            <a:r>
              <a:rPr lang="en-US" sz="8000" dirty="0" smtClean="0">
                <a:solidFill>
                  <a:srgbClr val="C00000"/>
                </a:solidFill>
                <a:latin typeface="Cabin Bold"/>
              </a:rPr>
              <a:t>NỘI DUNG: 02 </a:t>
            </a:r>
            <a:r>
              <a:rPr lang="en-US" sz="8000" dirty="0" err="1" smtClean="0">
                <a:solidFill>
                  <a:srgbClr val="C00000"/>
                </a:solidFill>
                <a:latin typeface="Cabin Bold"/>
              </a:rPr>
              <a:t>phần</a:t>
            </a:r>
            <a:endParaRPr lang="en-US" sz="8000" dirty="0">
              <a:solidFill>
                <a:srgbClr val="C00000"/>
              </a:solidFill>
              <a:latin typeface="Cabin Bold"/>
            </a:endParaRPr>
          </a:p>
        </p:txBody>
      </p:sp>
      <p:sp>
        <p:nvSpPr>
          <p:cNvPr id="12" name="TextBox 7"/>
          <p:cNvSpPr txBox="1"/>
          <p:nvPr/>
        </p:nvSpPr>
        <p:spPr>
          <a:xfrm>
            <a:off x="1565303" y="5303554"/>
            <a:ext cx="16065158" cy="3059107"/>
          </a:xfrm>
          <a:prstGeom prst="rect">
            <a:avLst/>
          </a:prstGeom>
        </p:spPr>
        <p:txBody>
          <a:bodyPr wrap="square" lIns="0" tIns="0" rIns="0" bIns="0" rtlCol="0" anchor="t">
            <a:spAutoFit/>
          </a:bodyPr>
          <a:lstStyle/>
          <a:p>
            <a:pPr algn="ctr">
              <a:lnSpc>
                <a:spcPts val="12703"/>
              </a:lnSpc>
            </a:pPr>
            <a:r>
              <a:rPr lang="en-US" sz="6600" dirty="0" smtClean="0">
                <a:solidFill>
                  <a:srgbClr val="00B050"/>
                </a:solidFill>
                <a:latin typeface="Cabin Bold"/>
              </a:rPr>
              <a:t>PHẦN 3: </a:t>
            </a:r>
            <a:r>
              <a:rPr lang="en-US" sz="6600" dirty="0">
                <a:solidFill>
                  <a:srgbClr val="00B050"/>
                </a:solidFill>
                <a:latin typeface="Cabin Bold"/>
              </a:rPr>
              <a:t>THÔNG TIN VỀ </a:t>
            </a:r>
            <a:r>
              <a:rPr lang="en-US" sz="6600" dirty="0" smtClean="0">
                <a:solidFill>
                  <a:srgbClr val="00B050"/>
                </a:solidFill>
                <a:latin typeface="Cabin Bold"/>
              </a:rPr>
              <a:t>CÁC SỰ KIỆN CHẾT CỦA HỘ TRONG 5 NĂM QUA</a:t>
            </a:r>
            <a:endParaRPr lang="en-US" sz="6600" dirty="0">
              <a:solidFill>
                <a:srgbClr val="00B050"/>
              </a:solidFill>
              <a:latin typeface="Cabin Bold"/>
            </a:endParaRPr>
          </a:p>
        </p:txBody>
      </p:sp>
    </p:spTree>
    <p:extLst>
      <p:ext uri="{BB962C8B-B14F-4D97-AF65-F5344CB8AC3E}">
        <p14:creationId xmlns:p14="http://schemas.microsoft.com/office/powerpoint/2010/main" val="6569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064532" y="-543077"/>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17" name="Freeform 17"/>
          <p:cNvSpPr/>
          <p:nvPr/>
        </p:nvSpPr>
        <p:spPr>
          <a:xfrm rot="677844">
            <a:off x="4390886" y="8816578"/>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3"/>
            <a:stretch>
              <a:fillRect/>
            </a:stretch>
          </a:blipFill>
        </p:spPr>
      </p:sp>
      <p:sp>
        <p:nvSpPr>
          <p:cNvPr id="19" name="Title 1"/>
          <p:cNvSpPr txBox="1">
            <a:spLocks/>
          </p:cNvSpPr>
          <p:nvPr/>
        </p:nvSpPr>
        <p:spPr>
          <a:xfrm>
            <a:off x="6019800" y="381601"/>
            <a:ext cx="5943600" cy="881784"/>
          </a:xfrm>
          <a:prstGeom prst="rect">
            <a:avLst/>
          </a:prstGeom>
          <a:noFill/>
        </p:spPr>
        <p:txBody>
          <a:bodyPr>
            <a:noAutofit/>
          </a:bodyPr>
          <a:lstStyle/>
          <a:p>
            <a:pPr>
              <a:spcBef>
                <a:spcPct val="0"/>
              </a:spcBef>
              <a:defRPr/>
            </a:pPr>
            <a:r>
              <a:rPr lang="en-US" sz="54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4</a:t>
            </a:r>
            <a:endParaRPr kumimoji="0" lang="vi-VN" sz="54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20" name="Content Placeholder 1"/>
          <p:cNvSpPr txBox="1">
            <a:spLocks/>
          </p:cNvSpPr>
          <p:nvPr/>
        </p:nvSpPr>
        <p:spPr>
          <a:xfrm>
            <a:off x="1266364" y="1821823"/>
            <a:ext cx="15392400" cy="7888610"/>
          </a:xfrm>
          <a:prstGeom prst="rect">
            <a:avLst/>
          </a:prstGeom>
        </p:spPr>
        <p:txBody>
          <a:bodyPr vert="horz" lIns="91440" tIns="45720" rIns="91440" bIns="45720" rtlCol="0">
            <a:noAutofit/>
          </a:bodyPr>
          <a:lstStyle/>
          <a:p>
            <a:pPr algn="just"/>
            <a:r>
              <a:rPr lang="it-IT" sz="7200" dirty="0" smtClean="0">
                <a:latin typeface="Calibri (Headings)"/>
              </a:rPr>
              <a:t>	Bố </a:t>
            </a:r>
            <a:r>
              <a:rPr lang="it-IT" sz="7200" dirty="0">
                <a:latin typeface="Calibri (Headings)"/>
              </a:rPr>
              <a:t>anh </a:t>
            </a:r>
            <a:r>
              <a:rPr lang="it-IT" sz="7200" dirty="0" smtClean="0">
                <a:latin typeface="Calibri (Headings)"/>
              </a:rPr>
              <a:t>Hiền </a:t>
            </a:r>
            <a:r>
              <a:rPr lang="it-IT" sz="7200" dirty="0">
                <a:latin typeface="Calibri (Headings)"/>
              </a:rPr>
              <a:t>sống cùng vợ chồng anh nhưng mới </a:t>
            </a:r>
            <a:r>
              <a:rPr lang="it-IT" sz="7200" dirty="0" smtClean="0">
                <a:latin typeface="Calibri (Headings)"/>
              </a:rPr>
              <a:t>mất ngày 29/3 năm nay. Gia đình anh đã đi đăng ký khai tử cho bố anh nhưng đang chờ nhận giấy chứng tử. Hỏi</a:t>
            </a:r>
            <a:r>
              <a:rPr lang="it-IT" sz="7200" dirty="0">
                <a:latin typeface="Calibri (Headings)"/>
              </a:rPr>
              <a:t>: Điền thông tin câu </a:t>
            </a:r>
            <a:r>
              <a:rPr lang="it-IT" sz="7200" dirty="0" smtClean="0">
                <a:latin typeface="Calibri (Headings)"/>
              </a:rPr>
              <a:t>42 </a:t>
            </a:r>
            <a:r>
              <a:rPr lang="it-IT" sz="7200" dirty="0">
                <a:latin typeface="Calibri (Headings)"/>
              </a:rPr>
              <a:t>cho hộ anh </a:t>
            </a:r>
            <a:r>
              <a:rPr lang="it-IT" sz="7200" dirty="0" smtClean="0">
                <a:latin typeface="Calibri (Headings)"/>
              </a:rPr>
              <a:t>Hiền?</a:t>
            </a:r>
            <a:endParaRPr lang="en-US" sz="7200" dirty="0">
              <a:latin typeface="Calibri (Headings)"/>
            </a:endParaRPr>
          </a:p>
        </p:txBody>
      </p:sp>
      <p:pic>
        <p:nvPicPr>
          <p:cNvPr id="21" name="Picture 20" descr="C:\Users\CanhHa\AppData\Local\Microsoft\Windows\Temporary Internet Files\Content.IE5\E5P7BPYC\MC900371076[1].wmf"/>
          <p:cNvPicPr>
            <a:picLocks noChangeAspect="1" noChangeArrowheads="1"/>
          </p:cNvPicPr>
          <p:nvPr/>
        </p:nvPicPr>
        <p:blipFill>
          <a:blip r:embed="rId4" cstate="print"/>
          <a:srcRect/>
          <a:stretch>
            <a:fillRect/>
          </a:stretch>
        </p:blipFill>
        <p:spPr bwMode="auto">
          <a:xfrm>
            <a:off x="3073476" y="91091"/>
            <a:ext cx="2110318" cy="1613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4709294" y="6556637"/>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pic>
        <p:nvPicPr>
          <p:cNvPr id="10" name="Picture 9"/>
          <p:cNvPicPr>
            <a:picLocks noChangeAspect="1"/>
          </p:cNvPicPr>
          <p:nvPr/>
        </p:nvPicPr>
        <p:blipFill>
          <a:blip r:embed="rId5"/>
          <a:stretch>
            <a:fillRect/>
          </a:stretch>
        </p:blipFill>
        <p:spPr>
          <a:xfrm>
            <a:off x="672493" y="1634077"/>
            <a:ext cx="14935200" cy="3108144"/>
          </a:xfrm>
          <a:prstGeom prst="rect">
            <a:avLst/>
          </a:prstGeom>
        </p:spPr>
      </p:pic>
      <p:sp>
        <p:nvSpPr>
          <p:cNvPr id="11" name="TextBox 10"/>
          <p:cNvSpPr txBox="1"/>
          <p:nvPr/>
        </p:nvSpPr>
        <p:spPr>
          <a:xfrm>
            <a:off x="838200" y="5323316"/>
            <a:ext cx="14807593" cy="4154984"/>
          </a:xfrm>
          <a:prstGeom prst="rect">
            <a:avLst/>
          </a:prstGeom>
          <a:noFill/>
        </p:spPr>
        <p:txBody>
          <a:bodyPr wrap="square" rtlCol="0">
            <a:spAutoFit/>
          </a:bodyPr>
          <a:lstStyle/>
          <a:p>
            <a:pPr algn="ctr"/>
            <a:r>
              <a:rPr lang="en-US" sz="6600" dirty="0" err="1" smtClean="0"/>
              <a:t>Bố</a:t>
            </a:r>
            <a:r>
              <a:rPr lang="en-US" sz="6600" dirty="0" smtClean="0"/>
              <a:t> </a:t>
            </a:r>
            <a:r>
              <a:rPr lang="en-US" sz="6600" dirty="0" err="1" smtClean="0"/>
              <a:t>Anh</a:t>
            </a:r>
            <a:r>
              <a:rPr lang="en-US" sz="6600" dirty="0" smtClean="0"/>
              <a:t> </a:t>
            </a:r>
            <a:r>
              <a:rPr lang="en-US" sz="6600" dirty="0" err="1" smtClean="0"/>
              <a:t>Hiền</a:t>
            </a:r>
            <a:r>
              <a:rPr lang="en-US" sz="6600" dirty="0" smtClean="0"/>
              <a:t> </a:t>
            </a:r>
            <a:r>
              <a:rPr lang="en-US" sz="6600" dirty="0" err="1" smtClean="0"/>
              <a:t>đã</a:t>
            </a:r>
            <a:r>
              <a:rPr lang="en-US" sz="6600" dirty="0" smtClean="0"/>
              <a:t> </a:t>
            </a:r>
            <a:r>
              <a:rPr lang="en-US" sz="6600" dirty="0" err="1" smtClean="0"/>
              <a:t>được</a:t>
            </a:r>
            <a:r>
              <a:rPr lang="en-US" sz="6600" dirty="0" smtClean="0"/>
              <a:t> </a:t>
            </a:r>
            <a:r>
              <a:rPr lang="en-US" sz="6600" dirty="0" err="1" smtClean="0"/>
              <a:t>đăng</a:t>
            </a:r>
            <a:r>
              <a:rPr lang="en-US" sz="6600" dirty="0" smtClean="0"/>
              <a:t> </a:t>
            </a:r>
            <a:r>
              <a:rPr lang="en-US" sz="6600" dirty="0" err="1" smtClean="0"/>
              <a:t>ký</a:t>
            </a:r>
            <a:r>
              <a:rPr lang="en-US" sz="6600" dirty="0" smtClean="0"/>
              <a:t> </a:t>
            </a:r>
            <a:r>
              <a:rPr lang="en-US" sz="6600" dirty="0" err="1" smtClean="0"/>
              <a:t>khai</a:t>
            </a:r>
            <a:r>
              <a:rPr lang="en-US" sz="6600" dirty="0" smtClean="0"/>
              <a:t> </a:t>
            </a:r>
            <a:r>
              <a:rPr lang="en-US" sz="6600" dirty="0" err="1" smtClean="0"/>
              <a:t>tử</a:t>
            </a:r>
            <a:r>
              <a:rPr lang="en-US" sz="6600" dirty="0" smtClean="0"/>
              <a:t> </a:t>
            </a:r>
            <a:r>
              <a:rPr lang="en-US" sz="6600" dirty="0" err="1" smtClean="0"/>
              <a:t>xong</a:t>
            </a:r>
            <a:r>
              <a:rPr lang="en-US" sz="6600" dirty="0" smtClean="0"/>
              <a:t> </a:t>
            </a:r>
            <a:r>
              <a:rPr lang="en-US" sz="6600" dirty="0" err="1" smtClean="0"/>
              <a:t>và</a:t>
            </a:r>
            <a:r>
              <a:rPr lang="en-US" sz="6600" dirty="0" smtClean="0"/>
              <a:t> </a:t>
            </a:r>
            <a:r>
              <a:rPr lang="en-US" sz="6600" dirty="0" err="1" smtClean="0"/>
              <a:t>đang</a:t>
            </a:r>
            <a:r>
              <a:rPr lang="en-US" sz="6600" dirty="0" smtClean="0"/>
              <a:t> </a:t>
            </a:r>
            <a:r>
              <a:rPr lang="en-US" sz="6600" dirty="0" err="1" smtClean="0"/>
              <a:t>chờ</a:t>
            </a:r>
            <a:r>
              <a:rPr lang="en-US" sz="6600" dirty="0" smtClean="0"/>
              <a:t> </a:t>
            </a:r>
            <a:r>
              <a:rPr lang="en-US" sz="6600" dirty="0" err="1" smtClean="0"/>
              <a:t>nhận</a:t>
            </a:r>
            <a:r>
              <a:rPr lang="en-US" sz="6600" dirty="0" smtClean="0"/>
              <a:t> </a:t>
            </a:r>
            <a:r>
              <a:rPr lang="en-US" sz="6600" dirty="0" err="1" smtClean="0"/>
              <a:t>giấy</a:t>
            </a:r>
            <a:r>
              <a:rPr lang="en-US" sz="6600" dirty="0" smtClean="0"/>
              <a:t> </a:t>
            </a:r>
            <a:r>
              <a:rPr lang="en-US" sz="6600" dirty="0" err="1" smtClean="0"/>
              <a:t>chứng</a:t>
            </a:r>
            <a:r>
              <a:rPr lang="en-US" sz="6600" dirty="0" smtClean="0"/>
              <a:t> </a:t>
            </a:r>
            <a:r>
              <a:rPr lang="en-US" sz="6600" dirty="0" err="1" smtClean="0"/>
              <a:t>tử</a:t>
            </a:r>
            <a:r>
              <a:rPr lang="en-US" sz="6600" dirty="0" smtClean="0"/>
              <a:t> </a:t>
            </a:r>
          </a:p>
          <a:p>
            <a:pPr algn="ctr"/>
            <a:r>
              <a:rPr lang="en-US" sz="6600" dirty="0" smtClean="0">
                <a:sym typeface="Wingdings" panose="05000000000000000000" pitchFamily="2" charset="2"/>
              </a:rPr>
              <a:t> </a:t>
            </a:r>
            <a:r>
              <a:rPr lang="en-US" sz="6600" dirty="0" err="1" smtClean="0">
                <a:solidFill>
                  <a:srgbClr val="FF0000"/>
                </a:solidFill>
                <a:sym typeface="Wingdings" panose="05000000000000000000" pitchFamily="2" charset="2"/>
              </a:rPr>
              <a:t>Mã</a:t>
            </a:r>
            <a:r>
              <a:rPr lang="en-US" sz="6600" dirty="0" smtClean="0">
                <a:solidFill>
                  <a:srgbClr val="FF0000"/>
                </a:solidFill>
                <a:sym typeface="Wingdings" panose="05000000000000000000" pitchFamily="2" charset="2"/>
              </a:rPr>
              <a:t> 1.“Đã </a:t>
            </a:r>
            <a:r>
              <a:rPr lang="en-US" sz="6600" dirty="0" err="1" smtClean="0">
                <a:solidFill>
                  <a:srgbClr val="FF0000"/>
                </a:solidFill>
                <a:sym typeface="Wingdings" panose="05000000000000000000" pitchFamily="2" charset="2"/>
              </a:rPr>
              <a:t>đăng</a:t>
            </a:r>
            <a:r>
              <a:rPr lang="en-US" sz="6600" dirty="0" smtClean="0">
                <a:solidFill>
                  <a:srgbClr val="FF0000"/>
                </a:solidFill>
                <a:sym typeface="Wingdings" panose="05000000000000000000" pitchFamily="2" charset="2"/>
              </a:rPr>
              <a:t> </a:t>
            </a:r>
            <a:r>
              <a:rPr lang="en-US" sz="6600" dirty="0" err="1" smtClean="0">
                <a:solidFill>
                  <a:srgbClr val="FF0000"/>
                </a:solidFill>
                <a:sym typeface="Wingdings" panose="05000000000000000000" pitchFamily="2" charset="2"/>
              </a:rPr>
              <a:t>ký</a:t>
            </a:r>
            <a:r>
              <a:rPr lang="en-US" sz="6600" dirty="0" smtClean="0">
                <a:solidFill>
                  <a:srgbClr val="FF0000"/>
                </a:solidFill>
                <a:sym typeface="Wingdings" panose="05000000000000000000" pitchFamily="2" charset="2"/>
              </a:rPr>
              <a:t>”</a:t>
            </a:r>
            <a:endParaRPr lang="en-US" sz="6600" dirty="0">
              <a:solidFill>
                <a:srgbClr val="FF0000"/>
              </a:solidFill>
            </a:endParaRPr>
          </a:p>
          <a:p>
            <a:endParaRPr lang="en-US" sz="6600" dirty="0"/>
          </a:p>
        </p:txBody>
      </p:sp>
      <p:sp>
        <p:nvSpPr>
          <p:cNvPr id="14" name="Title 1"/>
          <p:cNvSpPr txBox="1">
            <a:spLocks/>
          </p:cNvSpPr>
          <p:nvPr/>
        </p:nvSpPr>
        <p:spPr>
          <a:xfrm>
            <a:off x="15021166" y="2004084"/>
            <a:ext cx="548427" cy="62457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
        <p:nvSpPr>
          <p:cNvPr id="15" name="Title 1"/>
          <p:cNvSpPr txBox="1">
            <a:spLocks/>
          </p:cNvSpPr>
          <p:nvPr/>
        </p:nvSpPr>
        <p:spPr>
          <a:xfrm>
            <a:off x="6019800" y="381601"/>
            <a:ext cx="5943600" cy="881784"/>
          </a:xfrm>
          <a:prstGeom prst="rect">
            <a:avLst/>
          </a:prstGeom>
          <a:noFill/>
        </p:spPr>
        <p:txBody>
          <a:bodyPr>
            <a:noAutofit/>
          </a:bodyPr>
          <a:lstStyle/>
          <a:p>
            <a:pPr>
              <a:spcBef>
                <a:spcPct val="0"/>
              </a:spcBef>
              <a:defRPr/>
            </a:pPr>
            <a:r>
              <a:rPr lang="en-US" sz="54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4</a:t>
            </a:r>
            <a:endParaRPr kumimoji="0" lang="vi-VN" sz="54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6" name="Picture 15" descr="C:\Users\CanhHa\AppData\Local\Microsoft\Windows\Temporary Internet Files\Content.IE5\E5P7BPYC\MC900371076[1].wmf"/>
          <p:cNvPicPr>
            <a:picLocks noChangeAspect="1" noChangeArrowheads="1"/>
          </p:cNvPicPr>
          <p:nvPr/>
        </p:nvPicPr>
        <p:blipFill>
          <a:blip r:embed="rId6" cstate="print"/>
          <a:srcRect/>
          <a:stretch>
            <a:fillRect/>
          </a:stretch>
        </p:blipFill>
        <p:spPr bwMode="auto">
          <a:xfrm>
            <a:off x="2906924" y="-118600"/>
            <a:ext cx="2274675" cy="1602724"/>
          </a:xfrm>
          <a:prstGeom prst="rect">
            <a:avLst/>
          </a:prstGeom>
          <a:noFill/>
          <a:ln w="9525">
            <a:noFill/>
            <a:miter lim="800000"/>
            <a:headEnd/>
            <a:tailEnd/>
          </a:ln>
        </p:spPr>
      </p:pic>
    </p:spTree>
    <p:extLst>
      <p:ext uri="{BB962C8B-B14F-4D97-AF65-F5344CB8AC3E}">
        <p14:creationId xmlns:p14="http://schemas.microsoft.com/office/powerpoint/2010/main" val="405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8" name="Freeform 9"/>
          <p:cNvSpPr/>
          <p:nvPr/>
        </p:nvSpPr>
        <p:spPr>
          <a:xfrm rot="-502038">
            <a:off x="15757359" y="-584695"/>
            <a:ext cx="2984354" cy="2929123"/>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2"/>
            <a:stretch>
              <a:fillRect l="-70802" b="-72935"/>
            </a:stretch>
          </a:blipFill>
        </p:spPr>
      </p:sp>
      <p:sp>
        <p:nvSpPr>
          <p:cNvPr id="9" name="Freeform 14"/>
          <p:cNvSpPr/>
          <p:nvPr/>
        </p:nvSpPr>
        <p:spPr>
          <a:xfrm rot="-891283">
            <a:off x="-938273" y="7210901"/>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3"/>
            <a:stretch>
              <a:fillRect/>
            </a:stretch>
          </a:blipFill>
        </p:spPr>
      </p:sp>
      <p:sp>
        <p:nvSpPr>
          <p:cNvPr id="10" name="Title 1"/>
          <p:cNvSpPr txBox="1">
            <a:spLocks/>
          </p:cNvSpPr>
          <p:nvPr/>
        </p:nvSpPr>
        <p:spPr>
          <a:xfrm>
            <a:off x="11769" y="83809"/>
            <a:ext cx="11057468" cy="608528"/>
          </a:xfrm>
          <a:prstGeom prst="rect">
            <a:avLst/>
          </a:prstGeom>
          <a:solidFill>
            <a:srgbClr val="FFFF66"/>
          </a:solidFill>
        </p:spPr>
        <p:txBody>
          <a:bodyPr>
            <a:noAutofit/>
          </a:bodyPr>
          <a:lstStyle/>
          <a:p>
            <a:pPr lvl="0">
              <a:spcBef>
                <a:spcPct val="0"/>
              </a:spcBef>
              <a:defRPr/>
            </a:pPr>
            <a:r>
              <a:rPr lang="en-US" sz="3200" b="1" dirty="0">
                <a:latin typeface="Arial" pitchFamily="34" charset="0"/>
                <a:cs typeface="Arial" pitchFamily="34" charset="0"/>
              </a:rPr>
              <a:t>PHẦN </a:t>
            </a:r>
            <a:r>
              <a:rPr lang="en-US" sz="3200" b="1" dirty="0" smtClean="0">
                <a:latin typeface="Arial" pitchFamily="34" charset="0"/>
                <a:cs typeface="Arial" pitchFamily="34" charset="0"/>
              </a:rPr>
              <a:t>2: </a:t>
            </a:r>
            <a:r>
              <a:rPr lang="en-US" sz="3200" b="1" dirty="0">
                <a:latin typeface="Arial" pitchFamily="34" charset="0"/>
                <a:cs typeface="Arial" pitchFamily="34" charset="0"/>
              </a:rPr>
              <a:t>THÔNG TIN VỀ </a:t>
            </a:r>
            <a:r>
              <a:rPr lang="en-US" sz="3200" b="1" dirty="0" smtClean="0">
                <a:latin typeface="Arial" pitchFamily="34" charset="0"/>
                <a:cs typeface="Arial" pitchFamily="34" charset="0"/>
              </a:rPr>
              <a:t>NGƯỜI CHẾT CỦA HỘ - CÂU 43</a:t>
            </a:r>
            <a:endParaRPr lang="vi-VN" sz="3200" b="1" dirty="0">
              <a:latin typeface="Arial" pitchFamily="34" charset="0"/>
              <a:cs typeface="Arial" pitchFamily="34" charset="0"/>
            </a:endParaRPr>
          </a:p>
        </p:txBody>
      </p:sp>
      <p:pic>
        <p:nvPicPr>
          <p:cNvPr id="12" name="Picture 11"/>
          <p:cNvPicPr>
            <a:picLocks noChangeAspect="1"/>
          </p:cNvPicPr>
          <p:nvPr/>
        </p:nvPicPr>
        <p:blipFill>
          <a:blip r:embed="rId4"/>
          <a:stretch>
            <a:fillRect/>
          </a:stretch>
        </p:blipFill>
        <p:spPr>
          <a:xfrm>
            <a:off x="533400" y="898915"/>
            <a:ext cx="16459199" cy="5006585"/>
          </a:xfrm>
          <a:prstGeom prst="rect">
            <a:avLst/>
          </a:prstGeom>
        </p:spPr>
      </p:pic>
      <p:sp>
        <p:nvSpPr>
          <p:cNvPr id="14" name="Content Placeholder 1"/>
          <p:cNvSpPr txBox="1">
            <a:spLocks/>
          </p:cNvSpPr>
          <p:nvPr/>
        </p:nvSpPr>
        <p:spPr>
          <a:xfrm>
            <a:off x="2542936" y="6632965"/>
            <a:ext cx="14706600" cy="2993822"/>
          </a:xfrm>
          <a:prstGeom prst="rect">
            <a:avLst/>
          </a:prstGeom>
        </p:spPr>
        <p:txBody>
          <a:bodyPr vert="horz" lIns="91440" tIns="45720" rIns="91440" bIns="45720" rtlCol="0">
            <a:noAutofit/>
          </a:bodyPr>
          <a:lstStyle/>
          <a:p>
            <a:pPr marL="457200" indent="-457200" algn="just">
              <a:buFont typeface="Wingdings" panose="05000000000000000000" pitchFamily="2" charset="2"/>
              <a:buChar char="Ø"/>
            </a:pPr>
            <a:r>
              <a:rPr lang="en-US" sz="6600" dirty="0" smtClean="0">
                <a:solidFill>
                  <a:srgbClr val="0070C0"/>
                </a:solidFill>
              </a:rPr>
              <a:t> X</a:t>
            </a:r>
            <a:r>
              <a:rPr lang="vi-VN" sz="6600" dirty="0" smtClean="0">
                <a:solidFill>
                  <a:srgbClr val="0070C0"/>
                </a:solidFill>
              </a:rPr>
              <a:t>ác </a:t>
            </a:r>
            <a:r>
              <a:rPr lang="vi-VN" sz="6600" dirty="0">
                <a:solidFill>
                  <a:srgbClr val="0070C0"/>
                </a:solidFill>
              </a:rPr>
              <a:t>định nguyên nhân trực tiếp gây ra cái chết đối với người chết của </a:t>
            </a:r>
            <a:r>
              <a:rPr lang="vi-VN" sz="6600" dirty="0" smtClean="0">
                <a:solidFill>
                  <a:srgbClr val="0070C0"/>
                </a:solidFill>
              </a:rPr>
              <a:t>hộ</a:t>
            </a:r>
            <a:r>
              <a:rPr lang="en-US" sz="6600" dirty="0" smtClean="0">
                <a:solidFill>
                  <a:srgbClr val="0070C0"/>
                </a:solidFill>
              </a:rPr>
              <a:t>.</a:t>
            </a:r>
            <a:endParaRPr lang="vi-VN" sz="6600" dirty="0" smtClean="0">
              <a:solidFill>
                <a:srgbClr val="0070C0"/>
              </a:solidFill>
              <a:latin typeface="Arial "/>
            </a:endParaRPr>
          </a:p>
        </p:txBody>
      </p:sp>
    </p:spTree>
    <p:extLst>
      <p:ext uri="{BB962C8B-B14F-4D97-AF65-F5344CB8AC3E}">
        <p14:creationId xmlns:p14="http://schemas.microsoft.com/office/powerpoint/2010/main" val="8282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286227" y="-701996"/>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18" name="Freeform 18"/>
          <p:cNvSpPr/>
          <p:nvPr/>
        </p:nvSpPr>
        <p:spPr>
          <a:xfrm>
            <a:off x="-359073" y="-2196277"/>
            <a:ext cx="3597560" cy="3606577"/>
          </a:xfrm>
          <a:custGeom>
            <a:avLst/>
            <a:gdLst/>
            <a:ahLst/>
            <a:cxnLst/>
            <a:rect l="l" t="t" r="r" b="b"/>
            <a:pathLst>
              <a:path w="3597560" h="3606577">
                <a:moveTo>
                  <a:pt x="0" y="0"/>
                </a:moveTo>
                <a:lnTo>
                  <a:pt x="3597560" y="0"/>
                </a:lnTo>
                <a:lnTo>
                  <a:pt x="3597560" y="3606577"/>
                </a:lnTo>
                <a:lnTo>
                  <a:pt x="0" y="3606577"/>
                </a:lnTo>
                <a:lnTo>
                  <a:pt x="0" y="0"/>
                </a:lnTo>
                <a:close/>
              </a:path>
            </a:pathLst>
          </a:custGeom>
          <a:blipFill>
            <a:blip r:embed="rId3"/>
            <a:stretch>
              <a:fillRect/>
            </a:stretch>
          </a:blipFill>
        </p:spPr>
      </p:sp>
      <p:sp>
        <p:nvSpPr>
          <p:cNvPr id="5" name="Rectangle 4"/>
          <p:cNvSpPr/>
          <p:nvPr/>
        </p:nvSpPr>
        <p:spPr>
          <a:xfrm>
            <a:off x="2603408" y="358879"/>
            <a:ext cx="13594619" cy="646331"/>
          </a:xfrm>
          <a:prstGeom prst="rect">
            <a:avLst/>
          </a:prstGeom>
          <a:solidFill>
            <a:srgbClr val="FFFF00"/>
          </a:solidFill>
        </p:spPr>
        <p:txBody>
          <a:bodyPr wrap="none">
            <a:spAutoFit/>
          </a:bodyPr>
          <a:lstStyle/>
          <a:p>
            <a:pPr lvl="0">
              <a:spcBef>
                <a:spcPct val="0"/>
              </a:spcBef>
              <a:defRPr/>
            </a:pPr>
            <a:r>
              <a:rPr lang="en-US" sz="3600" dirty="0">
                <a:ln w="0"/>
                <a:effectLst>
                  <a:outerShdw blurRad="38100" dist="19050" dir="2700000" algn="tl" rotWithShape="0">
                    <a:schemeClr val="dk1">
                      <a:alpha val="40000"/>
                    </a:schemeClr>
                  </a:outerShdw>
                </a:effectLst>
                <a:latin typeface="Arial" pitchFamily="34" charset="0"/>
                <a:cs typeface="Arial" pitchFamily="34" charset="0"/>
              </a:rPr>
              <a:t>PHẦN 2: THÔNG TIN VỀ NGƯỜI CHẾT CỦA HỘ - CÂU </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43 (</a:t>
            </a:r>
            <a:r>
              <a:rPr lang="en-US" sz="3600" dirty="0" err="1" smtClean="0">
                <a:ln w="0"/>
                <a:effectLst>
                  <a:outerShdw blurRad="38100" dist="19050" dir="2700000" algn="tl" rotWithShape="0">
                    <a:schemeClr val="dk1">
                      <a:alpha val="40000"/>
                    </a:schemeClr>
                  </a:outerShdw>
                </a:effectLst>
                <a:latin typeface="Arial" pitchFamily="34" charset="0"/>
                <a:cs typeface="Arial" pitchFamily="34" charset="0"/>
              </a:rPr>
              <a:t>tiếp</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a:t>
            </a:r>
            <a:endParaRPr lang="vi-VN" sz="3600" b="1" dirty="0">
              <a:solidFill>
                <a:srgbClr val="FF0000"/>
              </a:solidFill>
              <a:cs typeface="Arial" pitchFamily="34" charset="0"/>
            </a:endParaRPr>
          </a:p>
        </p:txBody>
      </p:sp>
      <p:sp>
        <p:nvSpPr>
          <p:cNvPr id="8" name="Rectangle 7"/>
          <p:cNvSpPr/>
          <p:nvPr/>
        </p:nvSpPr>
        <p:spPr>
          <a:xfrm>
            <a:off x="849163" y="1482022"/>
            <a:ext cx="9144000" cy="5078313"/>
          </a:xfrm>
          <a:prstGeom prst="rect">
            <a:avLst/>
          </a:prstGeom>
        </p:spPr>
        <p:txBody>
          <a:bodyPr>
            <a:spAutoFit/>
          </a:bodyPr>
          <a:lstStyle/>
          <a:p>
            <a:pPr algn="just"/>
            <a:r>
              <a:rPr lang="en-US" sz="5400" dirty="0" smtClean="0">
                <a:solidFill>
                  <a:srgbClr val="0070C0"/>
                </a:solidFill>
              </a:rPr>
              <a:t>   1</a:t>
            </a:r>
            <a:r>
              <a:rPr lang="en-US" sz="5400" dirty="0">
                <a:solidFill>
                  <a:srgbClr val="0070C0"/>
                </a:solidFill>
              </a:rPr>
              <a:t>. </a:t>
            </a:r>
            <a:r>
              <a:rPr lang="vi-VN" sz="5400" dirty="0">
                <a:solidFill>
                  <a:srgbClr val="0070C0"/>
                </a:solidFill>
              </a:rPr>
              <a:t>Chết do bệnh tật: Gồm những trường hợp chết do các loại bệnh tật như: ung thư, tim mạch, tiểu đường, hô hấp mãn tính,….</a:t>
            </a:r>
            <a:endParaRPr lang="en-US" sz="5400" dirty="0">
              <a:solidFill>
                <a:srgbClr val="0070C0"/>
              </a:solidFill>
            </a:endParaRPr>
          </a:p>
          <a:p>
            <a:pPr algn="just"/>
            <a:r>
              <a:rPr lang="en-US" sz="5400" dirty="0">
                <a:solidFill>
                  <a:srgbClr val="0070C0"/>
                </a:solidFill>
              </a:rPr>
              <a:t>       </a:t>
            </a:r>
          </a:p>
        </p:txBody>
      </p:sp>
      <p:sp>
        <p:nvSpPr>
          <p:cNvPr id="15" name="Content Placeholder 1"/>
          <p:cNvSpPr txBox="1">
            <a:spLocks/>
          </p:cNvSpPr>
          <p:nvPr/>
        </p:nvSpPr>
        <p:spPr>
          <a:xfrm>
            <a:off x="10733236" y="4395087"/>
            <a:ext cx="6683674" cy="5429191"/>
          </a:xfrm>
          <a:prstGeom prst="rect">
            <a:avLst/>
          </a:prstGeom>
        </p:spPr>
        <p:txBody>
          <a:bodyPr vert="horz" lIns="91440" tIns="45720" rIns="91440" bIns="45720" rtlCol="0">
            <a:noAutofit/>
          </a:bodyPr>
          <a:lstStyle/>
          <a:p>
            <a:pPr algn="just"/>
            <a:r>
              <a:rPr lang="vi-VN" sz="5400" dirty="0" smtClean="0">
                <a:solidFill>
                  <a:srgbClr val="0070C0"/>
                </a:solidFill>
              </a:rPr>
              <a:t>Đối </a:t>
            </a:r>
            <a:r>
              <a:rPr lang="vi-VN" sz="5400" dirty="0">
                <a:solidFill>
                  <a:srgbClr val="0070C0"/>
                </a:solidFill>
              </a:rPr>
              <a:t>với những người già bị chết không rõ nguyên nhân </a:t>
            </a:r>
            <a:r>
              <a:rPr lang="vi-VN" sz="5400" dirty="0" smtClean="0">
                <a:solidFill>
                  <a:srgbClr val="0070C0"/>
                </a:solidFill>
              </a:rPr>
              <a:t>(chết </a:t>
            </a:r>
            <a:r>
              <a:rPr lang="vi-VN" sz="5400" dirty="0">
                <a:solidFill>
                  <a:srgbClr val="0070C0"/>
                </a:solidFill>
              </a:rPr>
              <a:t>già) cũng được xếp vào nhóm này</a:t>
            </a:r>
            <a:r>
              <a:rPr lang="vi-VN" sz="5400" dirty="0" smtClean="0">
                <a:solidFill>
                  <a:srgbClr val="0070C0"/>
                </a:solidFill>
              </a:rPr>
              <a:t>.</a:t>
            </a:r>
            <a:endParaRPr lang="en-US" sz="5400" dirty="0" smtClean="0">
              <a:solidFill>
                <a:srgbClr val="0070C0"/>
              </a:solidFill>
            </a:endParaRPr>
          </a:p>
        </p:txBody>
      </p:sp>
      <p:sp>
        <p:nvSpPr>
          <p:cNvPr id="13" name="Bent Arrow 12"/>
          <p:cNvSpPr/>
          <p:nvPr/>
        </p:nvSpPr>
        <p:spPr>
          <a:xfrm rot="5400000">
            <a:off x="11544299" y="1278933"/>
            <a:ext cx="1839764" cy="4191000"/>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38"/>
          <p:cNvGrpSpPr/>
          <p:nvPr/>
        </p:nvGrpSpPr>
        <p:grpSpPr>
          <a:xfrm>
            <a:off x="2057400" y="7068997"/>
            <a:ext cx="7343318" cy="1473279"/>
            <a:chOff x="0" y="0"/>
            <a:chExt cx="1022308" cy="215499"/>
          </a:xfrm>
        </p:grpSpPr>
        <p:sp>
          <p:nvSpPr>
            <p:cNvPr id="23" name="Freeform 39"/>
            <p:cNvSpPr/>
            <p:nvPr/>
          </p:nvSpPr>
          <p:spPr>
            <a:xfrm>
              <a:off x="0" y="0"/>
              <a:ext cx="1022308"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4" name="TextBox 40"/>
            <p:cNvSpPr txBox="1"/>
            <p:nvPr/>
          </p:nvSpPr>
          <p:spPr>
            <a:xfrm>
              <a:off x="0" y="0"/>
              <a:ext cx="1022308"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a:t>
              </a:r>
              <a:r>
                <a:rPr lang="en-US" sz="3200" dirty="0" smtClean="0">
                  <a:solidFill>
                    <a:srgbClr val="213343"/>
                  </a:solidFill>
                  <a:latin typeface="Muli Semi-Bold"/>
                </a:rPr>
                <a:t>22/01/2023 </a:t>
              </a:r>
              <a:r>
                <a:rPr lang="en-US" sz="3200" dirty="0" err="1" smtClean="0">
                  <a:solidFill>
                    <a:srgbClr val="213343"/>
                  </a:solidFill>
                  <a:latin typeface="Muli Semi-Bold"/>
                </a:rPr>
                <a:t>đến</a:t>
              </a:r>
              <a:r>
                <a:rPr lang="en-US" sz="3200" dirty="0" smtClean="0">
                  <a:solidFill>
                    <a:srgbClr val="213343"/>
                  </a:solidFill>
                  <a:latin typeface="Muli Semi-Bold"/>
                </a:rPr>
                <a:t> 31/03/2024</a:t>
              </a:r>
              <a:endParaRPr lang="en-US" sz="3200" dirty="0">
                <a:solidFill>
                  <a:srgbClr val="213343"/>
                </a:solidFill>
                <a:latin typeface="Muli Semi-Bold"/>
              </a:endParaRPr>
            </a:p>
          </p:txBody>
        </p:sp>
      </p:grpSp>
      <p:grpSp>
        <p:nvGrpSpPr>
          <p:cNvPr id="25" name="Group 41"/>
          <p:cNvGrpSpPr/>
          <p:nvPr/>
        </p:nvGrpSpPr>
        <p:grpSpPr>
          <a:xfrm>
            <a:off x="1144772" y="6344102"/>
            <a:ext cx="2840161" cy="2476855"/>
            <a:chOff x="0" y="0"/>
            <a:chExt cx="2001693" cy="1834115"/>
          </a:xfrm>
        </p:grpSpPr>
        <p:sp>
          <p:nvSpPr>
            <p:cNvPr id="26"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7"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6"/>
              <a:stretch>
                <a:fillRect/>
              </a:stretch>
            </a:blipFill>
          </p:spPr>
        </p:sp>
      </p:grpSp>
    </p:spTree>
    <p:extLst>
      <p:ext uri="{BB962C8B-B14F-4D97-AF65-F5344CB8AC3E}">
        <p14:creationId xmlns:p14="http://schemas.microsoft.com/office/powerpoint/2010/main" val="333945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4709294" y="6556637"/>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sp>
        <p:nvSpPr>
          <p:cNvPr id="13" name="Rectangle 12"/>
          <p:cNvSpPr/>
          <p:nvPr/>
        </p:nvSpPr>
        <p:spPr>
          <a:xfrm>
            <a:off x="400050" y="361950"/>
            <a:ext cx="13594619" cy="646331"/>
          </a:xfrm>
          <a:prstGeom prst="rect">
            <a:avLst/>
          </a:prstGeom>
          <a:solidFill>
            <a:srgbClr val="FFFF00"/>
          </a:solidFill>
        </p:spPr>
        <p:txBody>
          <a:bodyPr wrap="none">
            <a:spAutoFit/>
          </a:bodyPr>
          <a:lstStyle/>
          <a:p>
            <a:pPr lvl="0">
              <a:spcBef>
                <a:spcPct val="0"/>
              </a:spcBef>
              <a:defRPr/>
            </a:pPr>
            <a:r>
              <a:rPr lang="en-US" sz="3600" dirty="0">
                <a:ln w="0"/>
                <a:effectLst>
                  <a:outerShdw blurRad="38100" dist="19050" dir="2700000" algn="tl" rotWithShape="0">
                    <a:schemeClr val="dk1">
                      <a:alpha val="40000"/>
                    </a:schemeClr>
                  </a:outerShdw>
                </a:effectLst>
                <a:latin typeface="Arial" pitchFamily="34" charset="0"/>
                <a:cs typeface="Arial" pitchFamily="34" charset="0"/>
              </a:rPr>
              <a:t>PHẦN 2: THÔNG TIN VỀ NGƯỜI CHẾT CỦA HỘ - CÂU </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43 (</a:t>
            </a:r>
            <a:r>
              <a:rPr lang="en-US" sz="3600" dirty="0" err="1" smtClean="0">
                <a:ln w="0"/>
                <a:effectLst>
                  <a:outerShdw blurRad="38100" dist="19050" dir="2700000" algn="tl" rotWithShape="0">
                    <a:schemeClr val="dk1">
                      <a:alpha val="40000"/>
                    </a:schemeClr>
                  </a:outerShdw>
                </a:effectLst>
                <a:latin typeface="Arial" pitchFamily="34" charset="0"/>
                <a:cs typeface="Arial" pitchFamily="34" charset="0"/>
              </a:rPr>
              <a:t>tiếp</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a:t>
            </a:r>
            <a:endParaRPr lang="vi-VN" sz="3600" dirty="0">
              <a:ln w="0"/>
              <a:effectLst>
                <a:outerShdw blurRad="38100" dist="19050" dir="2700000" algn="tl" rotWithShape="0">
                  <a:schemeClr val="dk1">
                    <a:alpha val="40000"/>
                  </a:schemeClr>
                </a:outerShdw>
              </a:effectLst>
              <a:cs typeface="Arial" pitchFamily="34" charset="0"/>
            </a:endParaRPr>
          </a:p>
        </p:txBody>
      </p:sp>
      <p:sp>
        <p:nvSpPr>
          <p:cNvPr id="6" name="Rectangle 5"/>
          <p:cNvSpPr/>
          <p:nvPr/>
        </p:nvSpPr>
        <p:spPr>
          <a:xfrm>
            <a:off x="838200" y="1634832"/>
            <a:ext cx="15943075" cy="4154984"/>
          </a:xfrm>
          <a:prstGeom prst="rect">
            <a:avLst/>
          </a:prstGeom>
        </p:spPr>
        <p:txBody>
          <a:bodyPr wrap="square">
            <a:spAutoFit/>
          </a:bodyPr>
          <a:lstStyle/>
          <a:p>
            <a:r>
              <a:rPr lang="vi-VN" sz="6600" dirty="0">
                <a:latin typeface="Calibri (Headings)"/>
              </a:rPr>
              <a:t>2. Chết do tai nạn lao động: Gồm </a:t>
            </a:r>
            <a:r>
              <a:rPr lang="vi-VN" sz="6600" dirty="0" smtClean="0">
                <a:latin typeface="Calibri (Headings)"/>
              </a:rPr>
              <a:t>những</a:t>
            </a:r>
            <a:r>
              <a:rPr lang="en-US" sz="6600" dirty="0" smtClean="0">
                <a:latin typeface="Calibri (Headings)"/>
              </a:rPr>
              <a:t> </a:t>
            </a:r>
            <a:r>
              <a:rPr lang="vi-VN" sz="6600" dirty="0" smtClean="0">
                <a:latin typeface="Calibri (Headings)"/>
              </a:rPr>
              <a:t>trường </a:t>
            </a:r>
            <a:r>
              <a:rPr lang="vi-VN" sz="6600" dirty="0">
                <a:latin typeface="Calibri (Headings)"/>
              </a:rPr>
              <a:t>hợp chết trong khi đang làm việc.</a:t>
            </a:r>
          </a:p>
          <a:p>
            <a:endParaRPr lang="vi-VN" sz="6600" dirty="0">
              <a:latin typeface="Calibri (Headings)"/>
            </a:endParaRPr>
          </a:p>
          <a:p>
            <a:endParaRPr lang="vi-VN" sz="6600" dirty="0">
              <a:latin typeface="Calibri (Headings)"/>
            </a:endParaRPr>
          </a:p>
        </p:txBody>
      </p:sp>
      <p:sp>
        <p:nvSpPr>
          <p:cNvPr id="7" name="Rectangle 6"/>
          <p:cNvSpPr/>
          <p:nvPr/>
        </p:nvSpPr>
        <p:spPr>
          <a:xfrm>
            <a:off x="2915487" y="4533900"/>
            <a:ext cx="11353800" cy="4708981"/>
          </a:xfrm>
          <a:prstGeom prst="rect">
            <a:avLst/>
          </a:prstGeom>
        </p:spPr>
        <p:txBody>
          <a:bodyPr wrap="square">
            <a:spAutoFit/>
          </a:bodyPr>
          <a:lstStyle/>
          <a:p>
            <a:pPr algn="ctr"/>
            <a:r>
              <a:rPr lang="vi-VN" sz="6000" dirty="0">
                <a:latin typeface="Calibri (Headings)"/>
              </a:rPr>
              <a:t>Ví dụ: Một công nhân xây dựng trong khi đang làm việc </a:t>
            </a:r>
            <a:r>
              <a:rPr lang="vi-VN" sz="6000" dirty="0" smtClean="0">
                <a:latin typeface="Calibri (Headings)"/>
              </a:rPr>
              <a:t>bị </a:t>
            </a:r>
            <a:r>
              <a:rPr lang="vi-VN" sz="6000" dirty="0">
                <a:latin typeface="Calibri (Headings)"/>
              </a:rPr>
              <a:t>ngã từ trên cao xuống và bị chết; một công nhân đang khai thác than bị chết do sập hầm lò,....</a:t>
            </a:r>
          </a:p>
        </p:txBody>
      </p:sp>
    </p:spTree>
    <p:extLst>
      <p:ext uri="{BB962C8B-B14F-4D97-AF65-F5344CB8AC3E}">
        <p14:creationId xmlns:p14="http://schemas.microsoft.com/office/powerpoint/2010/main" val="3093466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5" name="Rectangle 4"/>
          <p:cNvSpPr/>
          <p:nvPr/>
        </p:nvSpPr>
        <p:spPr>
          <a:xfrm>
            <a:off x="2603408" y="358879"/>
            <a:ext cx="13594619" cy="646331"/>
          </a:xfrm>
          <a:prstGeom prst="rect">
            <a:avLst/>
          </a:prstGeom>
          <a:solidFill>
            <a:srgbClr val="FFFF00"/>
          </a:solidFill>
        </p:spPr>
        <p:txBody>
          <a:bodyPr wrap="none">
            <a:spAutoFit/>
          </a:bodyPr>
          <a:lstStyle/>
          <a:p>
            <a:pPr lvl="0">
              <a:spcBef>
                <a:spcPct val="0"/>
              </a:spcBef>
              <a:defRPr/>
            </a:pPr>
            <a:r>
              <a:rPr lang="en-US" sz="3600" dirty="0">
                <a:ln w="0"/>
                <a:effectLst>
                  <a:outerShdw blurRad="38100" dist="19050" dir="2700000" algn="tl" rotWithShape="0">
                    <a:schemeClr val="dk1">
                      <a:alpha val="40000"/>
                    </a:schemeClr>
                  </a:outerShdw>
                </a:effectLst>
                <a:latin typeface="Arial" pitchFamily="34" charset="0"/>
                <a:cs typeface="Arial" pitchFamily="34" charset="0"/>
              </a:rPr>
              <a:t>PHẦN 2: THÔNG TIN VỀ NGƯỜI CHẾT CỦA HỘ - CÂU </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43 (</a:t>
            </a:r>
            <a:r>
              <a:rPr lang="en-US" sz="3600" dirty="0" err="1" smtClean="0">
                <a:ln w="0"/>
                <a:effectLst>
                  <a:outerShdw blurRad="38100" dist="19050" dir="2700000" algn="tl" rotWithShape="0">
                    <a:schemeClr val="dk1">
                      <a:alpha val="40000"/>
                    </a:schemeClr>
                  </a:outerShdw>
                </a:effectLst>
                <a:latin typeface="Arial" pitchFamily="34" charset="0"/>
                <a:cs typeface="Arial" pitchFamily="34" charset="0"/>
              </a:rPr>
              <a:t>tiếp</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a:t>
            </a:r>
            <a:endParaRPr lang="vi-VN" sz="3600" b="1" dirty="0">
              <a:solidFill>
                <a:srgbClr val="FF0000"/>
              </a:solidFill>
              <a:cs typeface="Arial" pitchFamily="34" charset="0"/>
            </a:endParaRPr>
          </a:p>
        </p:txBody>
      </p:sp>
      <p:grpSp>
        <p:nvGrpSpPr>
          <p:cNvPr id="22" name="Group 38"/>
          <p:cNvGrpSpPr/>
          <p:nvPr/>
        </p:nvGrpSpPr>
        <p:grpSpPr>
          <a:xfrm>
            <a:off x="1981200" y="8211190"/>
            <a:ext cx="7343318" cy="1473279"/>
            <a:chOff x="0" y="0"/>
            <a:chExt cx="1022308" cy="215499"/>
          </a:xfrm>
        </p:grpSpPr>
        <p:sp>
          <p:nvSpPr>
            <p:cNvPr id="23" name="Freeform 39"/>
            <p:cNvSpPr/>
            <p:nvPr/>
          </p:nvSpPr>
          <p:spPr>
            <a:xfrm>
              <a:off x="0" y="0"/>
              <a:ext cx="1022308"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4" name="TextBox 40"/>
            <p:cNvSpPr txBox="1"/>
            <p:nvPr/>
          </p:nvSpPr>
          <p:spPr>
            <a:xfrm>
              <a:off x="0" y="0"/>
              <a:ext cx="1022308"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a:t>
              </a:r>
              <a:r>
                <a:rPr lang="en-US" sz="3200" dirty="0" smtClean="0">
                  <a:solidFill>
                    <a:srgbClr val="213343"/>
                  </a:solidFill>
                  <a:latin typeface="Muli Semi-Bold"/>
                </a:rPr>
                <a:t>22/01/2023 </a:t>
              </a:r>
              <a:r>
                <a:rPr lang="en-US" sz="3200" dirty="0" err="1" smtClean="0">
                  <a:solidFill>
                    <a:srgbClr val="213343"/>
                  </a:solidFill>
                  <a:latin typeface="Muli Semi-Bold"/>
                </a:rPr>
                <a:t>đến</a:t>
              </a:r>
              <a:r>
                <a:rPr lang="en-US" sz="3200" dirty="0" smtClean="0">
                  <a:solidFill>
                    <a:srgbClr val="213343"/>
                  </a:solidFill>
                  <a:latin typeface="Muli Semi-Bold"/>
                </a:rPr>
                <a:t> 31/03/2024</a:t>
              </a:r>
              <a:endParaRPr lang="en-US" sz="3200" dirty="0">
                <a:solidFill>
                  <a:srgbClr val="213343"/>
                </a:solidFill>
                <a:latin typeface="Muli Semi-Bold"/>
              </a:endParaRPr>
            </a:p>
          </p:txBody>
        </p:sp>
      </p:grpSp>
      <p:grpSp>
        <p:nvGrpSpPr>
          <p:cNvPr id="25" name="Group 41"/>
          <p:cNvGrpSpPr/>
          <p:nvPr/>
        </p:nvGrpSpPr>
        <p:grpSpPr>
          <a:xfrm>
            <a:off x="1068572" y="7486295"/>
            <a:ext cx="2840161" cy="2476855"/>
            <a:chOff x="0" y="0"/>
            <a:chExt cx="2001693" cy="1834115"/>
          </a:xfrm>
        </p:grpSpPr>
        <p:sp>
          <p:nvSpPr>
            <p:cNvPr id="26"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7"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4"/>
              <a:stretch>
                <a:fillRect/>
              </a:stretch>
            </a:blipFill>
          </p:spPr>
        </p:sp>
      </p:grpSp>
      <p:sp>
        <p:nvSpPr>
          <p:cNvPr id="6" name="Rectangle 5"/>
          <p:cNvSpPr/>
          <p:nvPr/>
        </p:nvSpPr>
        <p:spPr>
          <a:xfrm>
            <a:off x="802840" y="1677469"/>
            <a:ext cx="11008159" cy="5170646"/>
          </a:xfrm>
          <a:prstGeom prst="rect">
            <a:avLst/>
          </a:prstGeom>
        </p:spPr>
        <p:txBody>
          <a:bodyPr wrap="square">
            <a:spAutoFit/>
          </a:bodyPr>
          <a:lstStyle/>
          <a:p>
            <a:pPr algn="just"/>
            <a:r>
              <a:rPr lang="en-US" sz="6600" dirty="0" smtClean="0">
                <a:solidFill>
                  <a:srgbClr val="0070C0"/>
                </a:solidFill>
              </a:rPr>
              <a:t>   3</a:t>
            </a:r>
            <a:r>
              <a:rPr lang="en-US" sz="5400" dirty="0">
                <a:solidFill>
                  <a:srgbClr val="0070C0"/>
                </a:solidFill>
              </a:rPr>
              <a:t>. </a:t>
            </a:r>
            <a:r>
              <a:rPr lang="vi-VN" sz="6600" dirty="0">
                <a:solidFill>
                  <a:srgbClr val="0070C0"/>
                </a:solidFill>
              </a:rPr>
              <a:t>Chết do tai nạn giao thông: Gồm những trường hợp chết do các phương tiện giao thông đang tham gia giao thông gây ra. </a:t>
            </a:r>
          </a:p>
        </p:txBody>
      </p:sp>
      <p:pic>
        <p:nvPicPr>
          <p:cNvPr id="7" name="Picture 6"/>
          <p:cNvPicPr>
            <a:picLocks noChangeAspect="1"/>
          </p:cNvPicPr>
          <p:nvPr/>
        </p:nvPicPr>
        <p:blipFill>
          <a:blip r:embed="rId5"/>
          <a:stretch>
            <a:fillRect/>
          </a:stretch>
        </p:blipFill>
        <p:spPr>
          <a:xfrm rot="5134814">
            <a:off x="11158477" y="2437271"/>
            <a:ext cx="7968851" cy="6080649"/>
          </a:xfrm>
          <a:prstGeom prst="ellipse">
            <a:avLst/>
          </a:prstGeom>
          <a:ln>
            <a:noFill/>
          </a:ln>
          <a:effectLst>
            <a:softEdge rad="112500"/>
          </a:effectLst>
        </p:spPr>
      </p:pic>
    </p:spTree>
    <p:extLst>
      <p:ext uri="{BB962C8B-B14F-4D97-AF65-F5344CB8AC3E}">
        <p14:creationId xmlns:p14="http://schemas.microsoft.com/office/powerpoint/2010/main" val="2580268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8" name="Freeform 9"/>
          <p:cNvSpPr/>
          <p:nvPr/>
        </p:nvSpPr>
        <p:spPr>
          <a:xfrm rot="-502038">
            <a:off x="15757359" y="-584695"/>
            <a:ext cx="2984354" cy="2929123"/>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2"/>
            <a:stretch>
              <a:fillRect l="-70802" b="-72935"/>
            </a:stretch>
          </a:blipFill>
        </p:spPr>
      </p:sp>
      <p:sp>
        <p:nvSpPr>
          <p:cNvPr id="9" name="Freeform 14"/>
          <p:cNvSpPr/>
          <p:nvPr/>
        </p:nvSpPr>
        <p:spPr>
          <a:xfrm rot="-891283">
            <a:off x="-938273" y="7210901"/>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3"/>
            <a:stretch>
              <a:fillRect/>
            </a:stretch>
          </a:blipFill>
        </p:spPr>
      </p:sp>
      <p:sp>
        <p:nvSpPr>
          <p:cNvPr id="10" name="Title 1"/>
          <p:cNvSpPr txBox="1">
            <a:spLocks/>
          </p:cNvSpPr>
          <p:nvPr/>
        </p:nvSpPr>
        <p:spPr>
          <a:xfrm>
            <a:off x="11768" y="83809"/>
            <a:ext cx="12485031" cy="608528"/>
          </a:xfrm>
          <a:prstGeom prst="rect">
            <a:avLst/>
          </a:prstGeom>
          <a:solidFill>
            <a:srgbClr val="FFFF66"/>
          </a:solidFill>
        </p:spPr>
        <p:txBody>
          <a:bodyPr>
            <a:noAutofit/>
          </a:bodyPr>
          <a:lstStyle/>
          <a:p>
            <a:pPr lvl="0">
              <a:spcBef>
                <a:spcPct val="0"/>
              </a:spcBef>
              <a:defRPr/>
            </a:pPr>
            <a:r>
              <a:rPr lang="en-US" sz="3200" b="1" dirty="0">
                <a:latin typeface="Arial" pitchFamily="34" charset="0"/>
                <a:cs typeface="Arial" pitchFamily="34" charset="0"/>
              </a:rPr>
              <a:t>PHẦN </a:t>
            </a:r>
            <a:r>
              <a:rPr lang="en-US" sz="3200" b="1" dirty="0" smtClean="0">
                <a:latin typeface="Arial" pitchFamily="34" charset="0"/>
                <a:cs typeface="Arial" pitchFamily="34" charset="0"/>
              </a:rPr>
              <a:t>2: </a:t>
            </a:r>
            <a:r>
              <a:rPr lang="en-US" sz="3200" b="1" dirty="0">
                <a:latin typeface="Arial" pitchFamily="34" charset="0"/>
                <a:cs typeface="Arial" pitchFamily="34" charset="0"/>
              </a:rPr>
              <a:t>THÔNG TIN VỀ </a:t>
            </a:r>
            <a:r>
              <a:rPr lang="en-US" sz="3200" b="1" dirty="0" smtClean="0">
                <a:latin typeface="Arial" pitchFamily="34" charset="0"/>
                <a:cs typeface="Arial" pitchFamily="34" charset="0"/>
              </a:rPr>
              <a:t>NGƯỜI CHẾT CỦA HỘ - CÂU 43 (</a:t>
            </a:r>
            <a:r>
              <a:rPr lang="en-US" sz="3200" b="1" dirty="0" err="1" smtClean="0">
                <a:latin typeface="Arial" pitchFamily="34" charset="0"/>
                <a:cs typeface="Arial" pitchFamily="34" charset="0"/>
              </a:rPr>
              <a:t>tiếp</a:t>
            </a:r>
            <a:r>
              <a:rPr lang="en-US" sz="3200" b="1" dirty="0" smtClean="0">
                <a:latin typeface="Arial" pitchFamily="34" charset="0"/>
                <a:cs typeface="Arial" pitchFamily="34" charset="0"/>
              </a:rPr>
              <a:t>)</a:t>
            </a:r>
            <a:endParaRPr lang="vi-VN" sz="3200" b="1" dirty="0">
              <a:latin typeface="Arial" pitchFamily="34" charset="0"/>
              <a:cs typeface="Arial" pitchFamily="34" charset="0"/>
            </a:endParaRPr>
          </a:p>
        </p:txBody>
      </p:sp>
      <p:sp>
        <p:nvSpPr>
          <p:cNvPr id="5" name="Rectangle 4"/>
          <p:cNvSpPr/>
          <p:nvPr/>
        </p:nvSpPr>
        <p:spPr>
          <a:xfrm>
            <a:off x="1219200" y="1404015"/>
            <a:ext cx="16306800" cy="7478970"/>
          </a:xfrm>
          <a:prstGeom prst="rect">
            <a:avLst/>
          </a:prstGeom>
        </p:spPr>
        <p:txBody>
          <a:bodyPr wrap="square">
            <a:spAutoFit/>
          </a:bodyPr>
          <a:lstStyle/>
          <a:p>
            <a:pPr algn="ctr"/>
            <a:r>
              <a:rPr lang="en-US" sz="6000" dirty="0" smtClean="0">
                <a:solidFill>
                  <a:schemeClr val="accent6">
                    <a:lumMod val="50000"/>
                  </a:schemeClr>
                </a:solidFill>
              </a:rPr>
              <a:t>	4</a:t>
            </a:r>
            <a:r>
              <a:rPr lang="en-US" sz="6000" dirty="0">
                <a:solidFill>
                  <a:schemeClr val="accent6">
                    <a:lumMod val="50000"/>
                  </a:schemeClr>
                </a:solidFill>
              </a:rPr>
              <a:t>. </a:t>
            </a:r>
            <a:r>
              <a:rPr lang="vi-VN" sz="6000" dirty="0">
                <a:solidFill>
                  <a:schemeClr val="accent6">
                    <a:lumMod val="50000"/>
                  </a:schemeClr>
                </a:solidFill>
              </a:rPr>
              <a:t>Chết do các loại tai nạn khác: Gồm những trường hợp chết do tai nạn khác bởi các nguyên nhân khách quan, ngoài chủ ý (loại trừ tai nạn lao động và tai nạn giao thông ở trên). </a:t>
            </a:r>
            <a:endParaRPr lang="en-US" sz="6000" dirty="0" smtClean="0">
              <a:solidFill>
                <a:schemeClr val="accent6">
                  <a:lumMod val="50000"/>
                </a:schemeClr>
              </a:solidFill>
            </a:endParaRPr>
          </a:p>
          <a:p>
            <a:pPr algn="ctr"/>
            <a:endParaRPr lang="en-US" sz="6000" dirty="0" smtClean="0">
              <a:solidFill>
                <a:schemeClr val="accent6">
                  <a:lumMod val="50000"/>
                </a:schemeClr>
              </a:solidFill>
            </a:endParaRPr>
          </a:p>
          <a:p>
            <a:pPr algn="ctr"/>
            <a:r>
              <a:rPr lang="vi-VN" sz="6000" dirty="0" smtClean="0">
                <a:solidFill>
                  <a:schemeClr val="accent6">
                    <a:lumMod val="50000"/>
                  </a:schemeClr>
                </a:solidFill>
              </a:rPr>
              <a:t>Ví </a:t>
            </a:r>
            <a:r>
              <a:rPr lang="vi-VN" sz="6000" dirty="0">
                <a:solidFill>
                  <a:schemeClr val="accent6">
                    <a:lumMod val="50000"/>
                  </a:schemeClr>
                </a:solidFill>
              </a:rPr>
              <a:t>dụ: chết đuối, do cháy nhà, bị điện giật chết (nhưng không phải trong khi đang làm việc), do động đất, bị sét đánh, rắn cắn, sập núi,....</a:t>
            </a:r>
          </a:p>
        </p:txBody>
      </p:sp>
    </p:spTree>
    <p:extLst>
      <p:ext uri="{BB962C8B-B14F-4D97-AF65-F5344CB8AC3E}">
        <p14:creationId xmlns:p14="http://schemas.microsoft.com/office/powerpoint/2010/main" val="716726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286227" y="-701996"/>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5" name="Rectangle 4"/>
          <p:cNvSpPr/>
          <p:nvPr/>
        </p:nvSpPr>
        <p:spPr>
          <a:xfrm>
            <a:off x="2603408" y="358879"/>
            <a:ext cx="13594619" cy="646331"/>
          </a:xfrm>
          <a:prstGeom prst="rect">
            <a:avLst/>
          </a:prstGeom>
          <a:solidFill>
            <a:srgbClr val="FFFF00"/>
          </a:solidFill>
        </p:spPr>
        <p:txBody>
          <a:bodyPr wrap="none">
            <a:spAutoFit/>
          </a:bodyPr>
          <a:lstStyle/>
          <a:p>
            <a:pPr lvl="0">
              <a:spcBef>
                <a:spcPct val="0"/>
              </a:spcBef>
              <a:defRPr/>
            </a:pPr>
            <a:r>
              <a:rPr lang="en-US" sz="3600" dirty="0">
                <a:ln w="0"/>
                <a:effectLst>
                  <a:outerShdw blurRad="38100" dist="19050" dir="2700000" algn="tl" rotWithShape="0">
                    <a:schemeClr val="dk1">
                      <a:alpha val="40000"/>
                    </a:schemeClr>
                  </a:outerShdw>
                </a:effectLst>
                <a:latin typeface="Arial" pitchFamily="34" charset="0"/>
                <a:cs typeface="Arial" pitchFamily="34" charset="0"/>
              </a:rPr>
              <a:t>PHẦN 2: THÔNG TIN VỀ NGƯỜI CHẾT CỦA HỘ - CÂU </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43 (</a:t>
            </a:r>
            <a:r>
              <a:rPr lang="en-US" sz="3600" dirty="0" err="1" smtClean="0">
                <a:ln w="0"/>
                <a:effectLst>
                  <a:outerShdw blurRad="38100" dist="19050" dir="2700000" algn="tl" rotWithShape="0">
                    <a:schemeClr val="dk1">
                      <a:alpha val="40000"/>
                    </a:schemeClr>
                  </a:outerShdw>
                </a:effectLst>
                <a:latin typeface="Arial" pitchFamily="34" charset="0"/>
                <a:cs typeface="Arial" pitchFamily="34" charset="0"/>
              </a:rPr>
              <a:t>tiếp</a:t>
            </a:r>
            <a:r>
              <a:rPr lang="en-US" sz="3600" dirty="0" smtClean="0">
                <a:ln w="0"/>
                <a:effectLst>
                  <a:outerShdw blurRad="38100" dist="19050" dir="2700000" algn="tl" rotWithShape="0">
                    <a:schemeClr val="dk1">
                      <a:alpha val="40000"/>
                    </a:schemeClr>
                  </a:outerShdw>
                </a:effectLst>
                <a:latin typeface="Arial" pitchFamily="34" charset="0"/>
                <a:cs typeface="Arial" pitchFamily="34" charset="0"/>
              </a:rPr>
              <a:t>)</a:t>
            </a:r>
            <a:endParaRPr lang="vi-VN" sz="3600" b="1" dirty="0">
              <a:solidFill>
                <a:srgbClr val="FF0000"/>
              </a:solidFill>
              <a:cs typeface="Arial" pitchFamily="34" charset="0"/>
            </a:endParaRPr>
          </a:p>
        </p:txBody>
      </p:sp>
      <p:grpSp>
        <p:nvGrpSpPr>
          <p:cNvPr id="22" name="Group 38"/>
          <p:cNvGrpSpPr/>
          <p:nvPr/>
        </p:nvGrpSpPr>
        <p:grpSpPr>
          <a:xfrm>
            <a:off x="1293628" y="5591782"/>
            <a:ext cx="7343318" cy="1099615"/>
            <a:chOff x="0" y="0"/>
            <a:chExt cx="1022308" cy="215499"/>
          </a:xfrm>
        </p:grpSpPr>
        <p:sp>
          <p:nvSpPr>
            <p:cNvPr id="23" name="Freeform 39"/>
            <p:cNvSpPr/>
            <p:nvPr/>
          </p:nvSpPr>
          <p:spPr>
            <a:xfrm>
              <a:off x="0" y="0"/>
              <a:ext cx="1022308"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4" name="TextBox 40"/>
            <p:cNvSpPr txBox="1"/>
            <p:nvPr/>
          </p:nvSpPr>
          <p:spPr>
            <a:xfrm>
              <a:off x="0" y="0"/>
              <a:ext cx="1022308"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a:t>
              </a:r>
              <a:r>
                <a:rPr lang="en-US" sz="3200" dirty="0" smtClean="0">
                  <a:solidFill>
                    <a:srgbClr val="213343"/>
                  </a:solidFill>
                  <a:latin typeface="Muli Semi-Bold"/>
                </a:rPr>
                <a:t>22/01/2023 </a:t>
              </a:r>
              <a:r>
                <a:rPr lang="en-US" sz="3200" dirty="0" err="1" smtClean="0">
                  <a:solidFill>
                    <a:srgbClr val="213343"/>
                  </a:solidFill>
                  <a:latin typeface="Muli Semi-Bold"/>
                </a:rPr>
                <a:t>đến</a:t>
              </a:r>
              <a:r>
                <a:rPr lang="en-US" sz="3200" dirty="0" smtClean="0">
                  <a:solidFill>
                    <a:srgbClr val="213343"/>
                  </a:solidFill>
                  <a:latin typeface="Muli Semi-Bold"/>
                </a:rPr>
                <a:t> 31/03/2024</a:t>
              </a:r>
              <a:endParaRPr lang="en-US" sz="3200" dirty="0">
                <a:solidFill>
                  <a:srgbClr val="213343"/>
                </a:solidFill>
                <a:latin typeface="Muli Semi-Bold"/>
              </a:endParaRPr>
            </a:p>
          </p:txBody>
        </p:sp>
      </p:grpSp>
      <p:grpSp>
        <p:nvGrpSpPr>
          <p:cNvPr id="25" name="Group 41"/>
          <p:cNvGrpSpPr/>
          <p:nvPr/>
        </p:nvGrpSpPr>
        <p:grpSpPr>
          <a:xfrm>
            <a:off x="381000" y="5121421"/>
            <a:ext cx="2840161" cy="1848657"/>
            <a:chOff x="0" y="0"/>
            <a:chExt cx="2001693" cy="1834115"/>
          </a:xfrm>
        </p:grpSpPr>
        <p:sp>
          <p:nvSpPr>
            <p:cNvPr id="26"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7"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5"/>
              <a:stretch>
                <a:fillRect/>
              </a:stretch>
            </a:blipFill>
          </p:spPr>
        </p:sp>
      </p:grpSp>
      <p:sp>
        <p:nvSpPr>
          <p:cNvPr id="6" name="Rectangle 5"/>
          <p:cNvSpPr/>
          <p:nvPr/>
        </p:nvSpPr>
        <p:spPr>
          <a:xfrm>
            <a:off x="922428" y="1475571"/>
            <a:ext cx="15053878" cy="3477875"/>
          </a:xfrm>
          <a:prstGeom prst="rect">
            <a:avLst/>
          </a:prstGeom>
        </p:spPr>
        <p:txBody>
          <a:bodyPr wrap="square">
            <a:spAutoFit/>
          </a:bodyPr>
          <a:lstStyle/>
          <a:p>
            <a:pPr algn="just"/>
            <a:r>
              <a:rPr lang="en-US" sz="4400" dirty="0">
                <a:solidFill>
                  <a:srgbClr val="0070C0"/>
                </a:solidFill>
                <a:latin typeface="Calibri (Body)"/>
              </a:rPr>
              <a:t>5. </a:t>
            </a:r>
            <a:r>
              <a:rPr lang="vi-VN" sz="4400" dirty="0">
                <a:solidFill>
                  <a:srgbClr val="0070C0"/>
                </a:solidFill>
                <a:latin typeface="Calibri (Body)"/>
              </a:rPr>
              <a:t>Chết do tự tử: Gồm những trường hợp chết do chủ ý, cố ý tự giết mình - tự tử, tự sát. Tự tử được hiểu là hành động của một người cố ý gây ra cái chết cho chính mình hay hành động tự đem lại cái chết cho bản thân.</a:t>
            </a:r>
            <a:endParaRPr lang="en-US" sz="4400" dirty="0">
              <a:solidFill>
                <a:srgbClr val="0070C0"/>
              </a:solidFill>
              <a:latin typeface="Calibri (Body)"/>
            </a:endParaRPr>
          </a:p>
          <a:p>
            <a:pPr algn="just"/>
            <a:endParaRPr lang="en-US" sz="4400" dirty="0">
              <a:solidFill>
                <a:srgbClr val="0070C0"/>
              </a:solidFill>
              <a:latin typeface="Calibri (Body)"/>
            </a:endParaRPr>
          </a:p>
        </p:txBody>
      </p:sp>
      <p:sp>
        <p:nvSpPr>
          <p:cNvPr id="7" name="Rectangle 6"/>
          <p:cNvSpPr/>
          <p:nvPr/>
        </p:nvSpPr>
        <p:spPr>
          <a:xfrm>
            <a:off x="8960351" y="4898331"/>
            <a:ext cx="8840971" cy="2585323"/>
          </a:xfrm>
          <a:prstGeom prst="rect">
            <a:avLst/>
          </a:prstGeom>
        </p:spPr>
        <p:txBody>
          <a:bodyPr wrap="square">
            <a:spAutoFit/>
          </a:bodyPr>
          <a:lstStyle/>
          <a:p>
            <a:pPr algn="just"/>
            <a:r>
              <a:rPr lang="en-US" sz="5400" dirty="0">
                <a:solidFill>
                  <a:srgbClr val="0070C0"/>
                </a:solidFill>
                <a:latin typeface="Calibri (Body)"/>
              </a:rPr>
              <a:t>6. </a:t>
            </a:r>
            <a:r>
              <a:rPr lang="vi-VN" sz="5400" dirty="0">
                <a:solidFill>
                  <a:srgbClr val="0070C0"/>
                </a:solidFill>
                <a:latin typeface="Calibri (Body)"/>
              </a:rPr>
              <a:t>Chết do các nguyên nhân khác: </a:t>
            </a:r>
            <a:r>
              <a:rPr lang="en-US" sz="5400" dirty="0" err="1" smtClean="0">
                <a:solidFill>
                  <a:srgbClr val="0070C0"/>
                </a:solidFill>
                <a:latin typeface="Calibri (Body)"/>
              </a:rPr>
              <a:t>Chết</a:t>
            </a:r>
            <a:r>
              <a:rPr lang="en-US" sz="5400" dirty="0" smtClean="0">
                <a:solidFill>
                  <a:srgbClr val="0070C0"/>
                </a:solidFill>
                <a:latin typeface="Calibri (Body)"/>
              </a:rPr>
              <a:t> </a:t>
            </a:r>
            <a:r>
              <a:rPr lang="en-US" sz="5400" dirty="0" err="1" smtClean="0">
                <a:solidFill>
                  <a:srgbClr val="0070C0"/>
                </a:solidFill>
                <a:latin typeface="Calibri (Body)"/>
              </a:rPr>
              <a:t>khi</a:t>
            </a:r>
            <a:r>
              <a:rPr lang="en-US" sz="5400" dirty="0" smtClean="0">
                <a:solidFill>
                  <a:srgbClr val="0070C0"/>
                </a:solidFill>
                <a:latin typeface="Calibri (Body)"/>
              </a:rPr>
              <a:t> </a:t>
            </a:r>
            <a:r>
              <a:rPr lang="en-US" sz="5400" dirty="0" err="1" smtClean="0">
                <a:solidFill>
                  <a:srgbClr val="0070C0"/>
                </a:solidFill>
                <a:latin typeface="Calibri (Body)"/>
              </a:rPr>
              <a:t>không</a:t>
            </a:r>
            <a:r>
              <a:rPr lang="en-US" sz="5400" dirty="0" smtClean="0">
                <a:solidFill>
                  <a:srgbClr val="0070C0"/>
                </a:solidFill>
                <a:latin typeface="Calibri (Body)"/>
              </a:rPr>
              <a:t> </a:t>
            </a:r>
            <a:r>
              <a:rPr lang="en-US" sz="5400" dirty="0" err="1" smtClean="0">
                <a:solidFill>
                  <a:srgbClr val="0070C0"/>
                </a:solidFill>
                <a:latin typeface="Calibri (Body)"/>
              </a:rPr>
              <a:t>thuộc</a:t>
            </a:r>
            <a:r>
              <a:rPr lang="en-US" sz="5400" dirty="0" smtClean="0">
                <a:solidFill>
                  <a:srgbClr val="0070C0"/>
                </a:solidFill>
                <a:latin typeface="Calibri (Body)"/>
              </a:rPr>
              <a:t> </a:t>
            </a:r>
            <a:r>
              <a:rPr lang="en-US" sz="5400" dirty="0" err="1" smtClean="0">
                <a:solidFill>
                  <a:srgbClr val="0070C0"/>
                </a:solidFill>
                <a:latin typeface="Calibri (Body)"/>
              </a:rPr>
              <a:t>nguyên</a:t>
            </a:r>
            <a:r>
              <a:rPr lang="en-US" sz="5400" dirty="0" smtClean="0">
                <a:solidFill>
                  <a:srgbClr val="0070C0"/>
                </a:solidFill>
                <a:latin typeface="Calibri (Body)"/>
              </a:rPr>
              <a:t> </a:t>
            </a:r>
            <a:r>
              <a:rPr lang="en-US" sz="5400" dirty="0" err="1" smtClean="0">
                <a:solidFill>
                  <a:srgbClr val="0070C0"/>
                </a:solidFill>
                <a:latin typeface="Calibri (Body)"/>
              </a:rPr>
              <a:t>nhân</a:t>
            </a:r>
            <a:r>
              <a:rPr lang="en-US" sz="5400" dirty="0" smtClean="0">
                <a:solidFill>
                  <a:srgbClr val="0070C0"/>
                </a:solidFill>
                <a:latin typeface="Calibri (Body)"/>
              </a:rPr>
              <a:t> </a:t>
            </a:r>
            <a:r>
              <a:rPr lang="en-US" sz="5400" dirty="0" err="1" smtClean="0">
                <a:solidFill>
                  <a:srgbClr val="0070C0"/>
                </a:solidFill>
                <a:latin typeface="Calibri (Body)"/>
              </a:rPr>
              <a:t>từ</a:t>
            </a:r>
            <a:r>
              <a:rPr lang="en-US" sz="5400" dirty="0" smtClean="0">
                <a:solidFill>
                  <a:srgbClr val="0070C0"/>
                </a:solidFill>
                <a:latin typeface="Calibri (Body)"/>
              </a:rPr>
              <a:t> 1 </a:t>
            </a:r>
            <a:r>
              <a:rPr lang="en-US" sz="5400" dirty="0" err="1" smtClean="0">
                <a:solidFill>
                  <a:srgbClr val="0070C0"/>
                </a:solidFill>
                <a:latin typeface="Calibri (Body)"/>
              </a:rPr>
              <a:t>đến</a:t>
            </a:r>
            <a:r>
              <a:rPr lang="en-US" sz="5400" dirty="0" smtClean="0">
                <a:solidFill>
                  <a:srgbClr val="0070C0"/>
                </a:solidFill>
                <a:latin typeface="Calibri (Body)"/>
              </a:rPr>
              <a:t> 5.</a:t>
            </a:r>
            <a:endParaRPr lang="en-US" sz="5400" dirty="0">
              <a:solidFill>
                <a:srgbClr val="0070C0"/>
              </a:solidFill>
              <a:latin typeface="Calibri (Body)"/>
            </a:endParaRPr>
          </a:p>
        </p:txBody>
      </p:sp>
      <p:sp>
        <p:nvSpPr>
          <p:cNvPr id="19" name="Freeform 39"/>
          <p:cNvSpPr/>
          <p:nvPr/>
        </p:nvSpPr>
        <p:spPr>
          <a:xfrm>
            <a:off x="5866955" y="8572499"/>
            <a:ext cx="11140144" cy="117765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txBody>
          <a:bodyPr/>
          <a:lstStyle/>
          <a:p>
            <a:pPr algn="ctr"/>
            <a:r>
              <a:rPr lang="en-US" sz="5400" dirty="0" err="1" smtClean="0"/>
              <a:t>Lưu</a:t>
            </a:r>
            <a:r>
              <a:rPr lang="en-US" sz="5400" dirty="0" smtClean="0"/>
              <a:t> ý </a:t>
            </a:r>
            <a:r>
              <a:rPr lang="en-US" sz="5400" dirty="0" err="1" smtClean="0"/>
              <a:t>cần</a:t>
            </a:r>
            <a:r>
              <a:rPr lang="en-US" sz="5400" dirty="0" smtClean="0"/>
              <a:t> </a:t>
            </a:r>
            <a:r>
              <a:rPr lang="en-US" sz="5400" dirty="0" err="1" smtClean="0"/>
              <a:t>nhập</a:t>
            </a:r>
            <a:r>
              <a:rPr lang="en-US" sz="5400" dirty="0" smtClean="0"/>
              <a:t> </a:t>
            </a:r>
            <a:r>
              <a:rPr lang="en-US" sz="5400" dirty="0" err="1" smtClean="0"/>
              <a:t>lý</a:t>
            </a:r>
            <a:r>
              <a:rPr lang="en-US" sz="5400" dirty="0" smtClean="0"/>
              <a:t> do </a:t>
            </a:r>
            <a:r>
              <a:rPr lang="en-US" sz="5400" dirty="0" err="1" smtClean="0"/>
              <a:t>cụ</a:t>
            </a:r>
            <a:r>
              <a:rPr lang="en-US" sz="5400" dirty="0" smtClean="0"/>
              <a:t> </a:t>
            </a:r>
            <a:r>
              <a:rPr lang="en-US" sz="5400" dirty="0" err="1" smtClean="0"/>
              <a:t>thể</a:t>
            </a:r>
            <a:r>
              <a:rPr lang="en-US" sz="5400" dirty="0" smtClean="0"/>
              <a:t> </a:t>
            </a:r>
            <a:r>
              <a:rPr lang="en-US" sz="5400" dirty="0" err="1" smtClean="0"/>
              <a:t>với</a:t>
            </a:r>
            <a:r>
              <a:rPr lang="en-US" sz="5400" dirty="0" smtClean="0"/>
              <a:t> </a:t>
            </a:r>
            <a:r>
              <a:rPr lang="en-US" sz="5400" dirty="0" err="1" smtClean="0"/>
              <a:t>mã</a:t>
            </a:r>
            <a:r>
              <a:rPr lang="en-US" sz="5400" dirty="0" smtClean="0"/>
              <a:t> 6</a:t>
            </a:r>
            <a:endParaRPr lang="en-US" sz="5400" dirty="0"/>
          </a:p>
        </p:txBody>
      </p:sp>
      <p:sp>
        <p:nvSpPr>
          <p:cNvPr id="9" name="Down Arrow 8"/>
          <p:cNvSpPr/>
          <p:nvPr/>
        </p:nvSpPr>
        <p:spPr>
          <a:xfrm>
            <a:off x="13826492" y="7658100"/>
            <a:ext cx="880108" cy="72045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8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grpSp>
        <p:nvGrpSpPr>
          <p:cNvPr id="22" name="Group 38"/>
          <p:cNvGrpSpPr/>
          <p:nvPr/>
        </p:nvGrpSpPr>
        <p:grpSpPr>
          <a:xfrm>
            <a:off x="8305803" y="492669"/>
            <a:ext cx="7360836" cy="1473279"/>
            <a:chOff x="-32158" y="0"/>
            <a:chExt cx="1054466" cy="215499"/>
          </a:xfrm>
        </p:grpSpPr>
        <p:sp>
          <p:nvSpPr>
            <p:cNvPr id="23" name="Freeform 39"/>
            <p:cNvSpPr/>
            <p:nvPr/>
          </p:nvSpPr>
          <p:spPr>
            <a:xfrm>
              <a:off x="192428" y="0"/>
              <a:ext cx="829880" cy="215499"/>
            </a:xfrm>
            <a:custGeom>
              <a:avLst/>
              <a:gdLst/>
              <a:ahLst/>
              <a:cxnLst/>
              <a:rect l="l" t="t" r="r" b="b"/>
              <a:pathLst>
                <a:path w="872266" h="215499">
                  <a:moveTo>
                    <a:pt x="0" y="0"/>
                  </a:moveTo>
                  <a:lnTo>
                    <a:pt x="872266" y="0"/>
                  </a:lnTo>
                  <a:lnTo>
                    <a:pt x="872266" y="215499"/>
                  </a:lnTo>
                  <a:lnTo>
                    <a:pt x="0" y="215499"/>
                  </a:lnTo>
                  <a:close/>
                </a:path>
              </a:pathLst>
            </a:custGeom>
            <a:solidFill>
              <a:srgbClr val="000000">
                <a:alpha val="0"/>
              </a:srgbClr>
            </a:solidFill>
            <a:ln w="19050" cap="sq">
              <a:solidFill>
                <a:srgbClr val="213343"/>
              </a:solidFill>
              <a:prstDash val="dash"/>
              <a:miter/>
            </a:ln>
          </p:spPr>
        </p:sp>
        <p:sp>
          <p:nvSpPr>
            <p:cNvPr id="24" name="TextBox 40"/>
            <p:cNvSpPr txBox="1"/>
            <p:nvPr/>
          </p:nvSpPr>
          <p:spPr>
            <a:xfrm>
              <a:off x="-32158" y="0"/>
              <a:ext cx="1054466" cy="215499"/>
            </a:xfrm>
            <a:prstGeom prst="rect">
              <a:avLst/>
            </a:prstGeom>
          </p:spPr>
          <p:txBody>
            <a:bodyPr lIns="50800" tIns="50800" rIns="50800" bIns="50800" rtlCol="0" anchor="ctr"/>
            <a:lstStyle/>
            <a:p>
              <a:pPr algn="ctr">
                <a:lnSpc>
                  <a:spcPts val="2879"/>
                </a:lnSpc>
              </a:pPr>
              <a:r>
                <a:rPr lang="en-US" sz="2399" dirty="0" smtClean="0">
                  <a:solidFill>
                    <a:srgbClr val="213343"/>
                  </a:solidFill>
                  <a:latin typeface="Muli Semi-Bold"/>
                </a:rPr>
                <a:t>                     </a:t>
              </a:r>
              <a:r>
                <a:rPr lang="en-US" sz="3200" dirty="0" smtClean="0">
                  <a:solidFill>
                    <a:srgbClr val="213343"/>
                  </a:solidFill>
                  <a:latin typeface="Muli Semi-Bold"/>
                </a:rPr>
                <a:t>22/01/2023 </a:t>
              </a:r>
              <a:r>
                <a:rPr lang="en-US" sz="3200" dirty="0" err="1" smtClean="0">
                  <a:solidFill>
                    <a:srgbClr val="213343"/>
                  </a:solidFill>
                  <a:latin typeface="Muli Semi-Bold"/>
                </a:rPr>
                <a:t>đến</a:t>
              </a:r>
              <a:r>
                <a:rPr lang="en-US" sz="3200" dirty="0" smtClean="0">
                  <a:solidFill>
                    <a:srgbClr val="213343"/>
                  </a:solidFill>
                  <a:latin typeface="Muli Semi-Bold"/>
                </a:rPr>
                <a:t> 31/03/2024</a:t>
              </a:r>
              <a:endParaRPr lang="en-US" sz="3200" dirty="0">
                <a:solidFill>
                  <a:srgbClr val="213343"/>
                </a:solidFill>
                <a:latin typeface="Muli Semi-Bold"/>
              </a:endParaRPr>
            </a:p>
          </p:txBody>
        </p:sp>
      </p:grpSp>
      <p:grpSp>
        <p:nvGrpSpPr>
          <p:cNvPr id="25" name="Group 41"/>
          <p:cNvGrpSpPr/>
          <p:nvPr/>
        </p:nvGrpSpPr>
        <p:grpSpPr>
          <a:xfrm>
            <a:off x="15547753" y="-300498"/>
            <a:ext cx="2840161" cy="2476855"/>
            <a:chOff x="0" y="0"/>
            <a:chExt cx="2001693" cy="1834115"/>
          </a:xfrm>
        </p:grpSpPr>
        <p:sp>
          <p:nvSpPr>
            <p:cNvPr id="26" name="Freeform 42"/>
            <p:cNvSpPr/>
            <p:nvPr/>
          </p:nvSpPr>
          <p:spPr>
            <a:xfrm>
              <a:off x="167578" y="0"/>
              <a:ext cx="1834115" cy="1834115"/>
            </a:xfrm>
            <a:custGeom>
              <a:avLst/>
              <a:gdLst/>
              <a:ahLst/>
              <a:cxnLst/>
              <a:rect l="l" t="t" r="r" b="b"/>
              <a:pathLst>
                <a:path w="1834115" h="1834115">
                  <a:moveTo>
                    <a:pt x="0" y="0"/>
                  </a:moveTo>
                  <a:lnTo>
                    <a:pt x="1834115" y="0"/>
                  </a:lnTo>
                  <a:lnTo>
                    <a:pt x="1834115" y="1834115"/>
                  </a:lnTo>
                  <a:lnTo>
                    <a:pt x="0" y="183411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7" name="Freeform 43"/>
            <p:cNvSpPr/>
            <p:nvPr/>
          </p:nvSpPr>
          <p:spPr>
            <a:xfrm>
              <a:off x="0" y="94651"/>
              <a:ext cx="1737290" cy="1739464"/>
            </a:xfrm>
            <a:custGeom>
              <a:avLst/>
              <a:gdLst/>
              <a:ahLst/>
              <a:cxnLst/>
              <a:rect l="l" t="t" r="r" b="b"/>
              <a:pathLst>
                <a:path w="1737290" h="1739464">
                  <a:moveTo>
                    <a:pt x="0" y="0"/>
                  </a:moveTo>
                  <a:lnTo>
                    <a:pt x="1737290" y="0"/>
                  </a:lnTo>
                  <a:lnTo>
                    <a:pt x="1737290" y="1739464"/>
                  </a:lnTo>
                  <a:lnTo>
                    <a:pt x="0" y="1739464"/>
                  </a:lnTo>
                  <a:lnTo>
                    <a:pt x="0" y="0"/>
                  </a:lnTo>
                  <a:close/>
                </a:path>
              </a:pathLst>
            </a:custGeom>
            <a:blipFill>
              <a:blip r:embed="rId4"/>
              <a:stretch>
                <a:fillRect/>
              </a:stretch>
            </a:blipFill>
          </p:spPr>
        </p:sp>
      </p:grpSp>
      <p:sp>
        <p:nvSpPr>
          <p:cNvPr id="14" name="Title 1"/>
          <p:cNvSpPr txBox="1">
            <a:spLocks/>
          </p:cNvSpPr>
          <p:nvPr/>
        </p:nvSpPr>
        <p:spPr>
          <a:xfrm>
            <a:off x="3288632" y="394351"/>
            <a:ext cx="5867400" cy="976881"/>
          </a:xfrm>
          <a:prstGeom prst="rect">
            <a:avLst/>
          </a:prstGeom>
          <a:noFill/>
        </p:spPr>
        <p:txBody>
          <a:bodyPr>
            <a:noAutofit/>
          </a:bodyPr>
          <a:lstStyle/>
          <a:p>
            <a:pPr>
              <a:spcBef>
                <a:spcPct val="0"/>
              </a:spcBef>
              <a:defRPr/>
            </a:pPr>
            <a:r>
              <a:rPr lang="en-US" sz="54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5</a:t>
            </a:r>
            <a:endParaRPr lang="en-US" sz="5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54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15" name="Content Placeholder 1"/>
          <p:cNvSpPr txBox="1">
            <a:spLocks/>
          </p:cNvSpPr>
          <p:nvPr/>
        </p:nvSpPr>
        <p:spPr>
          <a:xfrm>
            <a:off x="850232" y="2560664"/>
            <a:ext cx="16611600" cy="6925104"/>
          </a:xfrm>
          <a:prstGeom prst="rect">
            <a:avLst/>
          </a:prstGeom>
        </p:spPr>
        <p:txBody>
          <a:bodyPr vert="horz" lIns="91440" tIns="45720" rIns="91440" bIns="45720" rtlCol="0">
            <a:noAutofit/>
          </a:bodyPr>
          <a:lstStyle/>
          <a:p>
            <a:pPr algn="just"/>
            <a:r>
              <a:rPr lang="en-US" sz="6600" dirty="0" smtClean="0">
                <a:latin typeface="Arial" panose="020B0604020202020204" pitchFamily="34" charset="0"/>
                <a:cs typeface="Arial" panose="020B0604020202020204" pitchFamily="34" charset="0"/>
              </a:rPr>
              <a:t>	ĐTV </a:t>
            </a:r>
            <a:r>
              <a:rPr lang="en-US" sz="6600" dirty="0" err="1">
                <a:latin typeface="Arial" panose="020B0604020202020204" pitchFamily="34" charset="0"/>
                <a:cs typeface="Arial" panose="020B0604020202020204" pitchFamily="34" charset="0"/>
              </a:rPr>
              <a:t>phỏng</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vấn</a:t>
            </a:r>
            <a:r>
              <a:rPr lang="en-US" sz="6600" dirty="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hộ</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anh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Hải</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Anh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nói</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rằng</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vợ</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anh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là</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cán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bộ</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công</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nhân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viên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ngành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điện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lực</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Việt</a:t>
            </a:r>
            <a:r>
              <a:rPr lang="en-US" sz="6600" dirty="0" smtClean="0">
                <a:latin typeface="Arial" panose="020B0604020202020204" pitchFamily="34" charset="0"/>
                <a:cs typeface="Arial" panose="020B0604020202020204" pitchFamily="34" charset="0"/>
              </a:rPr>
              <a:t> Nam. </a:t>
            </a:r>
            <a:r>
              <a:rPr lang="en-US" sz="6600" dirty="0" err="1" smtClean="0">
                <a:latin typeface="Arial" panose="020B0604020202020204" pitchFamily="34" charset="0"/>
                <a:cs typeface="Arial" panose="020B0604020202020204" pitchFamily="34" charset="0"/>
              </a:rPr>
              <a:t>Vợ</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anh</a:t>
            </a:r>
            <a:r>
              <a:rPr lang="en-US" sz="6600" dirty="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mới</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chết</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hồi</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tháng</a:t>
            </a:r>
            <a:r>
              <a:rPr lang="en-US" sz="6600" dirty="0" smtClean="0">
                <a:latin typeface="Arial" panose="020B0604020202020204" pitchFamily="34" charset="0"/>
                <a:cs typeface="Arial" panose="020B0604020202020204" pitchFamily="34" charset="0"/>
              </a:rPr>
              <a:t> 11 </a:t>
            </a:r>
            <a:r>
              <a:rPr lang="en-US" sz="6600" dirty="0" err="1" smtClean="0">
                <a:latin typeface="Arial" panose="020B0604020202020204" pitchFamily="34" charset="0"/>
                <a:cs typeface="Arial" panose="020B0604020202020204" pitchFamily="34" charset="0"/>
              </a:rPr>
              <a:t>năm</a:t>
            </a:r>
            <a:r>
              <a:rPr lang="en-US" sz="6600" dirty="0" smtClean="0">
                <a:latin typeface="Arial" panose="020B0604020202020204" pitchFamily="34" charset="0"/>
                <a:cs typeface="Arial" panose="020B0604020202020204" pitchFamily="34" charset="0"/>
              </a:rPr>
              <a:t> 2023 </a:t>
            </a:r>
            <a:r>
              <a:rPr lang="en-US" sz="6600" dirty="0" err="1" smtClean="0">
                <a:latin typeface="Arial" panose="020B0604020202020204" pitchFamily="34" charset="0"/>
                <a:cs typeface="Arial" panose="020B0604020202020204" pitchFamily="34" charset="0"/>
              </a:rPr>
              <a:t>khi</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đang</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sửa</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chữa</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đường</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dây</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điện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cao</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thế</a:t>
            </a:r>
            <a:r>
              <a:rPr lang="en-US" sz="6600" dirty="0">
                <a:latin typeface="Arial" panose="020B0604020202020204" pitchFamily="34" charset="0"/>
                <a:cs typeface="Arial" panose="020B0604020202020204" pitchFamily="34" charset="0"/>
              </a:rPr>
              <a:t>.</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Xác</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định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nguyên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nhân</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chết</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của</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vợ</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anh</a:t>
            </a:r>
            <a:r>
              <a:rPr lang="en-US" sz="6600" dirty="0" smtClean="0">
                <a:latin typeface="Arial" panose="020B0604020202020204" pitchFamily="34" charset="0"/>
                <a:cs typeface="Arial" panose="020B0604020202020204" pitchFamily="34" charset="0"/>
              </a:rPr>
              <a:t> </a:t>
            </a:r>
            <a:r>
              <a:rPr lang="en-US" sz="6600" dirty="0" err="1" smtClean="0">
                <a:latin typeface="Arial" panose="020B0604020202020204" pitchFamily="34" charset="0"/>
                <a:cs typeface="Arial" panose="020B0604020202020204" pitchFamily="34" charset="0"/>
              </a:rPr>
              <a:t>Hải</a:t>
            </a:r>
            <a:r>
              <a:rPr lang="en-US" sz="6600" dirty="0" smtClean="0">
                <a:latin typeface="Arial" panose="020B0604020202020204" pitchFamily="34" charset="0"/>
                <a:cs typeface="Arial" panose="020B0604020202020204" pitchFamily="34" charset="0"/>
              </a:rPr>
              <a:t>?</a:t>
            </a:r>
            <a:endParaRPr lang="en-US" sz="6600" dirty="0">
              <a:latin typeface="Arial" panose="020B0604020202020204" pitchFamily="34" charset="0"/>
              <a:cs typeface="Arial" panose="020B0604020202020204" pitchFamily="34" charset="0"/>
            </a:endParaRPr>
          </a:p>
          <a:p>
            <a:pPr algn="just"/>
            <a:endParaRPr lang="en-US" sz="6600" dirty="0">
              <a:latin typeface="Arial" panose="020B0604020202020204" pitchFamily="34" charset="0"/>
              <a:cs typeface="Arial" panose="020B0604020202020204" pitchFamily="34" charset="0"/>
            </a:endParaRPr>
          </a:p>
          <a:p>
            <a:pPr algn="just"/>
            <a:r>
              <a:rPr lang="en-US" sz="6600" dirty="0">
                <a:latin typeface="Arial" panose="020B0604020202020204" pitchFamily="34" charset="0"/>
                <a:cs typeface="Arial" panose="020B0604020202020204" pitchFamily="34" charset="0"/>
              </a:rPr>
              <a:t>	</a:t>
            </a:r>
            <a:endParaRPr lang="nb-NO" sz="6600" b="1" dirty="0" smtClean="0">
              <a:latin typeface="Arial" panose="020B0604020202020204" pitchFamily="34" charset="0"/>
              <a:cs typeface="Arial" panose="020B0604020202020204" pitchFamily="34" charset="0"/>
            </a:endParaRPr>
          </a:p>
        </p:txBody>
      </p:sp>
      <p:pic>
        <p:nvPicPr>
          <p:cNvPr id="16" name="Picture 15" descr="C:\Users\CanhHa\AppData\Local\Microsoft\Windows\Temporary Internet Files\Content.IE5\E5P7BPYC\MC900371076[1].wmf"/>
          <p:cNvPicPr>
            <a:picLocks noChangeAspect="1" noChangeArrowheads="1"/>
          </p:cNvPicPr>
          <p:nvPr/>
        </p:nvPicPr>
        <p:blipFill>
          <a:blip r:embed="rId5" cstate="print"/>
          <a:srcRect/>
          <a:stretch>
            <a:fillRect/>
          </a:stretch>
        </p:blipFill>
        <p:spPr bwMode="auto">
          <a:xfrm>
            <a:off x="1336202" y="-38950"/>
            <a:ext cx="1295400" cy="1410182"/>
          </a:xfrm>
          <a:prstGeom prst="rect">
            <a:avLst/>
          </a:prstGeom>
          <a:noFill/>
          <a:ln w="9525">
            <a:noFill/>
            <a:miter lim="800000"/>
            <a:headEnd/>
            <a:tailEnd/>
          </a:ln>
        </p:spPr>
      </p:pic>
    </p:spTree>
    <p:extLst>
      <p:ext uri="{BB962C8B-B14F-4D97-AF65-F5344CB8AC3E}">
        <p14:creationId xmlns:p14="http://schemas.microsoft.com/office/powerpoint/2010/main" val="177904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8" name="Freeform 9"/>
          <p:cNvSpPr/>
          <p:nvPr/>
        </p:nvSpPr>
        <p:spPr>
          <a:xfrm rot="20252266">
            <a:off x="15757359" y="-584695"/>
            <a:ext cx="2984354" cy="2929123"/>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2"/>
            <a:stretch>
              <a:fillRect l="-70802" b="-72935"/>
            </a:stretch>
          </a:blipFill>
        </p:spPr>
      </p:sp>
      <p:sp>
        <p:nvSpPr>
          <p:cNvPr id="9" name="Freeform 14"/>
          <p:cNvSpPr/>
          <p:nvPr/>
        </p:nvSpPr>
        <p:spPr>
          <a:xfrm rot="-891283">
            <a:off x="-938273" y="7210901"/>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3"/>
            <a:stretch>
              <a:fillRect/>
            </a:stretch>
          </a:blipFill>
        </p:spPr>
      </p:sp>
      <p:pic>
        <p:nvPicPr>
          <p:cNvPr id="11" name="Picture 10"/>
          <p:cNvPicPr>
            <a:picLocks noChangeAspect="1"/>
          </p:cNvPicPr>
          <p:nvPr/>
        </p:nvPicPr>
        <p:blipFill>
          <a:blip r:embed="rId4"/>
          <a:stretch>
            <a:fillRect/>
          </a:stretch>
        </p:blipFill>
        <p:spPr>
          <a:xfrm>
            <a:off x="876298" y="2165274"/>
            <a:ext cx="16802102" cy="5437496"/>
          </a:xfrm>
          <a:prstGeom prst="rect">
            <a:avLst/>
          </a:prstGeom>
        </p:spPr>
      </p:pic>
      <p:sp>
        <p:nvSpPr>
          <p:cNvPr id="12" name="Title 1"/>
          <p:cNvSpPr txBox="1">
            <a:spLocks/>
          </p:cNvSpPr>
          <p:nvPr/>
        </p:nvSpPr>
        <p:spPr>
          <a:xfrm>
            <a:off x="4495800" y="508975"/>
            <a:ext cx="7010400" cy="1177933"/>
          </a:xfrm>
          <a:prstGeom prst="rect">
            <a:avLst/>
          </a:prstGeom>
          <a:noFill/>
        </p:spPr>
        <p:txBody>
          <a:bodyPr>
            <a:noAutofit/>
          </a:bodyPr>
          <a:lstStyle/>
          <a:p>
            <a:pPr>
              <a:spcBef>
                <a:spcPct val="0"/>
              </a:spcBef>
              <a:defRPr/>
            </a:pPr>
            <a:r>
              <a:rPr lang="en-US" sz="66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5</a:t>
            </a:r>
            <a:endParaRPr lang="en-US" sz="6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6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3" name="Picture 12" descr="C:\Users\CanhHa\AppData\Local\Microsoft\Windows\Temporary Internet Files\Content.IE5\E5P7BPYC\MC900371076[1].wmf"/>
          <p:cNvPicPr>
            <a:picLocks noChangeAspect="1" noChangeArrowheads="1"/>
          </p:cNvPicPr>
          <p:nvPr/>
        </p:nvPicPr>
        <p:blipFill>
          <a:blip r:embed="rId5" cstate="print"/>
          <a:srcRect/>
          <a:stretch>
            <a:fillRect/>
          </a:stretch>
        </p:blipFill>
        <p:spPr bwMode="auto">
          <a:xfrm>
            <a:off x="2413015" y="276726"/>
            <a:ext cx="1295400" cy="1410182"/>
          </a:xfrm>
          <a:prstGeom prst="rect">
            <a:avLst/>
          </a:prstGeom>
          <a:noFill/>
          <a:ln w="9525">
            <a:noFill/>
            <a:miter lim="800000"/>
            <a:headEnd/>
            <a:tailEnd/>
          </a:ln>
        </p:spPr>
      </p:pic>
      <p:sp>
        <p:nvSpPr>
          <p:cNvPr id="14" name="Title 1"/>
          <p:cNvSpPr txBox="1">
            <a:spLocks/>
          </p:cNvSpPr>
          <p:nvPr/>
        </p:nvSpPr>
        <p:spPr>
          <a:xfrm>
            <a:off x="17068800" y="2933700"/>
            <a:ext cx="533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Tree>
    <p:extLst>
      <p:ext uri="{BB962C8B-B14F-4D97-AF65-F5344CB8AC3E}">
        <p14:creationId xmlns:p14="http://schemas.microsoft.com/office/powerpoint/2010/main" val="200615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5429168" y="6719531"/>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sp>
        <p:nvSpPr>
          <p:cNvPr id="11" name="TextBox 7"/>
          <p:cNvSpPr txBox="1"/>
          <p:nvPr/>
        </p:nvSpPr>
        <p:spPr>
          <a:xfrm>
            <a:off x="609600" y="2941711"/>
            <a:ext cx="16230600" cy="4897256"/>
          </a:xfrm>
          <a:prstGeom prst="rect">
            <a:avLst/>
          </a:prstGeom>
        </p:spPr>
        <p:txBody>
          <a:bodyPr lIns="0" tIns="0" rIns="0" bIns="0" rtlCol="0" anchor="t">
            <a:spAutoFit/>
          </a:bodyPr>
          <a:lstStyle/>
          <a:p>
            <a:pPr algn="r">
              <a:lnSpc>
                <a:spcPts val="12703"/>
              </a:lnSpc>
            </a:pPr>
            <a:r>
              <a:rPr lang="en-US" sz="11548" dirty="0">
                <a:solidFill>
                  <a:schemeClr val="accent6">
                    <a:lumMod val="75000"/>
                  </a:schemeClr>
                </a:solidFill>
                <a:latin typeface="Cabin Bold"/>
              </a:rPr>
              <a:t>PHẦN 2: THÔNG TIN VỀ NGƯỜI CHẾT CỦA HỘ</a:t>
            </a:r>
          </a:p>
          <a:p>
            <a:pPr algn="r">
              <a:lnSpc>
                <a:spcPts val="12703"/>
              </a:lnSpc>
            </a:pPr>
            <a:endParaRPr lang="en-US" sz="11548" dirty="0">
              <a:solidFill>
                <a:schemeClr val="accent6">
                  <a:lumMod val="75000"/>
                </a:schemeClr>
              </a:solidFill>
              <a:latin typeface="Cabin Bold"/>
            </a:endParaRPr>
          </a:p>
        </p:txBody>
      </p:sp>
    </p:spTree>
    <p:extLst>
      <p:ext uri="{BB962C8B-B14F-4D97-AF65-F5344CB8AC3E}">
        <p14:creationId xmlns:p14="http://schemas.microsoft.com/office/powerpoint/2010/main" val="3500351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885742" y="-885873"/>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20" name="Content Placeholder 1"/>
          <p:cNvSpPr txBox="1">
            <a:spLocks/>
          </p:cNvSpPr>
          <p:nvPr/>
        </p:nvSpPr>
        <p:spPr>
          <a:xfrm>
            <a:off x="685799" y="2013596"/>
            <a:ext cx="17068800" cy="7722898"/>
          </a:xfrm>
          <a:prstGeom prst="rect">
            <a:avLst/>
          </a:prstGeom>
        </p:spPr>
        <p:txBody>
          <a:bodyPr vert="horz" lIns="91440" tIns="45720" rIns="91440" bIns="45720" rtlCol="0">
            <a:noAutofit/>
          </a:bodyPr>
          <a:lstStyle/>
          <a:p>
            <a:pPr algn="just"/>
            <a:r>
              <a:rPr lang="fr-FR" sz="6000" dirty="0" smtClean="0">
                <a:latin typeface="Arial" pitchFamily="34" charset="0"/>
                <a:cs typeface="Arial" pitchFamily="34" charset="0"/>
              </a:rPr>
              <a:t>		Anh </a:t>
            </a:r>
            <a:r>
              <a:rPr lang="fr-FR" sz="6000" dirty="0" err="1">
                <a:latin typeface="Arial" pitchFamily="34" charset="0"/>
                <a:cs typeface="Arial" pitchFamily="34" charset="0"/>
              </a:rPr>
              <a:t>Châu</a:t>
            </a:r>
            <a:r>
              <a:rPr lang="fr-FR" sz="6000" dirty="0">
                <a:latin typeface="Arial" pitchFamily="34" charset="0"/>
                <a:cs typeface="Arial" pitchFamily="34" charset="0"/>
              </a:rPr>
              <a:t> </a:t>
            </a:r>
            <a:r>
              <a:rPr lang="fr-FR" sz="6000" dirty="0" err="1">
                <a:latin typeface="Arial" pitchFamily="34" charset="0"/>
                <a:cs typeface="Arial" pitchFamily="34" charset="0"/>
              </a:rPr>
              <a:t>cho</a:t>
            </a:r>
            <a:r>
              <a:rPr lang="fr-FR" sz="6000" dirty="0">
                <a:latin typeface="Arial" pitchFamily="34" charset="0"/>
                <a:cs typeface="Arial" pitchFamily="34" charset="0"/>
              </a:rPr>
              <a:t> </a:t>
            </a:r>
            <a:r>
              <a:rPr lang="fr-FR" sz="6000" dirty="0" err="1">
                <a:latin typeface="Arial" pitchFamily="34" charset="0"/>
                <a:cs typeface="Arial" pitchFamily="34" charset="0"/>
              </a:rPr>
              <a:t>biết</a:t>
            </a:r>
            <a:r>
              <a:rPr lang="fr-FR" sz="6000" dirty="0">
                <a:latin typeface="Arial" pitchFamily="34" charset="0"/>
                <a:cs typeface="Arial" pitchFamily="34" charset="0"/>
              </a:rPr>
              <a:t> </a:t>
            </a:r>
            <a:r>
              <a:rPr lang="fr-FR" sz="6000" dirty="0" err="1">
                <a:latin typeface="Arial" pitchFamily="34" charset="0"/>
                <a:cs typeface="Arial" pitchFamily="34" charset="0"/>
              </a:rPr>
              <a:t>bố</a:t>
            </a:r>
            <a:r>
              <a:rPr lang="fr-FR" sz="6000" dirty="0">
                <a:latin typeface="Arial" pitchFamily="34" charset="0"/>
                <a:cs typeface="Arial" pitchFamily="34" charset="0"/>
              </a:rPr>
              <a:t> </a:t>
            </a:r>
            <a:r>
              <a:rPr lang="fr-FR" sz="6000" dirty="0" err="1">
                <a:latin typeface="Arial" pitchFamily="34" charset="0"/>
                <a:cs typeface="Arial" pitchFamily="34" charset="0"/>
              </a:rPr>
              <a:t>anh</a:t>
            </a:r>
            <a:r>
              <a:rPr lang="fr-FR" sz="6000" dirty="0">
                <a:latin typeface="Arial" pitchFamily="34" charset="0"/>
                <a:cs typeface="Arial" pitchFamily="34" charset="0"/>
              </a:rPr>
              <a:t> </a:t>
            </a:r>
            <a:r>
              <a:rPr lang="fr-FR" sz="6000" dirty="0" err="1">
                <a:latin typeface="Arial" pitchFamily="34" charset="0"/>
                <a:cs typeface="Arial" pitchFamily="34" charset="0"/>
              </a:rPr>
              <a:t>sống</a:t>
            </a:r>
            <a:r>
              <a:rPr lang="fr-FR" sz="6000" dirty="0">
                <a:latin typeface="Arial" pitchFamily="34" charset="0"/>
                <a:cs typeface="Arial" pitchFamily="34" charset="0"/>
              </a:rPr>
              <a:t> </a:t>
            </a:r>
            <a:r>
              <a:rPr lang="fr-FR" sz="6000" dirty="0" err="1">
                <a:latin typeface="Arial" pitchFamily="34" charset="0"/>
                <a:cs typeface="Arial" pitchFamily="34" charset="0"/>
              </a:rPr>
              <a:t>cùng</a:t>
            </a:r>
            <a:r>
              <a:rPr lang="fr-FR" sz="6000" dirty="0">
                <a:latin typeface="Arial" pitchFamily="34" charset="0"/>
                <a:cs typeface="Arial" pitchFamily="34" charset="0"/>
              </a:rPr>
              <a:t> </a:t>
            </a:r>
            <a:r>
              <a:rPr lang="fr-FR" sz="6000" dirty="0" err="1">
                <a:latin typeface="Arial" pitchFamily="34" charset="0"/>
                <a:cs typeface="Arial" pitchFamily="34" charset="0"/>
              </a:rPr>
              <a:t>với</a:t>
            </a:r>
            <a:r>
              <a:rPr lang="fr-FR" sz="6000" dirty="0">
                <a:latin typeface="Arial" pitchFamily="34" charset="0"/>
                <a:cs typeface="Arial" pitchFamily="34" charset="0"/>
              </a:rPr>
              <a:t> </a:t>
            </a:r>
            <a:r>
              <a:rPr lang="fr-FR" sz="6000" dirty="0" err="1">
                <a:latin typeface="Arial" pitchFamily="34" charset="0"/>
                <a:cs typeface="Arial" pitchFamily="34" charset="0"/>
              </a:rPr>
              <a:t>vợ</a:t>
            </a:r>
            <a:r>
              <a:rPr lang="fr-FR" sz="6000" dirty="0">
                <a:latin typeface="Arial" pitchFamily="34" charset="0"/>
                <a:cs typeface="Arial" pitchFamily="34" charset="0"/>
              </a:rPr>
              <a:t> </a:t>
            </a:r>
            <a:r>
              <a:rPr lang="fr-FR" sz="6000" dirty="0" err="1">
                <a:latin typeface="Arial" pitchFamily="34" charset="0"/>
                <a:cs typeface="Arial" pitchFamily="34" charset="0"/>
              </a:rPr>
              <a:t>chồng</a:t>
            </a:r>
            <a:r>
              <a:rPr lang="fr-FR" sz="6000" dirty="0">
                <a:latin typeface="Arial" pitchFamily="34" charset="0"/>
                <a:cs typeface="Arial" pitchFamily="34" charset="0"/>
              </a:rPr>
              <a:t> </a:t>
            </a:r>
            <a:r>
              <a:rPr lang="fr-FR" sz="6000" dirty="0" err="1">
                <a:latin typeface="Arial" pitchFamily="34" charset="0"/>
                <a:cs typeface="Arial" pitchFamily="34" charset="0"/>
              </a:rPr>
              <a:t>anh</a:t>
            </a:r>
            <a:r>
              <a:rPr lang="fr-FR" sz="6000" dirty="0">
                <a:latin typeface="Arial" pitchFamily="34" charset="0"/>
                <a:cs typeface="Arial" pitchFamily="34" charset="0"/>
              </a:rPr>
              <a:t> </a:t>
            </a:r>
            <a:r>
              <a:rPr lang="fr-FR" sz="6000" dirty="0" err="1">
                <a:latin typeface="Arial" pitchFamily="34" charset="0"/>
                <a:cs typeface="Arial" pitchFamily="34" charset="0"/>
              </a:rPr>
              <a:t>nhưng</a:t>
            </a:r>
            <a:r>
              <a:rPr lang="fr-FR" sz="6000" dirty="0">
                <a:latin typeface="Arial" pitchFamily="34" charset="0"/>
                <a:cs typeface="Arial" pitchFamily="34" charset="0"/>
              </a:rPr>
              <a:t> </a:t>
            </a:r>
            <a:r>
              <a:rPr lang="fr-FR" sz="6000" dirty="0" err="1" smtClean="0">
                <a:latin typeface="Arial" pitchFamily="34" charset="0"/>
                <a:cs typeface="Arial" pitchFamily="34" charset="0"/>
              </a:rPr>
              <a:t>đã</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mất</a:t>
            </a:r>
            <a:r>
              <a:rPr lang="fr-FR" sz="6000" dirty="0" smtClean="0">
                <a:latin typeface="Arial" pitchFamily="34" charset="0"/>
                <a:cs typeface="Arial" pitchFamily="34" charset="0"/>
              </a:rPr>
              <a:t> </a:t>
            </a:r>
            <a:r>
              <a:rPr lang="fr-FR" sz="6000" dirty="0" err="1">
                <a:latin typeface="Arial" pitchFamily="34" charset="0"/>
                <a:cs typeface="Arial" pitchFamily="34" charset="0"/>
              </a:rPr>
              <a:t>năm</a:t>
            </a:r>
            <a:r>
              <a:rPr lang="fr-FR" sz="6000" dirty="0">
                <a:latin typeface="Arial" pitchFamily="34" charset="0"/>
                <a:cs typeface="Arial" pitchFamily="34" charset="0"/>
              </a:rPr>
              <a:t> </a:t>
            </a:r>
            <a:r>
              <a:rPr lang="fr-FR" sz="6000" dirty="0" err="1">
                <a:latin typeface="Arial" pitchFamily="34" charset="0"/>
                <a:cs typeface="Arial" pitchFamily="34" charset="0"/>
              </a:rPr>
              <a:t>ngoái</a:t>
            </a:r>
            <a:r>
              <a:rPr lang="fr-FR" sz="6000" dirty="0">
                <a:latin typeface="Arial" pitchFamily="34" charset="0"/>
                <a:cs typeface="Arial" pitchFamily="34" charset="0"/>
              </a:rPr>
              <a:t> do </a:t>
            </a:r>
            <a:r>
              <a:rPr lang="fr-FR" sz="6000" dirty="0" smtClean="0">
                <a:latin typeface="Arial" pitchFamily="34" charset="0"/>
                <a:cs typeface="Arial" pitchFamily="34" charset="0"/>
              </a:rPr>
              <a:t>tai </a:t>
            </a:r>
            <a:r>
              <a:rPr lang="fr-FR" sz="6000" dirty="0" err="1">
                <a:latin typeface="Arial" pitchFamily="34" charset="0"/>
                <a:cs typeface="Arial" pitchFamily="34" charset="0"/>
              </a:rPr>
              <a:t>biến</a:t>
            </a:r>
            <a:r>
              <a:rPr lang="fr-FR" sz="6000" dirty="0">
                <a:latin typeface="Arial" pitchFamily="34" charset="0"/>
                <a:cs typeface="Arial" pitchFamily="34" charset="0"/>
              </a:rPr>
              <a:t> </a:t>
            </a:r>
            <a:r>
              <a:rPr lang="fr-FR" sz="6000" dirty="0" err="1">
                <a:latin typeface="Arial" pitchFamily="34" charset="0"/>
                <a:cs typeface="Arial" pitchFamily="34" charset="0"/>
              </a:rPr>
              <a:t>mạch</a:t>
            </a:r>
            <a:r>
              <a:rPr lang="fr-FR" sz="6000" dirty="0">
                <a:latin typeface="Arial" pitchFamily="34" charset="0"/>
                <a:cs typeface="Arial" pitchFamily="34" charset="0"/>
              </a:rPr>
              <a:t> </a:t>
            </a:r>
            <a:r>
              <a:rPr lang="fr-FR" sz="6000" dirty="0" err="1">
                <a:latin typeface="Arial" pitchFamily="34" charset="0"/>
                <a:cs typeface="Arial" pitchFamily="34" charset="0"/>
              </a:rPr>
              <a:t>máu</a:t>
            </a:r>
            <a:r>
              <a:rPr lang="fr-FR" sz="6000" dirty="0">
                <a:latin typeface="Arial" pitchFamily="34" charset="0"/>
                <a:cs typeface="Arial" pitchFamily="34" charset="0"/>
              </a:rPr>
              <a:t> </a:t>
            </a:r>
            <a:r>
              <a:rPr lang="fr-FR" sz="6000" dirty="0" err="1">
                <a:latin typeface="Arial" pitchFamily="34" charset="0"/>
                <a:cs typeface="Arial" pitchFamily="34" charset="0"/>
              </a:rPr>
              <a:t>não</a:t>
            </a:r>
            <a:r>
              <a:rPr lang="fr-FR" sz="6000" dirty="0">
                <a:latin typeface="Arial" pitchFamily="34" charset="0"/>
                <a:cs typeface="Arial" pitchFamily="34" charset="0"/>
              </a:rPr>
              <a:t>. Anh </a:t>
            </a:r>
            <a:r>
              <a:rPr lang="fr-FR" sz="6000" dirty="0" err="1">
                <a:latin typeface="Arial" pitchFamily="34" charset="0"/>
                <a:cs typeface="Arial" pitchFamily="34" charset="0"/>
              </a:rPr>
              <a:t>không</a:t>
            </a:r>
            <a:r>
              <a:rPr lang="fr-FR" sz="6000" dirty="0">
                <a:latin typeface="Arial" pitchFamily="34" charset="0"/>
                <a:cs typeface="Arial" pitchFamily="34" charset="0"/>
              </a:rPr>
              <a:t> </a:t>
            </a:r>
            <a:r>
              <a:rPr lang="fr-FR" sz="6000" dirty="0" err="1">
                <a:latin typeface="Arial" pitchFamily="34" charset="0"/>
                <a:cs typeface="Arial" pitchFamily="34" charset="0"/>
              </a:rPr>
              <a:t>nhớ</a:t>
            </a:r>
            <a:r>
              <a:rPr lang="fr-FR" sz="6000" dirty="0">
                <a:latin typeface="Arial" pitchFamily="34" charset="0"/>
                <a:cs typeface="Arial" pitchFamily="34" charset="0"/>
              </a:rPr>
              <a:t> </a:t>
            </a:r>
            <a:r>
              <a:rPr lang="fr-FR" sz="6000" dirty="0" err="1">
                <a:latin typeface="Arial" pitchFamily="34" charset="0"/>
                <a:cs typeface="Arial" pitchFamily="34" charset="0"/>
              </a:rPr>
              <a:t>tháng</a:t>
            </a:r>
            <a:r>
              <a:rPr lang="fr-FR" sz="6000" dirty="0">
                <a:latin typeface="Arial" pitchFamily="34" charset="0"/>
                <a:cs typeface="Arial" pitchFamily="34" charset="0"/>
              </a:rPr>
              <a:t>, </a:t>
            </a:r>
            <a:r>
              <a:rPr lang="fr-FR" sz="6000" dirty="0" err="1">
                <a:latin typeface="Arial" pitchFamily="34" charset="0"/>
                <a:cs typeface="Arial" pitchFamily="34" charset="0"/>
              </a:rPr>
              <a:t>năm</a:t>
            </a:r>
            <a:r>
              <a:rPr lang="fr-FR" sz="6000" dirty="0">
                <a:latin typeface="Arial" pitchFamily="34" charset="0"/>
                <a:cs typeface="Arial" pitchFamily="34" charset="0"/>
              </a:rPr>
              <a:t> </a:t>
            </a:r>
            <a:r>
              <a:rPr lang="fr-FR" sz="6000" dirty="0" err="1">
                <a:latin typeface="Arial" pitchFamily="34" charset="0"/>
                <a:cs typeface="Arial" pitchFamily="34" charset="0"/>
              </a:rPr>
              <a:t>sinh</a:t>
            </a:r>
            <a:r>
              <a:rPr lang="fr-FR" sz="6000" dirty="0">
                <a:latin typeface="Arial" pitchFamily="34" charset="0"/>
                <a:cs typeface="Arial" pitchFamily="34" charset="0"/>
              </a:rPr>
              <a:t> </a:t>
            </a:r>
            <a:r>
              <a:rPr lang="fr-FR" sz="6000" dirty="0" err="1">
                <a:latin typeface="Arial" pitchFamily="34" charset="0"/>
                <a:cs typeface="Arial" pitchFamily="34" charset="0"/>
              </a:rPr>
              <a:t>dương</a:t>
            </a:r>
            <a:r>
              <a:rPr lang="fr-FR" sz="6000" dirty="0">
                <a:latin typeface="Arial" pitchFamily="34" charset="0"/>
                <a:cs typeface="Arial" pitchFamily="34" charset="0"/>
              </a:rPr>
              <a:t> </a:t>
            </a:r>
            <a:r>
              <a:rPr lang="fr-FR" sz="6000" dirty="0" err="1">
                <a:latin typeface="Arial" pitchFamily="34" charset="0"/>
                <a:cs typeface="Arial" pitchFamily="34" charset="0"/>
              </a:rPr>
              <a:t>lịch</a:t>
            </a:r>
            <a:r>
              <a:rPr lang="fr-FR" sz="6000" dirty="0">
                <a:latin typeface="Arial" pitchFamily="34" charset="0"/>
                <a:cs typeface="Arial" pitchFamily="34" charset="0"/>
              </a:rPr>
              <a:t> </a:t>
            </a:r>
            <a:r>
              <a:rPr lang="fr-FR" sz="6000" dirty="0" err="1">
                <a:latin typeface="Arial" pitchFamily="34" charset="0"/>
                <a:cs typeface="Arial" pitchFamily="34" charset="0"/>
              </a:rPr>
              <a:t>của</a:t>
            </a:r>
            <a:r>
              <a:rPr lang="fr-FR" sz="6000" dirty="0">
                <a:latin typeface="Arial" pitchFamily="34" charset="0"/>
                <a:cs typeface="Arial" pitchFamily="34" charset="0"/>
              </a:rPr>
              <a:t> </a:t>
            </a:r>
            <a:r>
              <a:rPr lang="fr-FR" sz="6000" dirty="0" err="1">
                <a:latin typeface="Arial" pitchFamily="34" charset="0"/>
                <a:cs typeface="Arial" pitchFamily="34" charset="0"/>
              </a:rPr>
              <a:t>bố</a:t>
            </a:r>
            <a:r>
              <a:rPr lang="fr-FR" sz="6000" dirty="0">
                <a:latin typeface="Arial" pitchFamily="34" charset="0"/>
                <a:cs typeface="Arial" pitchFamily="34" charset="0"/>
              </a:rPr>
              <a:t>, </a:t>
            </a:r>
            <a:r>
              <a:rPr lang="fr-FR" sz="6000" dirty="0" err="1">
                <a:latin typeface="Arial" pitchFamily="34" charset="0"/>
                <a:cs typeface="Arial" pitchFamily="34" charset="0"/>
              </a:rPr>
              <a:t>chỉ</a:t>
            </a:r>
            <a:r>
              <a:rPr lang="fr-FR" sz="6000" dirty="0">
                <a:latin typeface="Arial" pitchFamily="34" charset="0"/>
                <a:cs typeface="Arial" pitchFamily="34" charset="0"/>
              </a:rPr>
              <a:t> </a:t>
            </a:r>
            <a:r>
              <a:rPr lang="fr-FR" sz="6000" dirty="0" err="1">
                <a:latin typeface="Arial" pitchFamily="34" charset="0"/>
                <a:cs typeface="Arial" pitchFamily="34" charset="0"/>
              </a:rPr>
              <a:t>biết</a:t>
            </a:r>
            <a:r>
              <a:rPr lang="fr-FR" sz="6000" dirty="0">
                <a:latin typeface="Arial" pitchFamily="34" charset="0"/>
                <a:cs typeface="Arial" pitchFamily="34" charset="0"/>
              </a:rPr>
              <a:t> </a:t>
            </a:r>
            <a:r>
              <a:rPr lang="fr-FR" sz="6000" dirty="0" err="1">
                <a:latin typeface="Arial" pitchFamily="34" charset="0"/>
                <a:cs typeface="Arial" pitchFamily="34" charset="0"/>
              </a:rPr>
              <a:t>lúc</a:t>
            </a:r>
            <a:r>
              <a:rPr lang="fr-FR" sz="6000" dirty="0">
                <a:latin typeface="Arial" pitchFamily="34" charset="0"/>
                <a:cs typeface="Arial" pitchFamily="34" charset="0"/>
              </a:rPr>
              <a:t> </a:t>
            </a:r>
            <a:r>
              <a:rPr lang="fr-FR" sz="6000" dirty="0" err="1">
                <a:latin typeface="Arial" pitchFamily="34" charset="0"/>
                <a:cs typeface="Arial" pitchFamily="34" charset="0"/>
              </a:rPr>
              <a:t>mất</a:t>
            </a:r>
            <a:r>
              <a:rPr lang="fr-FR" sz="6000" dirty="0">
                <a:latin typeface="Arial" pitchFamily="34" charset="0"/>
                <a:cs typeface="Arial" pitchFamily="34" charset="0"/>
              </a:rPr>
              <a:t> </a:t>
            </a:r>
            <a:r>
              <a:rPr lang="fr-FR" sz="6000" dirty="0" err="1">
                <a:latin typeface="Arial" pitchFamily="34" charset="0"/>
                <a:cs typeface="Arial" pitchFamily="34" charset="0"/>
              </a:rPr>
              <a:t>ông</a:t>
            </a:r>
            <a:r>
              <a:rPr lang="fr-FR" sz="6000" dirty="0">
                <a:latin typeface="Arial" pitchFamily="34" charset="0"/>
                <a:cs typeface="Arial" pitchFamily="34" charset="0"/>
              </a:rPr>
              <a:t> </a:t>
            </a:r>
            <a:r>
              <a:rPr lang="fr-FR" sz="6000" dirty="0" err="1">
                <a:latin typeface="Arial" pitchFamily="34" charset="0"/>
                <a:cs typeface="Arial" pitchFamily="34" charset="0"/>
              </a:rPr>
              <a:t>hưởng</a:t>
            </a:r>
            <a:r>
              <a:rPr lang="fr-FR" sz="6000" dirty="0">
                <a:latin typeface="Arial" pitchFamily="34" charset="0"/>
                <a:cs typeface="Arial" pitchFamily="34" charset="0"/>
              </a:rPr>
              <a:t> </a:t>
            </a:r>
            <a:r>
              <a:rPr lang="fr-FR" sz="6000" dirty="0" err="1" smtClean="0">
                <a:latin typeface="Arial" pitchFamily="34" charset="0"/>
                <a:cs typeface="Arial" pitchFamily="34" charset="0"/>
              </a:rPr>
              <a:t>thọ</a:t>
            </a:r>
            <a:r>
              <a:rPr lang="fr-FR" sz="6000" dirty="0" smtClean="0">
                <a:latin typeface="Arial" pitchFamily="34" charset="0"/>
                <a:cs typeface="Arial" pitchFamily="34" charset="0"/>
              </a:rPr>
              <a:t> 72 </a:t>
            </a:r>
            <a:r>
              <a:rPr lang="fr-FR" sz="6000" dirty="0" err="1">
                <a:latin typeface="Arial" pitchFamily="34" charset="0"/>
                <a:cs typeface="Arial" pitchFamily="34" charset="0"/>
              </a:rPr>
              <a:t>tuổi</a:t>
            </a:r>
            <a:r>
              <a:rPr lang="fr-FR" sz="6000" dirty="0">
                <a:latin typeface="Arial" pitchFamily="34" charset="0"/>
                <a:cs typeface="Arial" pitchFamily="34" charset="0"/>
              </a:rPr>
              <a:t> (</a:t>
            </a:r>
            <a:r>
              <a:rPr lang="fr-FR" sz="6000" dirty="0" err="1">
                <a:latin typeface="Arial" pitchFamily="34" charset="0"/>
                <a:cs typeface="Arial" pitchFamily="34" charset="0"/>
              </a:rPr>
              <a:t>theo</a:t>
            </a:r>
            <a:r>
              <a:rPr lang="fr-FR" sz="6000" dirty="0">
                <a:latin typeface="Arial" pitchFamily="34" charset="0"/>
                <a:cs typeface="Arial" pitchFamily="34" charset="0"/>
              </a:rPr>
              <a:t> </a:t>
            </a:r>
            <a:r>
              <a:rPr lang="fr-FR" sz="6000" dirty="0" err="1">
                <a:latin typeface="Arial" pitchFamily="34" charset="0"/>
                <a:cs typeface="Arial" pitchFamily="34" charset="0"/>
              </a:rPr>
              <a:t>âm</a:t>
            </a:r>
            <a:r>
              <a:rPr lang="fr-FR" sz="6000" dirty="0">
                <a:latin typeface="Arial" pitchFamily="34" charset="0"/>
                <a:cs typeface="Arial" pitchFamily="34" charset="0"/>
              </a:rPr>
              <a:t> </a:t>
            </a:r>
            <a:r>
              <a:rPr lang="fr-FR" sz="6000" dirty="0" err="1">
                <a:latin typeface="Arial" pitchFamily="34" charset="0"/>
                <a:cs typeface="Arial" pitchFamily="34" charset="0"/>
              </a:rPr>
              <a:t>lịch</a:t>
            </a:r>
            <a:r>
              <a:rPr lang="fr-FR" sz="6000" dirty="0">
                <a:latin typeface="Arial" pitchFamily="34" charset="0"/>
                <a:cs typeface="Arial" pitchFamily="34" charset="0"/>
              </a:rPr>
              <a:t>). </a:t>
            </a:r>
            <a:r>
              <a:rPr lang="fr-FR" sz="6000" dirty="0" smtClean="0">
                <a:latin typeface="Arial" pitchFamily="34" charset="0"/>
                <a:cs typeface="Arial" pitchFamily="34" charset="0"/>
              </a:rPr>
              <a:t>Gia </a:t>
            </a:r>
            <a:r>
              <a:rPr lang="fr-FR" sz="6000" dirty="0" err="1" smtClean="0">
                <a:latin typeface="Arial" pitchFamily="34" charset="0"/>
                <a:cs typeface="Arial" pitchFamily="34" charset="0"/>
              </a:rPr>
              <a:t>đình</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anh</a:t>
            </a:r>
            <a:r>
              <a:rPr lang="fr-FR" sz="6000" dirty="0">
                <a:latin typeface="Arial" pitchFamily="34" charset="0"/>
                <a:cs typeface="Arial" pitchFamily="34" charset="0"/>
              </a:rPr>
              <a:t> </a:t>
            </a:r>
            <a:r>
              <a:rPr lang="fr-FR" sz="6000" dirty="0" err="1" smtClean="0">
                <a:latin typeface="Arial" pitchFamily="34" charset="0"/>
                <a:cs typeface="Arial" pitchFamily="34" charset="0"/>
              </a:rPr>
              <a:t>cũng</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chưa</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đăng</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ký</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khai</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tử</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cho</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ông</a:t>
            </a:r>
            <a:r>
              <a:rPr lang="fr-FR" sz="6000" dirty="0" smtClean="0">
                <a:latin typeface="Arial" pitchFamily="34" charset="0"/>
                <a:cs typeface="Arial" pitchFamily="34" charset="0"/>
              </a:rPr>
              <a:t> do </a:t>
            </a:r>
            <a:r>
              <a:rPr lang="fr-FR" sz="6000" dirty="0" err="1" smtClean="0">
                <a:latin typeface="Arial" pitchFamily="34" charset="0"/>
                <a:cs typeface="Arial" pitchFamily="34" charset="0"/>
              </a:rPr>
              <a:t>thủ</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tục</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mất</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thời</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gian</a:t>
            </a:r>
            <a:r>
              <a:rPr lang="fr-FR" sz="6000" dirty="0" smtClean="0">
                <a:latin typeface="Arial" pitchFamily="34" charset="0"/>
                <a:cs typeface="Arial" pitchFamily="34" charset="0"/>
              </a:rPr>
              <a:t>. </a:t>
            </a:r>
            <a:r>
              <a:rPr lang="fr-FR" sz="6000" dirty="0" err="1" smtClean="0">
                <a:latin typeface="Arial" pitchFamily="34" charset="0"/>
                <a:cs typeface="Arial" pitchFamily="34" charset="0"/>
              </a:rPr>
              <a:t>Hỏi</a:t>
            </a:r>
            <a:r>
              <a:rPr lang="fr-FR" sz="6000" dirty="0">
                <a:latin typeface="Arial" pitchFamily="34" charset="0"/>
                <a:cs typeface="Arial" pitchFamily="34" charset="0"/>
              </a:rPr>
              <a:t>: </a:t>
            </a:r>
            <a:r>
              <a:rPr lang="fr-FR" sz="6000" dirty="0" err="1">
                <a:latin typeface="Arial" pitchFamily="34" charset="0"/>
                <a:cs typeface="Arial" pitchFamily="34" charset="0"/>
              </a:rPr>
              <a:t>Điền</a:t>
            </a:r>
            <a:r>
              <a:rPr lang="fr-FR" sz="6000" dirty="0">
                <a:latin typeface="Arial" pitchFamily="34" charset="0"/>
                <a:cs typeface="Arial" pitchFamily="34" charset="0"/>
              </a:rPr>
              <a:t> </a:t>
            </a:r>
            <a:r>
              <a:rPr lang="fr-FR" sz="6000" dirty="0" err="1">
                <a:latin typeface="Arial" pitchFamily="34" charset="0"/>
                <a:cs typeface="Arial" pitchFamily="34" charset="0"/>
              </a:rPr>
              <a:t>thông</a:t>
            </a:r>
            <a:r>
              <a:rPr lang="fr-FR" sz="6000" dirty="0">
                <a:latin typeface="Arial" pitchFamily="34" charset="0"/>
                <a:cs typeface="Arial" pitchFamily="34" charset="0"/>
              </a:rPr>
              <a:t> tin </a:t>
            </a:r>
            <a:r>
              <a:rPr lang="fr-FR" sz="6000" dirty="0" err="1">
                <a:latin typeface="Arial" pitchFamily="34" charset="0"/>
                <a:cs typeface="Arial" pitchFamily="34" charset="0"/>
              </a:rPr>
              <a:t>cho</a:t>
            </a:r>
            <a:r>
              <a:rPr lang="fr-FR" sz="6000" dirty="0">
                <a:latin typeface="Arial" pitchFamily="34" charset="0"/>
                <a:cs typeface="Arial" pitchFamily="34" charset="0"/>
              </a:rPr>
              <a:t> </a:t>
            </a:r>
            <a:r>
              <a:rPr lang="fr-FR" sz="6000" dirty="0" err="1">
                <a:latin typeface="Arial" pitchFamily="34" charset="0"/>
                <a:cs typeface="Arial" pitchFamily="34" charset="0"/>
              </a:rPr>
              <a:t>các</a:t>
            </a:r>
            <a:r>
              <a:rPr lang="fr-FR" sz="6000" dirty="0">
                <a:latin typeface="Arial" pitchFamily="34" charset="0"/>
                <a:cs typeface="Arial" pitchFamily="34" charset="0"/>
              </a:rPr>
              <a:t> </a:t>
            </a:r>
            <a:r>
              <a:rPr lang="fr-FR" sz="6000" dirty="0" err="1">
                <a:latin typeface="Arial" pitchFamily="34" charset="0"/>
                <a:cs typeface="Arial" pitchFamily="34" charset="0"/>
              </a:rPr>
              <a:t>câu</a:t>
            </a:r>
            <a:r>
              <a:rPr lang="fr-FR" sz="6000" dirty="0">
                <a:latin typeface="Arial" pitchFamily="34" charset="0"/>
                <a:cs typeface="Arial" pitchFamily="34" charset="0"/>
              </a:rPr>
              <a:t> </a:t>
            </a:r>
            <a:r>
              <a:rPr lang="fr-FR" sz="6000" dirty="0" err="1">
                <a:latin typeface="Arial" pitchFamily="34" charset="0"/>
                <a:cs typeface="Arial" pitchFamily="34" charset="0"/>
              </a:rPr>
              <a:t>từ</a:t>
            </a:r>
            <a:r>
              <a:rPr lang="fr-FR" sz="6000" dirty="0">
                <a:latin typeface="Arial" pitchFamily="34" charset="0"/>
                <a:cs typeface="Arial" pitchFamily="34" charset="0"/>
              </a:rPr>
              <a:t> </a:t>
            </a:r>
            <a:r>
              <a:rPr lang="fr-FR" sz="6000" dirty="0" err="1">
                <a:latin typeface="Arial" pitchFamily="34" charset="0"/>
                <a:cs typeface="Arial" pitchFamily="34" charset="0"/>
              </a:rPr>
              <a:t>câu</a:t>
            </a:r>
            <a:r>
              <a:rPr lang="fr-FR" sz="6000" dirty="0">
                <a:latin typeface="Arial" pitchFamily="34" charset="0"/>
                <a:cs typeface="Arial" pitchFamily="34" charset="0"/>
              </a:rPr>
              <a:t> </a:t>
            </a:r>
            <a:r>
              <a:rPr lang="fr-FR" sz="6000" dirty="0" smtClean="0">
                <a:latin typeface="Arial" pitchFamily="34" charset="0"/>
                <a:cs typeface="Arial" pitchFamily="34" charset="0"/>
              </a:rPr>
              <a:t>40 </a:t>
            </a:r>
            <a:r>
              <a:rPr lang="fr-FR" sz="6000" dirty="0" err="1">
                <a:latin typeface="Arial" pitchFamily="34" charset="0"/>
                <a:cs typeface="Arial" pitchFamily="34" charset="0"/>
              </a:rPr>
              <a:t>đến</a:t>
            </a:r>
            <a:r>
              <a:rPr lang="fr-FR" sz="6000" dirty="0">
                <a:latin typeface="Arial" pitchFamily="34" charset="0"/>
                <a:cs typeface="Arial" pitchFamily="34" charset="0"/>
              </a:rPr>
              <a:t> </a:t>
            </a:r>
            <a:r>
              <a:rPr lang="fr-FR" sz="6000" dirty="0" err="1">
                <a:latin typeface="Arial" pitchFamily="34" charset="0"/>
                <a:cs typeface="Arial" pitchFamily="34" charset="0"/>
              </a:rPr>
              <a:t>câu</a:t>
            </a:r>
            <a:r>
              <a:rPr lang="fr-FR" sz="6000" dirty="0">
                <a:latin typeface="Arial" pitchFamily="34" charset="0"/>
                <a:cs typeface="Arial" pitchFamily="34" charset="0"/>
              </a:rPr>
              <a:t> </a:t>
            </a:r>
            <a:r>
              <a:rPr lang="fr-FR" sz="6000" dirty="0" smtClean="0">
                <a:latin typeface="Arial" pitchFamily="34" charset="0"/>
                <a:cs typeface="Arial" pitchFamily="34" charset="0"/>
              </a:rPr>
              <a:t>43 </a:t>
            </a:r>
            <a:r>
              <a:rPr lang="fr-FR" sz="6000" dirty="0" err="1">
                <a:latin typeface="Arial" pitchFamily="34" charset="0"/>
                <a:cs typeface="Arial" pitchFamily="34" charset="0"/>
              </a:rPr>
              <a:t>cho</a:t>
            </a:r>
            <a:r>
              <a:rPr lang="fr-FR" sz="6000" dirty="0">
                <a:latin typeface="Arial" pitchFamily="34" charset="0"/>
                <a:cs typeface="Arial" pitchFamily="34" charset="0"/>
              </a:rPr>
              <a:t> </a:t>
            </a:r>
            <a:r>
              <a:rPr lang="fr-FR" sz="6000" dirty="0" err="1">
                <a:latin typeface="Arial" pitchFamily="34" charset="0"/>
                <a:cs typeface="Arial" pitchFamily="34" charset="0"/>
              </a:rPr>
              <a:t>hộ</a:t>
            </a:r>
            <a:r>
              <a:rPr lang="fr-FR" sz="6000" dirty="0">
                <a:latin typeface="Arial" pitchFamily="34" charset="0"/>
                <a:cs typeface="Arial" pitchFamily="34" charset="0"/>
              </a:rPr>
              <a:t> </a:t>
            </a:r>
            <a:r>
              <a:rPr lang="fr-FR" sz="6000" dirty="0" err="1">
                <a:latin typeface="Arial" pitchFamily="34" charset="0"/>
                <a:cs typeface="Arial" pitchFamily="34" charset="0"/>
              </a:rPr>
              <a:t>anh</a:t>
            </a:r>
            <a:r>
              <a:rPr lang="fr-FR" sz="6000" dirty="0">
                <a:latin typeface="Arial" pitchFamily="34" charset="0"/>
                <a:cs typeface="Arial" pitchFamily="34" charset="0"/>
              </a:rPr>
              <a:t> </a:t>
            </a:r>
            <a:r>
              <a:rPr lang="fr-FR" sz="6000" dirty="0" err="1" smtClean="0">
                <a:latin typeface="Arial" pitchFamily="34" charset="0"/>
                <a:cs typeface="Arial" pitchFamily="34" charset="0"/>
              </a:rPr>
              <a:t>Châu</a:t>
            </a:r>
            <a:r>
              <a:rPr lang="fr-FR" sz="6000" dirty="0" smtClean="0">
                <a:latin typeface="Arial" pitchFamily="34" charset="0"/>
                <a:cs typeface="Arial" pitchFamily="34" charset="0"/>
              </a:rPr>
              <a:t>?</a:t>
            </a:r>
            <a:endParaRPr lang="en-US" sz="6000" dirty="0">
              <a:latin typeface="Arial" pitchFamily="34" charset="0"/>
              <a:cs typeface="Arial" pitchFamily="34" charset="0"/>
            </a:endParaRPr>
          </a:p>
          <a:p>
            <a:pPr algn="just"/>
            <a:endParaRPr lang="en-US" sz="6000" dirty="0">
              <a:latin typeface="Arial" pitchFamily="34" charset="0"/>
              <a:cs typeface="Arial" pitchFamily="34" charset="0"/>
            </a:endParaRPr>
          </a:p>
          <a:p>
            <a:pPr algn="just"/>
            <a:r>
              <a:rPr lang="en-US" sz="6000" dirty="0">
                <a:latin typeface="Arial" pitchFamily="34" charset="0"/>
                <a:cs typeface="Arial" pitchFamily="34" charset="0"/>
              </a:rPr>
              <a:t>	</a:t>
            </a:r>
            <a:endParaRPr lang="nb-NO" sz="6000" b="1" dirty="0" smtClean="0">
              <a:latin typeface="Arial" panose="020B0604020202020204" pitchFamily="34" charset="0"/>
              <a:cs typeface="Arial" panose="020B0604020202020204" pitchFamily="34" charset="0"/>
            </a:endParaRPr>
          </a:p>
        </p:txBody>
      </p:sp>
      <p:sp>
        <p:nvSpPr>
          <p:cNvPr id="21" name="Title 1"/>
          <p:cNvSpPr txBox="1">
            <a:spLocks/>
          </p:cNvSpPr>
          <p:nvPr/>
        </p:nvSpPr>
        <p:spPr>
          <a:xfrm>
            <a:off x="4575348" y="484912"/>
            <a:ext cx="7083251" cy="1000988"/>
          </a:xfrm>
          <a:prstGeom prst="rect">
            <a:avLst/>
          </a:prstGeom>
          <a:noFill/>
        </p:spPr>
        <p:txBody>
          <a:bodyPr>
            <a:noAutofit/>
          </a:bodyPr>
          <a:lstStyle/>
          <a:p>
            <a:pPr>
              <a:spcBef>
                <a:spcPct val="0"/>
              </a:spcBef>
              <a:defRPr/>
            </a:pPr>
            <a:r>
              <a:rPr lang="en-US" sz="66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6</a:t>
            </a:r>
            <a:endParaRPr lang="en-US" sz="6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6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28" name="Picture 27" descr="C:\Users\CanhHa\AppData\Local\Microsoft\Windows\Temporary Internet Files\Content.IE5\E5P7BPYC\MC900371076[1].wmf"/>
          <p:cNvPicPr>
            <a:picLocks noChangeAspect="1" noChangeArrowheads="1"/>
          </p:cNvPicPr>
          <p:nvPr/>
        </p:nvPicPr>
        <p:blipFill>
          <a:blip r:embed="rId3" cstate="print"/>
          <a:srcRect/>
          <a:stretch>
            <a:fillRect/>
          </a:stretch>
        </p:blipFill>
        <p:spPr bwMode="auto">
          <a:xfrm>
            <a:off x="2492564" y="252663"/>
            <a:ext cx="1295400" cy="1410182"/>
          </a:xfrm>
          <a:prstGeom prst="rect">
            <a:avLst/>
          </a:prstGeom>
          <a:noFill/>
          <a:ln w="9525">
            <a:noFill/>
            <a:miter lim="800000"/>
            <a:headEnd/>
            <a:tailEnd/>
          </a:ln>
        </p:spPr>
      </p:pic>
    </p:spTree>
    <p:extLst>
      <p:ext uri="{BB962C8B-B14F-4D97-AF65-F5344CB8AC3E}">
        <p14:creationId xmlns:p14="http://schemas.microsoft.com/office/powerpoint/2010/main" val="25784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4709294" y="6556637"/>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6274843" y="-854812"/>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pic>
        <p:nvPicPr>
          <p:cNvPr id="5" name="Picture 4"/>
          <p:cNvPicPr>
            <a:picLocks noChangeAspect="1"/>
          </p:cNvPicPr>
          <p:nvPr/>
        </p:nvPicPr>
        <p:blipFill>
          <a:blip r:embed="rId5"/>
          <a:stretch>
            <a:fillRect/>
          </a:stretch>
        </p:blipFill>
        <p:spPr>
          <a:xfrm>
            <a:off x="592608" y="1293692"/>
            <a:ext cx="16687800" cy="5655899"/>
          </a:xfrm>
          <a:prstGeom prst="rect">
            <a:avLst/>
          </a:prstGeom>
        </p:spPr>
      </p:pic>
      <p:sp>
        <p:nvSpPr>
          <p:cNvPr id="12" name="Title 1"/>
          <p:cNvSpPr txBox="1">
            <a:spLocks/>
          </p:cNvSpPr>
          <p:nvPr/>
        </p:nvSpPr>
        <p:spPr>
          <a:xfrm>
            <a:off x="4648200" y="177695"/>
            <a:ext cx="7086600" cy="925271"/>
          </a:xfrm>
          <a:prstGeom prst="rect">
            <a:avLst/>
          </a:prstGeom>
          <a:noFill/>
        </p:spPr>
        <p:txBody>
          <a:bodyPr>
            <a:noAutofit/>
          </a:bodyPr>
          <a:lstStyle/>
          <a:p>
            <a:pPr>
              <a:spcBef>
                <a:spcPct val="0"/>
              </a:spcBef>
              <a:defRPr/>
            </a:pPr>
            <a:r>
              <a:rPr lang="en-US" sz="66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6</a:t>
            </a:r>
            <a:endParaRPr lang="en-US" sz="6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vi-VN" sz="6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4" name="Picture 13" descr="C:\Users\CanhHa\AppData\Local\Microsoft\Windows\Temporary Internet Files\Content.IE5\E5P7BPYC\MC900371076[1].wmf"/>
          <p:cNvPicPr>
            <a:picLocks noChangeAspect="1" noChangeArrowheads="1"/>
          </p:cNvPicPr>
          <p:nvPr/>
        </p:nvPicPr>
        <p:blipFill>
          <a:blip r:embed="rId6" cstate="print"/>
          <a:srcRect/>
          <a:stretch>
            <a:fillRect/>
          </a:stretch>
        </p:blipFill>
        <p:spPr bwMode="auto">
          <a:xfrm>
            <a:off x="2565415" y="-54554"/>
            <a:ext cx="1295400" cy="1410182"/>
          </a:xfrm>
          <a:prstGeom prst="rect">
            <a:avLst/>
          </a:prstGeom>
          <a:noFill/>
          <a:ln w="9525">
            <a:noFill/>
            <a:miter lim="800000"/>
            <a:headEnd/>
            <a:tailEnd/>
          </a:ln>
        </p:spPr>
      </p:pic>
      <p:sp>
        <p:nvSpPr>
          <p:cNvPr id="15" name="Title 1"/>
          <p:cNvSpPr txBox="1">
            <a:spLocks/>
          </p:cNvSpPr>
          <p:nvPr/>
        </p:nvSpPr>
        <p:spPr>
          <a:xfrm>
            <a:off x="16082605" y="3282006"/>
            <a:ext cx="533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
        <p:nvSpPr>
          <p:cNvPr id="16" name="TextBox 15"/>
          <p:cNvSpPr txBox="1"/>
          <p:nvPr/>
        </p:nvSpPr>
        <p:spPr>
          <a:xfrm>
            <a:off x="15240394" y="4494981"/>
            <a:ext cx="2277190" cy="830997"/>
          </a:xfrm>
          <a:prstGeom prst="rect">
            <a:avLst/>
          </a:prstGeom>
          <a:noFill/>
        </p:spPr>
        <p:txBody>
          <a:bodyPr wrap="square" rtlCol="0">
            <a:spAutoFit/>
          </a:bodyPr>
          <a:lstStyle/>
          <a:p>
            <a:r>
              <a:rPr lang="en-US" sz="4800" dirty="0" smtClean="0"/>
              <a:t>  </a:t>
            </a:r>
            <a:r>
              <a:rPr lang="en-US" sz="4800" b="1" dirty="0" smtClean="0">
                <a:solidFill>
                  <a:srgbClr val="FF0000"/>
                </a:solidFill>
              </a:rPr>
              <a:t>0  7  1</a:t>
            </a:r>
            <a:endParaRPr lang="en-US" sz="4800" b="1" dirty="0">
              <a:solidFill>
                <a:srgbClr val="FF0000"/>
              </a:solidFill>
            </a:endParaRPr>
          </a:p>
        </p:txBody>
      </p:sp>
      <p:sp>
        <p:nvSpPr>
          <p:cNvPr id="19" name="Title 1"/>
          <p:cNvSpPr txBox="1">
            <a:spLocks/>
          </p:cNvSpPr>
          <p:nvPr/>
        </p:nvSpPr>
        <p:spPr>
          <a:xfrm>
            <a:off x="16643724" y="6226380"/>
            <a:ext cx="533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pic>
        <p:nvPicPr>
          <p:cNvPr id="20" name="Picture 19"/>
          <p:cNvPicPr>
            <a:picLocks noChangeAspect="1"/>
          </p:cNvPicPr>
          <p:nvPr/>
        </p:nvPicPr>
        <p:blipFill>
          <a:blip r:embed="rId7"/>
          <a:stretch>
            <a:fillRect/>
          </a:stretch>
        </p:blipFill>
        <p:spPr>
          <a:xfrm>
            <a:off x="592608" y="6896100"/>
            <a:ext cx="16687800" cy="3219477"/>
          </a:xfrm>
          <a:prstGeom prst="rect">
            <a:avLst/>
          </a:prstGeom>
        </p:spPr>
      </p:pic>
      <p:sp>
        <p:nvSpPr>
          <p:cNvPr id="21" name="Title 1"/>
          <p:cNvSpPr txBox="1">
            <a:spLocks/>
          </p:cNvSpPr>
          <p:nvPr/>
        </p:nvSpPr>
        <p:spPr>
          <a:xfrm>
            <a:off x="16643724" y="6743700"/>
            <a:ext cx="533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cxnSp>
        <p:nvCxnSpPr>
          <p:cNvPr id="7" name="Straight Connector 6"/>
          <p:cNvCxnSpPr/>
          <p:nvPr/>
        </p:nvCxnSpPr>
        <p:spPr>
          <a:xfrm flipV="1">
            <a:off x="592608" y="6949591"/>
            <a:ext cx="16687800" cy="2270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76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9" name="Picture 18"/>
          <p:cNvPicPr>
            <a:picLocks noChangeAspect="1"/>
          </p:cNvPicPr>
          <p:nvPr/>
        </p:nvPicPr>
        <p:blipFill>
          <a:blip r:embed="rId8"/>
          <a:stretch>
            <a:fillRect/>
          </a:stretch>
        </p:blipFill>
        <p:spPr>
          <a:xfrm>
            <a:off x="4038600" y="1382542"/>
            <a:ext cx="13665922" cy="6769895"/>
          </a:xfrm>
          <a:prstGeom prst="rect">
            <a:avLst/>
          </a:prstGeom>
          <a:ln>
            <a:noFill/>
          </a:ln>
          <a:effectLst>
            <a:outerShdw blurRad="292100" dist="139700" dir="2700000" algn="tl" rotWithShape="0">
              <a:srgbClr val="333333">
                <a:alpha val="65000"/>
              </a:srgbClr>
            </a:outerShdw>
          </a:effectLst>
        </p:spPr>
      </p:pic>
      <p:sp>
        <p:nvSpPr>
          <p:cNvPr id="21" name="Title 1"/>
          <p:cNvSpPr txBox="1">
            <a:spLocks/>
          </p:cNvSpPr>
          <p:nvPr/>
        </p:nvSpPr>
        <p:spPr>
          <a:xfrm>
            <a:off x="1981200" y="212807"/>
            <a:ext cx="12573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44</a:t>
            </a:r>
            <a:endParaRPr lang="vi-VN" sz="3600" b="1" dirty="0">
              <a:solidFill>
                <a:srgbClr val="C00000"/>
              </a:solidFill>
              <a:latin typeface="Arial" pitchFamily="34" charset="0"/>
              <a:cs typeface="Arial" pitchFamily="34" charset="0"/>
            </a:endParaRPr>
          </a:p>
        </p:txBody>
      </p:sp>
      <p:sp>
        <p:nvSpPr>
          <p:cNvPr id="22" name="Bent-Up Arrow 21"/>
          <p:cNvSpPr/>
          <p:nvPr/>
        </p:nvSpPr>
        <p:spPr>
          <a:xfrm rot="10800000">
            <a:off x="1981200" y="1852999"/>
            <a:ext cx="2057400" cy="1789929"/>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p:cNvSpPr txBox="1"/>
          <p:nvPr/>
        </p:nvSpPr>
        <p:spPr>
          <a:xfrm>
            <a:off x="342899" y="3805363"/>
            <a:ext cx="3276600" cy="3785652"/>
          </a:xfrm>
          <a:prstGeom prst="rect">
            <a:avLst/>
          </a:prstGeom>
          <a:noFill/>
          <a:ln>
            <a:solidFill>
              <a:schemeClr val="accent6">
                <a:lumMod val="60000"/>
                <a:lumOff val="40000"/>
              </a:schemeClr>
            </a:solidFill>
          </a:ln>
        </p:spPr>
        <p:txBody>
          <a:bodyPr wrap="square" rtlCol="0">
            <a:spAutoFit/>
          </a:bodyPr>
          <a:lstStyle/>
          <a:p>
            <a:pPr algn="ctr"/>
            <a:r>
              <a:rPr lang="en-US" sz="4800" dirty="0" smtClean="0">
                <a:solidFill>
                  <a:srgbClr val="FF0000"/>
                </a:solidFill>
              </a:rPr>
              <a:t>CAPI TỰ ĐỘNG HIỂN THỊ NGƯỜI CHẾT CÂU KT3</a:t>
            </a:r>
            <a:endParaRPr lang="en-US" sz="4800" dirty="0">
              <a:solidFill>
                <a:srgbClr val="FF0000"/>
              </a:solidFill>
            </a:endParaRPr>
          </a:p>
        </p:txBody>
      </p:sp>
      <p:sp>
        <p:nvSpPr>
          <p:cNvPr id="24" name="Bent-Up Arrow 23"/>
          <p:cNvSpPr/>
          <p:nvPr/>
        </p:nvSpPr>
        <p:spPr>
          <a:xfrm rot="5400000">
            <a:off x="1695834" y="7811025"/>
            <a:ext cx="2057400" cy="1789929"/>
          </a:xfrm>
          <a:prstGeom prst="ben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xtBox 24"/>
          <p:cNvSpPr txBox="1"/>
          <p:nvPr/>
        </p:nvSpPr>
        <p:spPr>
          <a:xfrm>
            <a:off x="4267200" y="8811360"/>
            <a:ext cx="12268199" cy="923330"/>
          </a:xfrm>
          <a:prstGeom prst="rect">
            <a:avLst/>
          </a:prstGeom>
          <a:noFill/>
          <a:ln>
            <a:solidFill>
              <a:schemeClr val="accent6">
                <a:lumMod val="60000"/>
                <a:lumOff val="40000"/>
              </a:schemeClr>
            </a:solidFill>
          </a:ln>
        </p:spPr>
        <p:txBody>
          <a:bodyPr wrap="square" rtlCol="0">
            <a:spAutoFit/>
          </a:bodyPr>
          <a:lstStyle/>
          <a:p>
            <a:pPr algn="ctr"/>
            <a:r>
              <a:rPr lang="vi-VN" sz="5400" dirty="0" smtClean="0">
                <a:solidFill>
                  <a:srgbClr val="FF0000"/>
                </a:solidFill>
              </a:rPr>
              <a:t>Lưu</a:t>
            </a:r>
            <a:r>
              <a:rPr lang="en-US" sz="5400" dirty="0" smtClean="0">
                <a:solidFill>
                  <a:srgbClr val="FF0000"/>
                </a:solidFill>
              </a:rPr>
              <a:t> ý </a:t>
            </a:r>
            <a:r>
              <a:rPr lang="en-US" sz="5400" dirty="0" err="1" smtClean="0">
                <a:solidFill>
                  <a:srgbClr val="FF0000"/>
                </a:solidFill>
              </a:rPr>
              <a:t>câu</a:t>
            </a:r>
            <a:r>
              <a:rPr lang="en-US" sz="5400" dirty="0" smtClean="0">
                <a:solidFill>
                  <a:srgbClr val="FF0000"/>
                </a:solidFill>
              </a:rPr>
              <a:t> </a:t>
            </a:r>
            <a:r>
              <a:rPr lang="en-US" sz="5400" dirty="0" err="1" smtClean="0">
                <a:solidFill>
                  <a:srgbClr val="FF0000"/>
                </a:solidFill>
              </a:rPr>
              <a:t>kiểm</a:t>
            </a:r>
            <a:r>
              <a:rPr lang="en-US" sz="5400" dirty="0" smtClean="0">
                <a:solidFill>
                  <a:srgbClr val="FF0000"/>
                </a:solidFill>
              </a:rPr>
              <a:t> </a:t>
            </a:r>
            <a:r>
              <a:rPr lang="en-US" sz="5400" dirty="0" err="1" smtClean="0">
                <a:solidFill>
                  <a:srgbClr val="FF0000"/>
                </a:solidFill>
              </a:rPr>
              <a:t>tra</a:t>
            </a:r>
            <a:r>
              <a:rPr lang="en-US" sz="5400" dirty="0" smtClean="0">
                <a:solidFill>
                  <a:srgbClr val="FF0000"/>
                </a:solidFill>
              </a:rPr>
              <a:t> (KT) </a:t>
            </a:r>
            <a:r>
              <a:rPr lang="en-US" sz="5400" dirty="0" err="1" smtClean="0">
                <a:solidFill>
                  <a:srgbClr val="FF0000"/>
                </a:solidFill>
              </a:rPr>
              <a:t>để</a:t>
            </a:r>
            <a:r>
              <a:rPr lang="en-US" sz="5400" dirty="0" smtClean="0">
                <a:solidFill>
                  <a:srgbClr val="FF0000"/>
                </a:solidFill>
              </a:rPr>
              <a:t> </a:t>
            </a:r>
            <a:r>
              <a:rPr lang="en-US" sz="5400" dirty="0" err="1" smtClean="0">
                <a:solidFill>
                  <a:srgbClr val="FF0000"/>
                </a:solidFill>
              </a:rPr>
              <a:t>kiểm</a:t>
            </a:r>
            <a:r>
              <a:rPr lang="en-US" sz="5400" dirty="0" smtClean="0">
                <a:solidFill>
                  <a:srgbClr val="FF0000"/>
                </a:solidFill>
              </a:rPr>
              <a:t> </a:t>
            </a:r>
            <a:r>
              <a:rPr lang="en-US" sz="5400" dirty="0" err="1" smtClean="0">
                <a:solidFill>
                  <a:srgbClr val="FF0000"/>
                </a:solidFill>
              </a:rPr>
              <a:t>tra</a:t>
            </a:r>
            <a:r>
              <a:rPr lang="en-US" sz="5400" dirty="0" smtClean="0">
                <a:solidFill>
                  <a:srgbClr val="FF0000"/>
                </a:solidFill>
              </a:rPr>
              <a:t> logic</a:t>
            </a:r>
            <a:endParaRPr lang="en-US" sz="5400" dirty="0">
              <a:solidFill>
                <a:srgbClr val="FF0000"/>
              </a:solidFill>
            </a:endParaRPr>
          </a:p>
        </p:txBody>
      </p:sp>
    </p:spTree>
    <p:extLst>
      <p:ext uri="{BB962C8B-B14F-4D97-AF65-F5344CB8AC3E}">
        <p14:creationId xmlns:p14="http://schemas.microsoft.com/office/powerpoint/2010/main" val="7245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949928" y="-344198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0" name="Rectangle 29"/>
          <p:cNvSpPr/>
          <p:nvPr/>
        </p:nvSpPr>
        <p:spPr>
          <a:xfrm>
            <a:off x="1153564" y="1458635"/>
            <a:ext cx="16142157" cy="6340197"/>
          </a:xfrm>
          <a:prstGeom prst="rect">
            <a:avLst/>
          </a:prstGeom>
        </p:spPr>
        <p:txBody>
          <a:bodyPr wrap="square">
            <a:spAutoFit/>
          </a:bodyPr>
          <a:lstStyle/>
          <a:p>
            <a:pPr algn="just">
              <a:spcBef>
                <a:spcPts val="600"/>
              </a:spcBef>
              <a:spcAft>
                <a:spcPts val="600"/>
              </a:spcAft>
            </a:pPr>
            <a:r>
              <a:rPr lang="en-US" sz="6600" b="1" dirty="0" smtClean="0">
                <a:latin typeface="+mj-lt"/>
                <a:ea typeface="Times New Roman"/>
                <a:cs typeface="Arial" pitchFamily="34" charset="0"/>
              </a:rPr>
              <a:t>   </a:t>
            </a:r>
            <a:r>
              <a:rPr lang="en-US" sz="6600" b="1" dirty="0">
                <a:solidFill>
                  <a:srgbClr val="0070C0"/>
                </a:solidFill>
                <a:latin typeface="+mj-lt"/>
                <a:ea typeface="Times New Roman"/>
                <a:cs typeface="Arial" pitchFamily="34" charset="0"/>
              </a:rPr>
              <a:t>1. </a:t>
            </a:r>
            <a:r>
              <a:rPr lang="en-US" sz="6600" b="1" dirty="0" smtClean="0">
                <a:solidFill>
                  <a:srgbClr val="0070C0"/>
                </a:solidFill>
                <a:latin typeface="+mj-lt"/>
                <a:ea typeface="Times New Roman"/>
                <a:cs typeface="Arial" pitchFamily="34" charset="0"/>
              </a:rPr>
              <a:t>K</a:t>
            </a:r>
            <a:r>
              <a:rPr lang="vi-VN" sz="6600" b="1" dirty="0" smtClean="0">
                <a:solidFill>
                  <a:srgbClr val="0070C0"/>
                </a:solidFill>
                <a:latin typeface="+mj-lt"/>
                <a:ea typeface="Times New Roman"/>
                <a:cs typeface="Arial" pitchFamily="34" charset="0"/>
              </a:rPr>
              <a:t>hi </a:t>
            </a:r>
            <a:r>
              <a:rPr lang="vi-VN" sz="6600" b="1" dirty="0">
                <a:solidFill>
                  <a:srgbClr val="0070C0"/>
                </a:solidFill>
                <a:latin typeface="+mj-lt"/>
                <a:ea typeface="Times New Roman"/>
                <a:cs typeface="Arial" pitchFamily="34" charset="0"/>
              </a:rPr>
              <a:t>đang mang thai: </a:t>
            </a:r>
            <a:r>
              <a:rPr lang="vi-VN" sz="6600" dirty="0">
                <a:solidFill>
                  <a:srgbClr val="0070C0"/>
                </a:solidFill>
                <a:latin typeface="+mj-lt"/>
                <a:ea typeface="Times New Roman"/>
                <a:cs typeface="Arial" pitchFamily="34" charset="0"/>
              </a:rPr>
              <a:t>Nguyên nhân chết có liên quan đến mang thai hoặc bệnh tật bị phát sinh/bị nặng thêm bởi việc có thai hoặc các vấn đề của thai nghén (loại trừ các nguyên nhân do tai nạn hoặc tự tử) trong thời gian mang thai</a:t>
            </a:r>
            <a:r>
              <a:rPr lang="vi-VN" sz="6600" dirty="0" smtClean="0">
                <a:solidFill>
                  <a:srgbClr val="0070C0"/>
                </a:solidFill>
                <a:latin typeface="+mj-lt"/>
                <a:ea typeface="Times New Roman"/>
                <a:cs typeface="Arial" pitchFamily="34" charset="0"/>
              </a:rPr>
              <a:t>.</a:t>
            </a:r>
            <a:endParaRPr lang="en-US" sz="6600" dirty="0" smtClean="0">
              <a:solidFill>
                <a:srgbClr val="0070C0"/>
              </a:solidFill>
              <a:latin typeface="+mj-lt"/>
              <a:ea typeface="Times New Roman"/>
              <a:cs typeface="Arial" pitchFamily="34" charset="0"/>
            </a:endParaRPr>
          </a:p>
          <a:p>
            <a:pPr algn="just">
              <a:spcBef>
                <a:spcPts val="600"/>
              </a:spcBef>
              <a:spcAft>
                <a:spcPts val="600"/>
              </a:spcAft>
            </a:pPr>
            <a:endParaRPr lang="vi-VN" sz="6600" b="1" dirty="0">
              <a:latin typeface="+mj-lt"/>
              <a:ea typeface="Times New Roman"/>
              <a:cs typeface="Arial" pitchFamily="34" charset="0"/>
            </a:endParaRPr>
          </a:p>
        </p:txBody>
      </p:sp>
      <p:sp>
        <p:nvSpPr>
          <p:cNvPr id="31" name="TextBox 30"/>
          <p:cNvSpPr txBox="1"/>
          <p:nvPr/>
        </p:nvSpPr>
        <p:spPr>
          <a:xfrm>
            <a:off x="948018" y="6914315"/>
            <a:ext cx="16501782" cy="3139321"/>
          </a:xfrm>
          <a:prstGeom prst="rect">
            <a:avLst/>
          </a:prstGeom>
          <a:noFill/>
        </p:spPr>
        <p:txBody>
          <a:bodyPr wrap="square" rtlCol="0">
            <a:spAutoFit/>
          </a:bodyPr>
          <a:lstStyle/>
          <a:p>
            <a:pPr marL="457200" indent="-457200" algn="just">
              <a:spcBef>
                <a:spcPts val="600"/>
              </a:spcBef>
              <a:spcAft>
                <a:spcPts val="600"/>
              </a:spcAft>
            </a:pPr>
            <a:r>
              <a:rPr lang="en-US" sz="6600" b="1" dirty="0" smtClean="0">
                <a:latin typeface="+mj-lt"/>
                <a:ea typeface="Times New Roman"/>
                <a:cs typeface="Arial" pitchFamily="34" charset="0"/>
              </a:rPr>
              <a:t>	2. </a:t>
            </a:r>
            <a:r>
              <a:rPr lang="en-US" sz="6600" b="1" dirty="0">
                <a:latin typeface="+mj-lt"/>
                <a:ea typeface="Times New Roman"/>
                <a:cs typeface="Arial" pitchFamily="34" charset="0"/>
              </a:rPr>
              <a:t>K</a:t>
            </a:r>
            <a:r>
              <a:rPr lang="vi-VN" sz="6600" b="1" dirty="0" smtClean="0">
                <a:latin typeface="+mj-lt"/>
                <a:ea typeface="Times New Roman"/>
                <a:cs typeface="Arial" pitchFamily="34" charset="0"/>
              </a:rPr>
              <a:t>hi </a:t>
            </a:r>
            <a:r>
              <a:rPr lang="vi-VN" sz="6600" b="1" dirty="0">
                <a:latin typeface="+mj-lt"/>
                <a:ea typeface="Times New Roman"/>
                <a:cs typeface="Arial" pitchFamily="34" charset="0"/>
              </a:rPr>
              <a:t>sinh con: </a:t>
            </a:r>
            <a:r>
              <a:rPr lang="vi-VN" sz="6600" dirty="0">
                <a:latin typeface="+mj-lt"/>
                <a:ea typeface="Times New Roman"/>
                <a:cs typeface="Arial" pitchFamily="34" charset="0"/>
              </a:rPr>
              <a:t>Nguyên nhân chết có liên quan đến việc sinh con hoặc bệnh tật bị phát sinh/bị nặng thêm trong quá trình sinh con.</a:t>
            </a:r>
          </a:p>
        </p:txBody>
      </p:sp>
      <p:sp>
        <p:nvSpPr>
          <p:cNvPr id="32" name="Title 1"/>
          <p:cNvSpPr txBox="1">
            <a:spLocks/>
          </p:cNvSpPr>
          <p:nvPr/>
        </p:nvSpPr>
        <p:spPr>
          <a:xfrm>
            <a:off x="2209800" y="273858"/>
            <a:ext cx="14097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44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4721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949928" y="-344198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2" name="Title 1"/>
          <p:cNvSpPr txBox="1">
            <a:spLocks/>
          </p:cNvSpPr>
          <p:nvPr/>
        </p:nvSpPr>
        <p:spPr>
          <a:xfrm>
            <a:off x="2209800" y="273858"/>
            <a:ext cx="14097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44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sp>
        <p:nvSpPr>
          <p:cNvPr id="9" name="Rectangle 8"/>
          <p:cNvSpPr/>
          <p:nvPr/>
        </p:nvSpPr>
        <p:spPr>
          <a:xfrm>
            <a:off x="676822" y="1005869"/>
            <a:ext cx="16539863" cy="3416320"/>
          </a:xfrm>
          <a:prstGeom prst="rect">
            <a:avLst/>
          </a:prstGeom>
        </p:spPr>
        <p:txBody>
          <a:bodyPr wrap="square">
            <a:spAutoFit/>
          </a:bodyPr>
          <a:lstStyle/>
          <a:p>
            <a:pPr marL="457200" lvl="0" indent="-457200" algn="just">
              <a:spcBef>
                <a:spcPts val="600"/>
              </a:spcBef>
              <a:spcAft>
                <a:spcPts val="600"/>
              </a:spcAft>
            </a:pPr>
            <a:r>
              <a:rPr lang="en-US" sz="5400" b="1" dirty="0" smtClean="0">
                <a:solidFill>
                  <a:srgbClr val="7030A0"/>
                </a:solidFill>
                <a:latin typeface="Arial" pitchFamily="34" charset="0"/>
                <a:ea typeface="Times New Roman"/>
                <a:cs typeface="Arial" pitchFamily="34" charset="0"/>
              </a:rPr>
              <a:t>	3. T</a:t>
            </a:r>
            <a:r>
              <a:rPr lang="vi-VN" sz="5400" b="1" dirty="0" smtClean="0">
                <a:solidFill>
                  <a:srgbClr val="7030A0"/>
                </a:solidFill>
                <a:latin typeface="Arial" pitchFamily="34" charset="0"/>
                <a:ea typeface="Times New Roman"/>
                <a:cs typeface="Arial" pitchFamily="34" charset="0"/>
              </a:rPr>
              <a:t>rong </a:t>
            </a:r>
            <a:r>
              <a:rPr lang="vi-VN" sz="5400" b="1" dirty="0">
                <a:solidFill>
                  <a:srgbClr val="7030A0"/>
                </a:solidFill>
                <a:latin typeface="Arial" pitchFamily="34" charset="0"/>
                <a:ea typeface="Times New Roman"/>
                <a:cs typeface="Arial" pitchFamily="34" charset="0"/>
              </a:rPr>
              <a:t>vòng 42 ngày sau khi </a:t>
            </a:r>
            <a:r>
              <a:rPr lang="vi-VN" sz="5400" b="1" dirty="0" smtClean="0">
                <a:solidFill>
                  <a:srgbClr val="7030A0"/>
                </a:solidFill>
                <a:latin typeface="Arial" pitchFamily="34" charset="0"/>
                <a:ea typeface="Times New Roman"/>
                <a:cs typeface="Arial" pitchFamily="34" charset="0"/>
              </a:rPr>
              <a:t>sinh:</a:t>
            </a:r>
            <a:r>
              <a:rPr lang="vi-VN" sz="5400" b="1" i="1" dirty="0" smtClean="0">
                <a:solidFill>
                  <a:srgbClr val="7030A0"/>
                </a:solidFill>
                <a:latin typeface="Arial" pitchFamily="34" charset="0"/>
                <a:ea typeface="Times New Roman"/>
                <a:cs typeface="Arial" pitchFamily="34" charset="0"/>
              </a:rPr>
              <a:t> </a:t>
            </a:r>
            <a:r>
              <a:rPr lang="vi-VN" sz="5400" dirty="0">
                <a:solidFill>
                  <a:srgbClr val="7030A0"/>
                </a:solidFill>
                <a:latin typeface="Arial" pitchFamily="34" charset="0"/>
                <a:ea typeface="Times New Roman"/>
                <a:cs typeface="Arial" pitchFamily="34" charset="0"/>
              </a:rPr>
              <a:t>Chết trong vòng 42 ngày sau khi sinh con do nguyên nhân có liên quan đến việc sinh con hoặc bệnh tật bị phát sinh/bị nặng thêm sau quá trình sinh </a:t>
            </a:r>
            <a:r>
              <a:rPr lang="vi-VN" sz="5400" dirty="0" smtClean="0">
                <a:solidFill>
                  <a:srgbClr val="7030A0"/>
                </a:solidFill>
                <a:latin typeface="Arial" pitchFamily="34" charset="0"/>
                <a:ea typeface="Times New Roman"/>
                <a:cs typeface="Arial" pitchFamily="34" charset="0"/>
              </a:rPr>
              <a:t>con.</a:t>
            </a:r>
            <a:endParaRPr lang="en-US" sz="5400" dirty="0" smtClean="0">
              <a:solidFill>
                <a:srgbClr val="7030A0"/>
              </a:solidFill>
              <a:latin typeface="Arial" pitchFamily="34" charset="0"/>
              <a:ea typeface="Times New Roman"/>
              <a:cs typeface="Arial" pitchFamily="34" charset="0"/>
            </a:endParaRPr>
          </a:p>
        </p:txBody>
      </p:sp>
      <p:sp>
        <p:nvSpPr>
          <p:cNvPr id="10" name="TextBox 9"/>
          <p:cNvSpPr txBox="1"/>
          <p:nvPr/>
        </p:nvSpPr>
        <p:spPr>
          <a:xfrm>
            <a:off x="106679" y="5243627"/>
            <a:ext cx="6978286" cy="4247317"/>
          </a:xfrm>
          <a:prstGeom prst="rect">
            <a:avLst/>
          </a:prstGeom>
          <a:noFill/>
        </p:spPr>
        <p:txBody>
          <a:bodyPr wrap="square" rtlCol="0">
            <a:spAutoFit/>
          </a:bodyPr>
          <a:lstStyle/>
          <a:p>
            <a:pPr marL="457200" lvl="0" indent="-457200" algn="just">
              <a:spcBef>
                <a:spcPts val="600"/>
              </a:spcBef>
              <a:spcAft>
                <a:spcPts val="600"/>
              </a:spcAft>
            </a:pPr>
            <a:r>
              <a:rPr lang="en-US" sz="5400" b="1" dirty="0" smtClean="0">
                <a:solidFill>
                  <a:prstClr val="black"/>
                </a:solidFill>
                <a:latin typeface="Arial" pitchFamily="34" charset="0"/>
                <a:ea typeface="Times New Roman"/>
                <a:cs typeface="Arial" pitchFamily="34" charset="0"/>
              </a:rPr>
              <a:t>	5. D</a:t>
            </a:r>
            <a:r>
              <a:rPr lang="vi-VN" sz="5400" b="1" dirty="0" smtClean="0">
                <a:solidFill>
                  <a:prstClr val="black"/>
                </a:solidFill>
                <a:latin typeface="Arial" pitchFamily="34" charset="0"/>
                <a:ea typeface="Times New Roman"/>
                <a:cs typeface="Arial" pitchFamily="34" charset="0"/>
              </a:rPr>
              <a:t>o </a:t>
            </a:r>
            <a:r>
              <a:rPr lang="vi-VN" sz="5400" b="1" dirty="0">
                <a:solidFill>
                  <a:prstClr val="black"/>
                </a:solidFill>
                <a:latin typeface="Arial" pitchFamily="34" charset="0"/>
                <a:ea typeface="Times New Roman"/>
                <a:cs typeface="Arial" pitchFamily="34" charset="0"/>
              </a:rPr>
              <a:t>các trường hợp khác: </a:t>
            </a:r>
            <a:r>
              <a:rPr lang="vi-VN" sz="5400" dirty="0">
                <a:solidFill>
                  <a:prstClr val="black"/>
                </a:solidFill>
                <a:latin typeface="Arial" pitchFamily="34" charset="0"/>
                <a:ea typeface="Times New Roman"/>
                <a:cs typeface="Arial" pitchFamily="34" charset="0"/>
              </a:rPr>
              <a:t>Nguyên nhân chết là khác với 04 trường hợp nêu trên.</a:t>
            </a:r>
          </a:p>
        </p:txBody>
      </p:sp>
      <p:sp>
        <p:nvSpPr>
          <p:cNvPr id="13" name="TextBox 12"/>
          <p:cNvSpPr txBox="1"/>
          <p:nvPr/>
        </p:nvSpPr>
        <p:spPr>
          <a:xfrm>
            <a:off x="7518381" y="4408912"/>
            <a:ext cx="10404292" cy="6586418"/>
          </a:xfrm>
          <a:prstGeom prst="rect">
            <a:avLst/>
          </a:prstGeom>
          <a:noFill/>
        </p:spPr>
        <p:txBody>
          <a:bodyPr wrap="square" rtlCol="0">
            <a:spAutoFit/>
          </a:bodyPr>
          <a:lstStyle/>
          <a:p>
            <a:pPr marL="457200" lvl="0" indent="-457200" algn="just"/>
            <a:r>
              <a:rPr lang="en-US" sz="5400" b="1" dirty="0" smtClean="0">
                <a:solidFill>
                  <a:srgbClr val="0070C0"/>
                </a:solidFill>
                <a:latin typeface="Arial" pitchFamily="34" charset="0"/>
                <a:ea typeface="Times New Roman"/>
                <a:cs typeface="Arial" pitchFamily="34" charset="0"/>
              </a:rPr>
              <a:t>	4. T</a:t>
            </a:r>
            <a:r>
              <a:rPr lang="vi-VN" sz="5400" b="1" dirty="0" smtClean="0">
                <a:solidFill>
                  <a:srgbClr val="0070C0"/>
                </a:solidFill>
                <a:latin typeface="Arial" pitchFamily="34" charset="0"/>
                <a:ea typeface="Times New Roman"/>
                <a:cs typeface="Arial" pitchFamily="34" charset="0"/>
              </a:rPr>
              <a:t>rong </a:t>
            </a:r>
            <a:r>
              <a:rPr lang="vi-VN" sz="5400" b="1" dirty="0">
                <a:solidFill>
                  <a:srgbClr val="0070C0"/>
                </a:solidFill>
                <a:latin typeface="Arial" pitchFamily="34" charset="0"/>
                <a:ea typeface="Times New Roman"/>
                <a:cs typeface="Arial" pitchFamily="34" charset="0"/>
              </a:rPr>
              <a:t>vòng 42 ngày sau khi sẩy/nạo/hút thai, thai lưu/thai hỏng: </a:t>
            </a:r>
            <a:r>
              <a:rPr lang="vi-VN" sz="5400" dirty="0">
                <a:solidFill>
                  <a:srgbClr val="0070C0"/>
                </a:solidFill>
                <a:latin typeface="Arial" pitchFamily="34" charset="0"/>
                <a:ea typeface="Times New Roman"/>
                <a:cs typeface="Arial" pitchFamily="34" charset="0"/>
              </a:rPr>
              <a:t>Chết trong vòng 42 ngày do nguyên nhân có liên quan hoặc bị biến chứng bởi sẩy/nạo/hút thai, thai chết lưu/thai hỏng (tiêu thai).</a:t>
            </a:r>
            <a:endParaRPr lang="en-US" sz="5400" dirty="0">
              <a:solidFill>
                <a:srgbClr val="0070C0"/>
              </a:solidFill>
              <a:latin typeface="Arial" pitchFamily="34" charset="0"/>
              <a:ea typeface="Times New Roman"/>
              <a:cs typeface="Arial" pitchFamily="34" charset="0"/>
            </a:endParaRPr>
          </a:p>
          <a:p>
            <a:pPr algn="just"/>
            <a:endParaRPr lang="vi-VN" sz="4400" dirty="0"/>
          </a:p>
        </p:txBody>
      </p:sp>
    </p:spTree>
    <p:extLst>
      <p:ext uri="{BB962C8B-B14F-4D97-AF65-F5344CB8AC3E}">
        <p14:creationId xmlns:p14="http://schemas.microsoft.com/office/powerpoint/2010/main" val="26693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itle 1"/>
          <p:cNvSpPr txBox="1">
            <a:spLocks/>
          </p:cNvSpPr>
          <p:nvPr/>
        </p:nvSpPr>
        <p:spPr>
          <a:xfrm>
            <a:off x="5930496" y="305058"/>
            <a:ext cx="7404503" cy="1028441"/>
          </a:xfrm>
          <a:prstGeom prst="rect">
            <a:avLst/>
          </a:prstGeom>
          <a:noFill/>
        </p:spPr>
        <p:txBody>
          <a:bodyPr>
            <a:noAutofit/>
          </a:bodyPr>
          <a:lstStyle/>
          <a:p>
            <a:pPr>
              <a:spcBef>
                <a:spcPct val="0"/>
              </a:spcBef>
              <a:defRPr/>
            </a:pPr>
            <a:r>
              <a:rPr lang="en-US" sz="66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7</a:t>
            </a:r>
            <a:endParaRPr kumimoji="0" lang="vi-VN" sz="6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10" name="Content Placeholder 1"/>
          <p:cNvSpPr txBox="1">
            <a:spLocks/>
          </p:cNvSpPr>
          <p:nvPr/>
        </p:nvSpPr>
        <p:spPr>
          <a:xfrm>
            <a:off x="1533913" y="1917718"/>
            <a:ext cx="15925800" cy="7888610"/>
          </a:xfrm>
          <a:prstGeom prst="rect">
            <a:avLst/>
          </a:prstGeom>
        </p:spPr>
        <p:txBody>
          <a:bodyPr vert="horz" lIns="91440" tIns="45720" rIns="91440" bIns="45720" rtlCol="0">
            <a:noAutofit/>
          </a:bodyPr>
          <a:lstStyle/>
          <a:p>
            <a:pPr algn="just"/>
            <a:r>
              <a:rPr lang="en-US" sz="8000" b="1" dirty="0">
                <a:latin typeface="Calibri (Headings)"/>
                <a:cs typeface="Arial" panose="020B0604020202020204" pitchFamily="34" charset="0"/>
              </a:rPr>
              <a:t> </a:t>
            </a:r>
            <a:r>
              <a:rPr lang="en-US" sz="8000" b="1" dirty="0" smtClean="0">
                <a:latin typeface="Calibri (Headings)"/>
                <a:cs typeface="Arial" panose="020B0604020202020204" pitchFamily="34" charset="0"/>
              </a:rPr>
              <a:t>   </a:t>
            </a:r>
            <a:r>
              <a:rPr lang="vi-VN" sz="8000" dirty="0" smtClean="0">
                <a:latin typeface="Calibri (Headings)"/>
              </a:rPr>
              <a:t>Anh </a:t>
            </a:r>
            <a:r>
              <a:rPr lang="vi-VN" sz="8000" dirty="0">
                <a:latin typeface="Calibri (Headings)"/>
              </a:rPr>
              <a:t>Lò Văn Kim cho biết vợ anh sinh tháng 8/1985, bị chết trong khi sinh đứa con út, rất may là cứu được đứa con. Hỏi: </a:t>
            </a:r>
            <a:r>
              <a:rPr lang="en-US" sz="8000" dirty="0" err="1" smtClean="0">
                <a:latin typeface="Calibri (Headings)"/>
              </a:rPr>
              <a:t>Điền</a:t>
            </a:r>
            <a:r>
              <a:rPr lang="en-US" sz="8000" dirty="0" smtClean="0">
                <a:latin typeface="Calibri (Headings)"/>
              </a:rPr>
              <a:t> </a:t>
            </a:r>
            <a:r>
              <a:rPr lang="vi-VN" sz="8000" dirty="0" smtClean="0">
                <a:latin typeface="Calibri (Headings)"/>
              </a:rPr>
              <a:t>thông </a:t>
            </a:r>
            <a:r>
              <a:rPr lang="vi-VN" sz="8000" dirty="0">
                <a:latin typeface="Calibri (Headings)"/>
              </a:rPr>
              <a:t>tin cho câu </a:t>
            </a:r>
            <a:r>
              <a:rPr lang="vi-VN" sz="8000" dirty="0" smtClean="0">
                <a:latin typeface="Calibri (Headings)"/>
              </a:rPr>
              <a:t>4</a:t>
            </a:r>
            <a:r>
              <a:rPr lang="en-US" sz="8000" dirty="0" smtClean="0">
                <a:latin typeface="Calibri (Headings)"/>
              </a:rPr>
              <a:t>4</a:t>
            </a:r>
            <a:r>
              <a:rPr lang="vi-VN" sz="8000" dirty="0" smtClean="0">
                <a:latin typeface="Calibri (Headings)"/>
              </a:rPr>
              <a:t> </a:t>
            </a:r>
            <a:r>
              <a:rPr lang="vi-VN" sz="8000" dirty="0">
                <a:latin typeface="Calibri (Headings)"/>
              </a:rPr>
              <a:t>hộ anh Kim ?</a:t>
            </a:r>
          </a:p>
        </p:txBody>
      </p:sp>
      <p:pic>
        <p:nvPicPr>
          <p:cNvPr id="16" name="Picture 15" descr="C:\Users\CanhHa\AppData\Local\Microsoft\Windows\Temporary Internet Files\Content.IE5\E5P7BPYC\MC900371076[1].wmf"/>
          <p:cNvPicPr>
            <a:picLocks noChangeAspect="1" noChangeArrowheads="1"/>
          </p:cNvPicPr>
          <p:nvPr/>
        </p:nvPicPr>
        <p:blipFill>
          <a:blip r:embed="rId8" cstate="print"/>
          <a:srcRect/>
          <a:stretch>
            <a:fillRect/>
          </a:stretch>
        </p:blipFill>
        <p:spPr bwMode="auto">
          <a:xfrm>
            <a:off x="3073476" y="251325"/>
            <a:ext cx="1730420" cy="1323262"/>
          </a:xfrm>
          <a:prstGeom prst="rect">
            <a:avLst/>
          </a:prstGeom>
          <a:noFill/>
          <a:ln w="9525">
            <a:noFill/>
            <a:miter lim="800000"/>
            <a:headEnd/>
            <a:tailEnd/>
          </a:ln>
        </p:spPr>
      </p:pic>
    </p:spTree>
    <p:extLst>
      <p:ext uri="{BB962C8B-B14F-4D97-AF65-F5344CB8AC3E}">
        <p14:creationId xmlns:p14="http://schemas.microsoft.com/office/powerpoint/2010/main" val="25016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15119468" y="4989373"/>
            <a:ext cx="499775" cy="843179"/>
          </a:xfrm>
          <a:custGeom>
            <a:avLst/>
            <a:gdLst/>
            <a:ahLst/>
            <a:cxnLst/>
            <a:rect l="l" t="t" r="r" b="b"/>
            <a:pathLst>
              <a:path w="499775" h="843179">
                <a:moveTo>
                  <a:pt x="0" y="0"/>
                </a:moveTo>
                <a:lnTo>
                  <a:pt x="499776" y="0"/>
                </a:lnTo>
                <a:lnTo>
                  <a:pt x="499776" y="843180"/>
                </a:lnTo>
                <a:lnTo>
                  <a:pt x="0" y="843180"/>
                </a:lnTo>
                <a:lnTo>
                  <a:pt x="0" y="0"/>
                </a:lnTo>
                <a:close/>
              </a:path>
            </a:pathLst>
          </a:custGeom>
          <a:blipFill>
            <a:blip r:embed="rId8">
              <a:extLst>
                <a:ext uri="{96DAC541-7B7A-43D3-8B79-37D633B846F1}">
                  <asvg:svgBlip xmlns="" xmlns:asvg="http://schemas.microsoft.com/office/drawing/2016/SVG/main" r:embed="rId11"/>
                </a:ext>
              </a:extLst>
            </a:blip>
            <a:stretch>
              <a:fillRect/>
            </a:stretch>
          </a:blipFill>
        </p:spPr>
      </p:sp>
      <p:sp>
        <p:nvSpPr>
          <p:cNvPr id="15" name="Freeform 15"/>
          <p:cNvSpPr/>
          <p:nvPr/>
        </p:nvSpPr>
        <p:spPr>
          <a:xfrm>
            <a:off x="3836700" y="7665608"/>
            <a:ext cx="360704" cy="608784"/>
          </a:xfrm>
          <a:custGeom>
            <a:avLst/>
            <a:gdLst/>
            <a:ahLst/>
            <a:cxnLst/>
            <a:rect l="l" t="t" r="r" b="b"/>
            <a:pathLst>
              <a:path w="360704" h="608784">
                <a:moveTo>
                  <a:pt x="0" y="0"/>
                </a:moveTo>
                <a:lnTo>
                  <a:pt x="360704" y="0"/>
                </a:lnTo>
                <a:lnTo>
                  <a:pt x="360704" y="608784"/>
                </a:lnTo>
                <a:lnTo>
                  <a:pt x="0" y="60878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Title 1"/>
          <p:cNvSpPr txBox="1">
            <a:spLocks/>
          </p:cNvSpPr>
          <p:nvPr/>
        </p:nvSpPr>
        <p:spPr>
          <a:xfrm>
            <a:off x="6019799" y="381601"/>
            <a:ext cx="7084905" cy="881784"/>
          </a:xfrm>
          <a:prstGeom prst="rect">
            <a:avLst/>
          </a:prstGeom>
          <a:noFill/>
        </p:spPr>
        <p:txBody>
          <a:bodyPr>
            <a:noAutofit/>
          </a:bodyPr>
          <a:lstStyle/>
          <a:p>
            <a:pPr>
              <a:spcBef>
                <a:spcPct val="0"/>
              </a:spcBef>
              <a:defRPr/>
            </a:pPr>
            <a:r>
              <a:rPr lang="en-US" sz="66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7</a:t>
            </a:r>
            <a:endParaRPr kumimoji="0" lang="vi-VN" sz="66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0" name="Picture 9" descr="C:\Users\CanhHa\AppData\Local\Microsoft\Windows\Temporary Internet Files\Content.IE5\E5P7BPYC\MC900371076[1].wmf"/>
          <p:cNvPicPr>
            <a:picLocks noChangeAspect="1" noChangeArrowheads="1"/>
          </p:cNvPicPr>
          <p:nvPr/>
        </p:nvPicPr>
        <p:blipFill>
          <a:blip r:embed="rId14" cstate="print"/>
          <a:srcRect/>
          <a:stretch>
            <a:fillRect/>
          </a:stretch>
        </p:blipFill>
        <p:spPr bwMode="auto">
          <a:xfrm>
            <a:off x="3073476" y="251325"/>
            <a:ext cx="1730420" cy="1323262"/>
          </a:xfrm>
          <a:prstGeom prst="rect">
            <a:avLst/>
          </a:prstGeom>
          <a:noFill/>
          <a:ln w="9525">
            <a:noFill/>
            <a:miter lim="800000"/>
            <a:headEnd/>
            <a:tailEnd/>
          </a:ln>
        </p:spPr>
      </p:pic>
      <p:pic>
        <p:nvPicPr>
          <p:cNvPr id="4" name="Picture 3"/>
          <p:cNvPicPr>
            <a:picLocks noChangeAspect="1"/>
          </p:cNvPicPr>
          <p:nvPr/>
        </p:nvPicPr>
        <p:blipFill>
          <a:blip r:embed="rId15"/>
          <a:stretch>
            <a:fillRect/>
          </a:stretch>
        </p:blipFill>
        <p:spPr>
          <a:xfrm>
            <a:off x="427383" y="2247860"/>
            <a:ext cx="17128434" cy="6672374"/>
          </a:xfrm>
          <a:prstGeom prst="rect">
            <a:avLst/>
          </a:prstGeom>
          <a:ln>
            <a:noFill/>
          </a:ln>
          <a:effectLst>
            <a:outerShdw blurRad="292100" dist="139700" dir="2700000" algn="tl" rotWithShape="0">
              <a:srgbClr val="333333">
                <a:alpha val="65000"/>
              </a:srgbClr>
            </a:outerShdw>
          </a:effectLst>
        </p:spPr>
      </p:pic>
      <p:sp>
        <p:nvSpPr>
          <p:cNvPr id="21" name="Title 1"/>
          <p:cNvSpPr txBox="1">
            <a:spLocks/>
          </p:cNvSpPr>
          <p:nvPr/>
        </p:nvSpPr>
        <p:spPr>
          <a:xfrm>
            <a:off x="16840200" y="3436434"/>
            <a:ext cx="617831" cy="692337"/>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Tree>
    <p:extLst>
      <p:ext uri="{BB962C8B-B14F-4D97-AF65-F5344CB8AC3E}">
        <p14:creationId xmlns:p14="http://schemas.microsoft.com/office/powerpoint/2010/main" val="2053331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5429168" y="6719531"/>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sp>
        <p:nvSpPr>
          <p:cNvPr id="11" name="TextBox 7"/>
          <p:cNvSpPr txBox="1"/>
          <p:nvPr/>
        </p:nvSpPr>
        <p:spPr>
          <a:xfrm>
            <a:off x="381000" y="2858543"/>
            <a:ext cx="17282326" cy="4885953"/>
          </a:xfrm>
          <a:prstGeom prst="rect">
            <a:avLst/>
          </a:prstGeom>
        </p:spPr>
        <p:txBody>
          <a:bodyPr wrap="square" lIns="0" tIns="0" rIns="0" bIns="0" rtlCol="0" anchor="t">
            <a:spAutoFit/>
          </a:bodyPr>
          <a:lstStyle/>
          <a:p>
            <a:pPr algn="ctr">
              <a:lnSpc>
                <a:spcPts val="12703"/>
              </a:lnSpc>
            </a:pPr>
            <a:r>
              <a:rPr lang="en-US" sz="8000" dirty="0">
                <a:solidFill>
                  <a:schemeClr val="accent6">
                    <a:lumMod val="75000"/>
                  </a:schemeClr>
                </a:solidFill>
                <a:latin typeface="Cabin Bold"/>
              </a:rPr>
              <a:t>PHẦN </a:t>
            </a:r>
            <a:r>
              <a:rPr lang="en-US" sz="8000" dirty="0" smtClean="0">
                <a:solidFill>
                  <a:schemeClr val="accent6">
                    <a:lumMod val="75000"/>
                  </a:schemeClr>
                </a:solidFill>
                <a:latin typeface="Cabin Bold"/>
              </a:rPr>
              <a:t>3</a:t>
            </a:r>
            <a:r>
              <a:rPr lang="en-US" sz="8000" dirty="0">
                <a:solidFill>
                  <a:schemeClr val="accent6">
                    <a:lumMod val="75000"/>
                  </a:schemeClr>
                </a:solidFill>
                <a:latin typeface="Cabin Bold"/>
              </a:rPr>
              <a:t>: THÔNG TIN VỀ CÁC SỰ KIỆN CHẾT CỦA HỘ TRONG 5 NĂM QUA</a:t>
            </a:r>
          </a:p>
          <a:p>
            <a:pPr algn="ctr">
              <a:lnSpc>
                <a:spcPts val="12703"/>
              </a:lnSpc>
            </a:pPr>
            <a:endParaRPr lang="en-US" sz="8000" dirty="0">
              <a:solidFill>
                <a:schemeClr val="accent6">
                  <a:lumMod val="75000"/>
                </a:schemeClr>
              </a:solidFill>
              <a:latin typeface="Cabin Bold"/>
            </a:endParaRPr>
          </a:p>
        </p:txBody>
      </p:sp>
    </p:spTree>
    <p:extLst>
      <p:ext uri="{BB962C8B-B14F-4D97-AF65-F5344CB8AC3E}">
        <p14:creationId xmlns:p14="http://schemas.microsoft.com/office/powerpoint/2010/main" val="2693961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Title 1"/>
          <p:cNvSpPr txBox="1">
            <a:spLocks/>
          </p:cNvSpPr>
          <p:nvPr/>
        </p:nvSpPr>
        <p:spPr>
          <a:xfrm>
            <a:off x="1981200" y="212807"/>
            <a:ext cx="12573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45</a:t>
            </a:r>
            <a:endParaRPr lang="vi-VN" sz="3600" b="1" dirty="0">
              <a:solidFill>
                <a:srgbClr val="C00000"/>
              </a:solidFill>
              <a:latin typeface="Arial" pitchFamily="34" charset="0"/>
              <a:cs typeface="Arial" pitchFamily="34" charset="0"/>
            </a:endParaRPr>
          </a:p>
        </p:txBody>
      </p:sp>
      <p:pic>
        <p:nvPicPr>
          <p:cNvPr id="13" name="Picture 12"/>
          <p:cNvPicPr>
            <a:picLocks noChangeAspect="1"/>
          </p:cNvPicPr>
          <p:nvPr/>
        </p:nvPicPr>
        <p:blipFill>
          <a:blip r:embed="rId8"/>
          <a:stretch>
            <a:fillRect/>
          </a:stretch>
        </p:blipFill>
        <p:spPr>
          <a:xfrm>
            <a:off x="551447" y="1257299"/>
            <a:ext cx="17050753" cy="517785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51447" y="6971556"/>
            <a:ext cx="17489906" cy="2677656"/>
          </a:xfrm>
          <a:prstGeom prst="rect">
            <a:avLst/>
          </a:prstGeom>
        </p:spPr>
        <p:txBody>
          <a:bodyPr wrap="square">
            <a:spAutoFit/>
          </a:bodyPr>
          <a:lstStyle/>
          <a:p>
            <a:pPr algn="ctr"/>
            <a:r>
              <a:rPr lang="nb-NO" sz="5600" dirty="0">
                <a:solidFill>
                  <a:schemeClr val="accent5">
                    <a:lumMod val="75000"/>
                  </a:schemeClr>
                </a:solidFill>
                <a:latin typeface="+mj-lt"/>
                <a:ea typeface="Times New Roman" panose="02020603050405020304" pitchFamily="18" charset="0"/>
              </a:rPr>
              <a:t>ĐTV thu thập các thông tin về những người </a:t>
            </a:r>
            <a:r>
              <a:rPr lang="nb-NO" sz="5600" dirty="0" smtClean="0">
                <a:solidFill>
                  <a:schemeClr val="accent5">
                    <a:lumMod val="75000"/>
                  </a:schemeClr>
                </a:solidFill>
                <a:latin typeface="+mj-lt"/>
                <a:ea typeface="Times New Roman" panose="02020603050405020304" pitchFamily="18" charset="0"/>
              </a:rPr>
              <a:t>đã chết trong vòng 5 năm </a:t>
            </a:r>
            <a:r>
              <a:rPr lang="nb-NO" sz="5600" dirty="0">
                <a:solidFill>
                  <a:schemeClr val="accent5">
                    <a:lumMod val="75000"/>
                  </a:schemeClr>
                </a:solidFill>
                <a:ea typeface="Times New Roman" panose="02020603050405020304" pitchFamily="18" charset="0"/>
              </a:rPr>
              <a:t>từ 01/4/2019 đến ngày 31/3/2024</a:t>
            </a:r>
            <a:endParaRPr lang="en-US" sz="5600" dirty="0">
              <a:solidFill>
                <a:schemeClr val="accent5">
                  <a:lumMod val="75000"/>
                </a:schemeClr>
              </a:solidFill>
            </a:endParaRPr>
          </a:p>
          <a:p>
            <a:pPr algn="ctr"/>
            <a:r>
              <a:rPr lang="nb-NO" sz="5600" dirty="0" smtClean="0">
                <a:solidFill>
                  <a:schemeClr val="accent5">
                    <a:lumMod val="75000"/>
                  </a:schemeClr>
                </a:solidFill>
                <a:latin typeface="+mj-lt"/>
                <a:ea typeface="Times New Roman" panose="02020603050405020304" pitchFamily="18" charset="0"/>
              </a:rPr>
              <a:t> </a:t>
            </a:r>
            <a:r>
              <a:rPr lang="nb-NO" sz="5600" dirty="0" smtClean="0">
                <a:solidFill>
                  <a:srgbClr val="FF0000"/>
                </a:solidFill>
                <a:latin typeface="+mj-lt"/>
                <a:ea typeface="Times New Roman" panose="02020603050405020304" pitchFamily="18" charset="0"/>
              </a:rPr>
              <a:t>Lưu ý: Thành </a:t>
            </a:r>
            <a:r>
              <a:rPr lang="nb-NO" sz="5600" dirty="0">
                <a:solidFill>
                  <a:srgbClr val="FF0000"/>
                </a:solidFill>
                <a:latin typeface="+mj-lt"/>
                <a:ea typeface="Times New Roman" panose="02020603050405020304" pitchFamily="18" charset="0"/>
              </a:rPr>
              <a:t>viên hộ nhưng đã chết </a:t>
            </a:r>
            <a:r>
              <a:rPr lang="nb-NO" sz="5600" dirty="0" smtClean="0">
                <a:solidFill>
                  <a:srgbClr val="FF0000"/>
                </a:solidFill>
                <a:latin typeface="+mj-lt"/>
                <a:ea typeface="Times New Roman" panose="02020603050405020304" pitchFamily="18" charset="0"/>
              </a:rPr>
              <a:t>này đều là NKTTTT hộ</a:t>
            </a:r>
            <a:endParaRPr lang="en-US" sz="5600" dirty="0">
              <a:solidFill>
                <a:srgbClr val="FF0000"/>
              </a:solidFill>
              <a:latin typeface="+mj-lt"/>
            </a:endParaRPr>
          </a:p>
        </p:txBody>
      </p:sp>
      <p:sp>
        <p:nvSpPr>
          <p:cNvPr id="5" name="Oval 4"/>
          <p:cNvSpPr/>
          <p:nvPr/>
        </p:nvSpPr>
        <p:spPr>
          <a:xfrm>
            <a:off x="11049000" y="2933700"/>
            <a:ext cx="6781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Title 1"/>
          <p:cNvSpPr txBox="1">
            <a:spLocks/>
          </p:cNvSpPr>
          <p:nvPr/>
        </p:nvSpPr>
        <p:spPr>
          <a:xfrm>
            <a:off x="1981200" y="212807"/>
            <a:ext cx="14097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45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sp>
        <p:nvSpPr>
          <p:cNvPr id="7" name="Rectangle 6"/>
          <p:cNvSpPr/>
          <p:nvPr/>
        </p:nvSpPr>
        <p:spPr>
          <a:xfrm>
            <a:off x="1524000" y="6922923"/>
            <a:ext cx="16306800" cy="3416320"/>
          </a:xfrm>
          <a:prstGeom prst="rect">
            <a:avLst/>
          </a:prstGeom>
        </p:spPr>
        <p:txBody>
          <a:bodyPr wrap="square">
            <a:spAutoFit/>
          </a:bodyPr>
          <a:lstStyle/>
          <a:p>
            <a:pPr algn="ctr"/>
            <a:r>
              <a:rPr lang="en-US" sz="7200" dirty="0" smtClean="0">
                <a:solidFill>
                  <a:schemeClr val="accent5">
                    <a:lumMod val="75000"/>
                  </a:schemeClr>
                </a:solidFill>
                <a:latin typeface="+mj-lt"/>
              </a:rPr>
              <a:t>C45=1 </a:t>
            </a:r>
            <a:r>
              <a:rPr lang="en-US" sz="7200" dirty="0" err="1" smtClean="0">
                <a:solidFill>
                  <a:schemeClr val="accent5">
                    <a:lumMod val="75000"/>
                  </a:schemeClr>
                </a:solidFill>
                <a:latin typeface="+mj-lt"/>
              </a:rPr>
              <a:t>và</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Số</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người</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chết</a:t>
            </a:r>
            <a:r>
              <a:rPr lang="en-US" sz="7200" dirty="0" smtClean="0">
                <a:solidFill>
                  <a:schemeClr val="accent5">
                    <a:lumMod val="75000"/>
                  </a:schemeClr>
                </a:solidFill>
                <a:latin typeface="+mj-lt"/>
              </a:rPr>
              <a:t> =0;</a:t>
            </a:r>
          </a:p>
          <a:p>
            <a:pPr algn="ctr"/>
            <a:r>
              <a:rPr lang="en-US" sz="7200" dirty="0" err="1" smtClean="0">
                <a:solidFill>
                  <a:schemeClr val="accent5">
                    <a:lumMod val="75000"/>
                  </a:schemeClr>
                </a:solidFill>
                <a:latin typeface="+mj-lt"/>
              </a:rPr>
              <a:t>Hoặc</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Số</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người</a:t>
            </a:r>
            <a:r>
              <a:rPr lang="en-US" sz="7200" dirty="0" smtClean="0">
                <a:solidFill>
                  <a:schemeClr val="accent5">
                    <a:lumMod val="75000"/>
                  </a:schemeClr>
                </a:solidFill>
                <a:latin typeface="+mj-lt"/>
              </a:rPr>
              <a:t> </a:t>
            </a:r>
            <a:r>
              <a:rPr lang="en-US" sz="7200" dirty="0" err="1" smtClean="0">
                <a:solidFill>
                  <a:schemeClr val="accent5">
                    <a:lumMod val="75000"/>
                  </a:schemeClr>
                </a:solidFill>
                <a:latin typeface="+mj-lt"/>
              </a:rPr>
              <a:t>chết</a:t>
            </a:r>
            <a:r>
              <a:rPr lang="en-US" sz="7200" dirty="0" smtClean="0">
                <a:solidFill>
                  <a:schemeClr val="accent5">
                    <a:lumMod val="75000"/>
                  </a:schemeClr>
                </a:solidFill>
                <a:latin typeface="+mj-lt"/>
              </a:rPr>
              <a:t> &gt;0 </a:t>
            </a:r>
            <a:r>
              <a:rPr lang="en-US" sz="7200" dirty="0" err="1" smtClean="0">
                <a:solidFill>
                  <a:schemeClr val="accent5">
                    <a:lumMod val="75000"/>
                  </a:schemeClr>
                </a:solidFill>
                <a:latin typeface="+mj-lt"/>
              </a:rPr>
              <a:t>và</a:t>
            </a:r>
            <a:r>
              <a:rPr lang="en-US" sz="7200" dirty="0" smtClean="0">
                <a:solidFill>
                  <a:schemeClr val="accent5">
                    <a:lumMod val="75000"/>
                  </a:schemeClr>
                </a:solidFill>
                <a:latin typeface="+mj-lt"/>
              </a:rPr>
              <a:t> C45a </a:t>
            </a:r>
            <a:r>
              <a:rPr lang="en-US" sz="7200" dirty="0" err="1" smtClean="0">
                <a:solidFill>
                  <a:schemeClr val="accent5">
                    <a:lumMod val="75000"/>
                  </a:schemeClr>
                </a:solidFill>
                <a:latin typeface="+mj-lt"/>
              </a:rPr>
              <a:t>và</a:t>
            </a:r>
            <a:r>
              <a:rPr lang="en-US" sz="7200" dirty="0" smtClean="0">
                <a:solidFill>
                  <a:schemeClr val="accent5">
                    <a:lumMod val="75000"/>
                  </a:schemeClr>
                </a:solidFill>
                <a:latin typeface="+mj-lt"/>
              </a:rPr>
              <a:t> C45b=0;</a:t>
            </a:r>
          </a:p>
          <a:p>
            <a:pPr algn="ctr"/>
            <a:r>
              <a:rPr lang="en-US" sz="7200" dirty="0" err="1" smtClean="0">
                <a:solidFill>
                  <a:schemeClr val="accent5">
                    <a:lumMod val="75000"/>
                  </a:schemeClr>
                </a:solidFill>
                <a:latin typeface="+mj-lt"/>
              </a:rPr>
              <a:t>Hoặc</a:t>
            </a:r>
            <a:r>
              <a:rPr lang="en-US" sz="7200" dirty="0" smtClean="0">
                <a:solidFill>
                  <a:schemeClr val="accent5">
                    <a:lumMod val="75000"/>
                  </a:schemeClr>
                </a:solidFill>
                <a:latin typeface="+mj-lt"/>
              </a:rPr>
              <a:t> C36=1 </a:t>
            </a:r>
            <a:r>
              <a:rPr lang="en-US" sz="7200" dirty="0" err="1" smtClean="0">
                <a:solidFill>
                  <a:schemeClr val="accent5">
                    <a:lumMod val="75000"/>
                  </a:schemeClr>
                </a:solidFill>
                <a:latin typeface="+mj-lt"/>
              </a:rPr>
              <a:t>và</a:t>
            </a:r>
            <a:r>
              <a:rPr lang="en-US" sz="7200" dirty="0" smtClean="0">
                <a:solidFill>
                  <a:schemeClr val="accent5">
                    <a:lumMod val="75000"/>
                  </a:schemeClr>
                </a:solidFill>
                <a:latin typeface="+mj-lt"/>
              </a:rPr>
              <a:t> C45=2</a:t>
            </a:r>
          </a:p>
        </p:txBody>
      </p:sp>
      <p:pic>
        <p:nvPicPr>
          <p:cNvPr id="8" name="Picture 7"/>
          <p:cNvPicPr>
            <a:picLocks noChangeAspect="1"/>
          </p:cNvPicPr>
          <p:nvPr/>
        </p:nvPicPr>
        <p:blipFill>
          <a:blip r:embed="rId8"/>
          <a:stretch>
            <a:fillRect/>
          </a:stretch>
        </p:blipFill>
        <p:spPr>
          <a:xfrm>
            <a:off x="889314" y="1211235"/>
            <a:ext cx="16663738" cy="548971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320997" y="6888504"/>
            <a:ext cx="7772400" cy="1200329"/>
          </a:xfrm>
          <a:prstGeom prst="rect">
            <a:avLst/>
          </a:prstGeom>
        </p:spPr>
        <p:txBody>
          <a:bodyPr wrap="square">
            <a:spAutoFit/>
          </a:bodyPr>
          <a:lstStyle/>
          <a:p>
            <a:pPr algn="ctr"/>
            <a:r>
              <a:rPr lang="nb-NO" sz="7200" dirty="0" smtClean="0">
                <a:solidFill>
                  <a:srgbClr val="FF0000"/>
                </a:solidFill>
                <a:cs typeface="Times New Roman" pitchFamily="18" charset="0"/>
              </a:rPr>
              <a:t>Logic: </a:t>
            </a:r>
          </a:p>
        </p:txBody>
      </p:sp>
    </p:spTree>
    <p:extLst>
      <p:ext uri="{BB962C8B-B14F-4D97-AF65-F5344CB8AC3E}">
        <p14:creationId xmlns:p14="http://schemas.microsoft.com/office/powerpoint/2010/main" val="37455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1630" y="-66019"/>
            <a:ext cx="18545212" cy="10419037"/>
          </a:xfrm>
          <a:custGeom>
            <a:avLst/>
            <a:gdLst/>
            <a:ahLst/>
            <a:cxnLst/>
            <a:rect l="l" t="t" r="r" b="b"/>
            <a:pathLst>
              <a:path w="18545212" h="10419037">
                <a:moveTo>
                  <a:pt x="0" y="0"/>
                </a:moveTo>
                <a:lnTo>
                  <a:pt x="18545212" y="0"/>
                </a:lnTo>
                <a:lnTo>
                  <a:pt x="18545212" y="10419038"/>
                </a:lnTo>
                <a:lnTo>
                  <a:pt x="0" y="104190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19731219">
            <a:off x="342255" y="-22158"/>
            <a:ext cx="2844947" cy="2586151"/>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4"/>
            <a:stretch>
              <a:fillRect l="-70802" b="-72935"/>
            </a:stretch>
          </a:blipFill>
        </p:spPr>
      </p:sp>
      <p:sp>
        <p:nvSpPr>
          <p:cNvPr id="14" name="Freeform 14"/>
          <p:cNvSpPr/>
          <p:nvPr/>
        </p:nvSpPr>
        <p:spPr>
          <a:xfrm rot="-891283">
            <a:off x="3252728" y="7318356"/>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5"/>
            <a:stretch>
              <a:fillRect/>
            </a:stretch>
          </a:blipFill>
        </p:spPr>
      </p:sp>
      <p:grpSp>
        <p:nvGrpSpPr>
          <p:cNvPr id="20" name="Group 19"/>
          <p:cNvGrpSpPr/>
          <p:nvPr/>
        </p:nvGrpSpPr>
        <p:grpSpPr>
          <a:xfrm>
            <a:off x="3276600" y="512696"/>
            <a:ext cx="14810242" cy="6000080"/>
            <a:chOff x="9827715" y="9157"/>
            <a:chExt cx="8352832" cy="2724355"/>
          </a:xfrm>
        </p:grpSpPr>
        <p:sp>
          <p:nvSpPr>
            <p:cNvPr id="15" name="TextBox 14"/>
            <p:cNvSpPr txBox="1"/>
            <p:nvPr/>
          </p:nvSpPr>
          <p:spPr>
            <a:xfrm>
              <a:off x="9827715" y="9157"/>
              <a:ext cx="8320869" cy="461165"/>
            </a:xfrm>
            <a:prstGeom prst="rect">
              <a:avLst/>
            </a:prstGeom>
            <a:noFill/>
          </p:spPr>
          <p:txBody>
            <a:bodyPr wrap="square" rtlCol="0">
              <a:spAutoFit/>
            </a:bodyPr>
            <a:lstStyle/>
            <a:p>
              <a:pPr algn="ctr"/>
              <a:r>
                <a:rPr lang="en-US" sz="6000" b="1" dirty="0" err="1" smtClean="0">
                  <a:solidFill>
                    <a:schemeClr val="bg1"/>
                  </a:solidFill>
                  <a:latin typeface="Arial" pitchFamily="34" charset="0"/>
                  <a:cs typeface="Arial" pitchFamily="34" charset="0"/>
                </a:rPr>
                <a:t>Thời</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gian</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thu</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thập</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thông</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về</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người</a:t>
              </a:r>
              <a:r>
                <a:rPr lang="en-US" sz="6000" b="1" dirty="0" smtClean="0">
                  <a:solidFill>
                    <a:schemeClr val="bg1"/>
                  </a:solidFill>
                  <a:latin typeface="Arial" pitchFamily="34" charset="0"/>
                  <a:cs typeface="Arial" pitchFamily="34" charset="0"/>
                </a:rPr>
                <a:t> </a:t>
              </a:r>
              <a:r>
                <a:rPr lang="en-US" sz="6000" b="1" dirty="0" err="1" smtClean="0">
                  <a:solidFill>
                    <a:schemeClr val="bg1"/>
                  </a:solidFill>
                  <a:latin typeface="Arial" pitchFamily="34" charset="0"/>
                  <a:cs typeface="Arial" pitchFamily="34" charset="0"/>
                </a:rPr>
                <a:t>chết</a:t>
              </a:r>
              <a:endParaRPr lang="vi-VN" sz="6000" b="1" dirty="0">
                <a:solidFill>
                  <a:schemeClr val="bg1"/>
                </a:solidFill>
                <a:latin typeface="Arial" pitchFamily="34" charset="0"/>
                <a:cs typeface="Arial" pitchFamily="34" charset="0"/>
              </a:endParaRPr>
            </a:p>
          </p:txBody>
        </p:sp>
        <p:sp>
          <p:nvSpPr>
            <p:cNvPr id="16" name="Rounded Rectangle 15"/>
            <p:cNvSpPr/>
            <p:nvPr/>
          </p:nvSpPr>
          <p:spPr>
            <a:xfrm>
              <a:off x="10211412" y="1141090"/>
              <a:ext cx="4354382" cy="15924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4800" b="1" dirty="0">
                  <a:solidFill>
                    <a:srgbClr val="002060"/>
                  </a:solidFill>
                  <a:cs typeface="Arial" pitchFamily="34" charset="0"/>
                </a:rPr>
                <a:t>22/01/2023 </a:t>
              </a:r>
              <a:r>
                <a:rPr lang="vi-VN" sz="4800" b="1" dirty="0" smtClean="0">
                  <a:solidFill>
                    <a:srgbClr val="002060"/>
                  </a:solidFill>
                  <a:latin typeface="Arial" pitchFamily="34" charset="0"/>
                  <a:cs typeface="Arial" pitchFamily="34" charset="0"/>
                </a:rPr>
                <a:t>dương </a:t>
              </a:r>
              <a:r>
                <a:rPr lang="vi-VN" sz="4800" b="1" dirty="0">
                  <a:solidFill>
                    <a:srgbClr val="002060"/>
                  </a:solidFill>
                  <a:latin typeface="Arial" pitchFamily="34" charset="0"/>
                  <a:cs typeface="Arial" pitchFamily="34" charset="0"/>
                </a:rPr>
                <a:t>lịch </a:t>
              </a:r>
              <a:r>
                <a:rPr lang="en-US" sz="4800" b="1" dirty="0" smtClean="0">
                  <a:solidFill>
                    <a:srgbClr val="002060"/>
                  </a:solidFill>
                  <a:latin typeface="Arial" pitchFamily="34" charset="0"/>
                  <a:cs typeface="Arial" pitchFamily="34" charset="0"/>
                </a:rPr>
                <a:t>(</a:t>
              </a:r>
              <a:r>
                <a:rPr lang="en-US" sz="4800" b="1" dirty="0" err="1" smtClean="0">
                  <a:solidFill>
                    <a:srgbClr val="002060"/>
                  </a:solidFill>
                  <a:latin typeface="Arial" pitchFamily="34" charset="0"/>
                  <a:cs typeface="Arial" pitchFamily="34" charset="0"/>
                </a:rPr>
                <a:t>ngày</a:t>
              </a:r>
              <a:r>
                <a:rPr lang="en-US" sz="4800" b="1" dirty="0" smtClean="0">
                  <a:solidFill>
                    <a:srgbClr val="002060"/>
                  </a:solidFill>
                  <a:latin typeface="Arial" pitchFamily="34" charset="0"/>
                  <a:cs typeface="Arial" pitchFamily="34" charset="0"/>
                </a:rPr>
                <a:t> </a:t>
              </a:r>
              <a:r>
                <a:rPr lang="vi-VN" sz="4800" b="1" dirty="0" smtClean="0">
                  <a:solidFill>
                    <a:srgbClr val="002060"/>
                  </a:solidFill>
                  <a:latin typeface="Arial" pitchFamily="34" charset="0"/>
                  <a:cs typeface="Arial" pitchFamily="34" charset="0"/>
                </a:rPr>
                <a:t>1 </a:t>
              </a:r>
              <a:r>
                <a:rPr lang="vi-VN" sz="4800" b="1" dirty="0">
                  <a:solidFill>
                    <a:srgbClr val="002060"/>
                  </a:solidFill>
                  <a:latin typeface="Arial" pitchFamily="34" charset="0"/>
                  <a:cs typeface="Arial" pitchFamily="34" charset="0"/>
                </a:rPr>
                <a:t>Tết Âm </a:t>
              </a:r>
              <a:r>
                <a:rPr lang="vi-VN" sz="4800" b="1" dirty="0" smtClean="0">
                  <a:solidFill>
                    <a:srgbClr val="002060"/>
                  </a:solidFill>
                  <a:latin typeface="Arial" pitchFamily="34" charset="0"/>
                  <a:cs typeface="Arial" pitchFamily="34" charset="0"/>
                </a:rPr>
                <a:t>lịch</a:t>
              </a:r>
              <a:r>
                <a:rPr lang="en-US" sz="4800" b="1" dirty="0" smtClean="0">
                  <a:solidFill>
                    <a:srgbClr val="002060"/>
                  </a:solidFill>
                  <a:latin typeface="Arial" pitchFamily="34" charset="0"/>
                  <a:cs typeface="Arial" pitchFamily="34" charset="0"/>
                </a:rPr>
                <a:t/>
              </a:r>
              <a:br>
                <a:rPr lang="en-US" sz="4800" b="1" dirty="0" smtClean="0">
                  <a:solidFill>
                    <a:srgbClr val="002060"/>
                  </a:solidFill>
                  <a:latin typeface="Arial" pitchFamily="34" charset="0"/>
                  <a:cs typeface="Arial" pitchFamily="34" charset="0"/>
                </a:rPr>
              </a:br>
              <a:r>
                <a:rPr lang="vi-VN" sz="4800" b="1" dirty="0" smtClean="0">
                  <a:solidFill>
                    <a:srgbClr val="002060"/>
                  </a:solidFill>
                  <a:latin typeface="Arial" pitchFamily="34" charset="0"/>
                  <a:cs typeface="Arial" pitchFamily="34" charset="0"/>
                </a:rPr>
                <a:t> </a:t>
              </a:r>
              <a:r>
                <a:rPr lang="en-US" sz="4800" b="1" dirty="0" err="1" smtClean="0">
                  <a:solidFill>
                    <a:srgbClr val="002060"/>
                  </a:solidFill>
                  <a:latin typeface="Arial" pitchFamily="34" charset="0"/>
                  <a:cs typeface="Arial" pitchFamily="34" charset="0"/>
                </a:rPr>
                <a:t>Quý</a:t>
              </a:r>
              <a:r>
                <a:rPr lang="en-US" sz="4800" b="1" dirty="0" smtClean="0">
                  <a:solidFill>
                    <a:srgbClr val="002060"/>
                  </a:solidFill>
                  <a:latin typeface="Arial" pitchFamily="34" charset="0"/>
                  <a:cs typeface="Arial" pitchFamily="34" charset="0"/>
                </a:rPr>
                <a:t> </a:t>
              </a:r>
              <a:r>
                <a:rPr lang="en-US" sz="4800" b="1" dirty="0" err="1" smtClean="0">
                  <a:solidFill>
                    <a:srgbClr val="002060"/>
                  </a:solidFill>
                  <a:latin typeface="Arial" pitchFamily="34" charset="0"/>
                  <a:cs typeface="Arial" pitchFamily="34" charset="0"/>
                </a:rPr>
                <a:t>Mão</a:t>
              </a:r>
              <a:r>
                <a:rPr lang="en-US" sz="4800" b="1" dirty="0" smtClean="0">
                  <a:solidFill>
                    <a:srgbClr val="002060"/>
                  </a:solidFill>
                  <a:latin typeface="Arial" pitchFamily="34" charset="0"/>
                  <a:cs typeface="Arial" pitchFamily="34" charset="0"/>
                </a:rPr>
                <a:t> </a:t>
              </a:r>
              <a:r>
                <a:rPr lang="vi-VN" sz="4800" b="1" dirty="0" smtClean="0">
                  <a:solidFill>
                    <a:srgbClr val="002060"/>
                  </a:solidFill>
                  <a:latin typeface="Arial" pitchFamily="34" charset="0"/>
                  <a:cs typeface="Arial" pitchFamily="34" charset="0"/>
                </a:rPr>
                <a:t>năm 20</a:t>
              </a:r>
              <a:r>
                <a:rPr lang="en-US" sz="4800" b="1" dirty="0" smtClean="0">
                  <a:solidFill>
                    <a:srgbClr val="002060"/>
                  </a:solidFill>
                  <a:latin typeface="Arial" pitchFamily="34" charset="0"/>
                  <a:cs typeface="Arial" pitchFamily="34" charset="0"/>
                </a:rPr>
                <a:t>23</a:t>
              </a:r>
              <a:r>
                <a:rPr lang="vi-VN" sz="4800" b="1" dirty="0" smtClean="0">
                  <a:solidFill>
                    <a:srgbClr val="002060"/>
                  </a:solidFill>
                  <a:latin typeface="Arial" pitchFamily="34" charset="0"/>
                  <a:cs typeface="Arial" pitchFamily="34" charset="0"/>
                </a:rPr>
                <a:t>)</a:t>
              </a:r>
              <a:endParaRPr lang="vi-VN" sz="4800" b="1" dirty="0">
                <a:solidFill>
                  <a:srgbClr val="002060"/>
                </a:solidFill>
                <a:latin typeface="Arial" pitchFamily="34" charset="0"/>
                <a:cs typeface="Arial" pitchFamily="34" charset="0"/>
              </a:endParaRPr>
            </a:p>
          </p:txBody>
        </p:sp>
        <p:sp>
          <p:nvSpPr>
            <p:cNvPr id="17" name="Rounded Rectangle 16"/>
            <p:cNvSpPr/>
            <p:nvPr/>
          </p:nvSpPr>
          <p:spPr>
            <a:xfrm>
              <a:off x="15881788" y="1140943"/>
              <a:ext cx="2298759" cy="14779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6000" b="1" dirty="0" smtClean="0">
                  <a:solidFill>
                    <a:srgbClr val="002060"/>
                  </a:solidFill>
                  <a:latin typeface="Arial" pitchFamily="34" charset="0"/>
                  <a:cs typeface="Arial" pitchFamily="34" charset="0"/>
                </a:rPr>
                <a:t>31/3/20</a:t>
              </a:r>
              <a:r>
                <a:rPr lang="en-US" sz="6000" b="1" dirty="0" smtClean="0">
                  <a:solidFill>
                    <a:srgbClr val="002060"/>
                  </a:solidFill>
                  <a:latin typeface="Arial" pitchFamily="34" charset="0"/>
                  <a:cs typeface="Arial" pitchFamily="34" charset="0"/>
                </a:rPr>
                <a:t>24</a:t>
              </a:r>
              <a:endParaRPr lang="vi-VN" sz="6000" b="1" dirty="0">
                <a:solidFill>
                  <a:srgbClr val="002060"/>
                </a:solidFill>
                <a:latin typeface="Arial" pitchFamily="34" charset="0"/>
                <a:cs typeface="Arial" pitchFamily="34" charset="0"/>
              </a:endParaRPr>
            </a:p>
          </p:txBody>
        </p:sp>
        <p:sp>
          <p:nvSpPr>
            <p:cNvPr id="18" name="Right Arrow 17"/>
            <p:cNvSpPr/>
            <p:nvPr/>
          </p:nvSpPr>
          <p:spPr>
            <a:xfrm>
              <a:off x="14565793" y="1720889"/>
              <a:ext cx="1315994" cy="4496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800"/>
            </a:p>
          </p:txBody>
        </p:sp>
      </p:grpSp>
      <p:pic>
        <p:nvPicPr>
          <p:cNvPr id="19" name="Picture 18"/>
          <p:cNvPicPr>
            <a:picLocks noChangeAspect="1"/>
          </p:cNvPicPr>
          <p:nvPr/>
        </p:nvPicPr>
        <p:blipFill>
          <a:blip r:embed="rId6"/>
          <a:stretch>
            <a:fillRect/>
          </a:stretch>
        </p:blipFill>
        <p:spPr>
          <a:xfrm>
            <a:off x="48433" y="2119107"/>
            <a:ext cx="3940576" cy="604878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Title 1"/>
          <p:cNvSpPr txBox="1">
            <a:spLocks/>
          </p:cNvSpPr>
          <p:nvPr/>
        </p:nvSpPr>
        <p:spPr>
          <a:xfrm>
            <a:off x="1981200" y="212807"/>
            <a:ext cx="147828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46</a:t>
            </a:r>
            <a:endParaRPr lang="vi-VN" sz="3600" b="1" dirty="0">
              <a:solidFill>
                <a:srgbClr val="C00000"/>
              </a:solidFill>
              <a:latin typeface="Arial" pitchFamily="34" charset="0"/>
              <a:cs typeface="Arial" pitchFamily="34" charset="0"/>
            </a:endParaRPr>
          </a:p>
        </p:txBody>
      </p:sp>
      <p:pic>
        <p:nvPicPr>
          <p:cNvPr id="7" name="Picture 6"/>
          <p:cNvPicPr>
            <a:picLocks noChangeAspect="1"/>
          </p:cNvPicPr>
          <p:nvPr/>
        </p:nvPicPr>
        <p:blipFill>
          <a:blip r:embed="rId8"/>
          <a:stretch>
            <a:fillRect/>
          </a:stretch>
        </p:blipFill>
        <p:spPr>
          <a:xfrm>
            <a:off x="242163" y="1847578"/>
            <a:ext cx="15027513" cy="4611188"/>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9644693" y="2006351"/>
            <a:ext cx="6096000" cy="707886"/>
          </a:xfrm>
          <a:prstGeom prst="rect">
            <a:avLst/>
          </a:prstGeom>
        </p:spPr>
        <p:txBody>
          <a:bodyPr wrap="square">
            <a:spAutoFit/>
          </a:bodyPr>
          <a:lstStyle/>
          <a:p>
            <a:pPr algn="ctr"/>
            <a:r>
              <a:rPr lang="en-US" sz="4000" dirty="0">
                <a:solidFill>
                  <a:srgbClr val="FF0000"/>
                </a:solidFill>
              </a:rPr>
              <a:t>CAPI TỰ </a:t>
            </a:r>
            <a:r>
              <a:rPr lang="en-US" sz="4000" dirty="0" smtClean="0">
                <a:solidFill>
                  <a:srgbClr val="FF0000"/>
                </a:solidFill>
              </a:rPr>
              <a:t>ĐỘNG HIỂN THỊ</a:t>
            </a:r>
            <a:endParaRPr lang="en-US" sz="4000" dirty="0">
              <a:solidFill>
                <a:srgbClr val="FF0000"/>
              </a:solidFill>
            </a:endParaRPr>
          </a:p>
        </p:txBody>
      </p:sp>
      <p:sp>
        <p:nvSpPr>
          <p:cNvPr id="8" name="Rectangle 7"/>
          <p:cNvSpPr/>
          <p:nvPr/>
        </p:nvSpPr>
        <p:spPr>
          <a:xfrm>
            <a:off x="15829076" y="2082468"/>
            <a:ext cx="2241884" cy="2123658"/>
          </a:xfrm>
          <a:prstGeom prst="rect">
            <a:avLst/>
          </a:prstGeom>
          <a:ln>
            <a:solidFill>
              <a:schemeClr val="accent6">
                <a:lumMod val="75000"/>
              </a:schemeClr>
            </a:solidFill>
          </a:ln>
        </p:spPr>
        <p:txBody>
          <a:bodyPr wrap="square">
            <a:spAutoFit/>
          </a:bodyPr>
          <a:lstStyle/>
          <a:p>
            <a:pPr algn="ctr"/>
            <a:r>
              <a:rPr lang="nb-NO" sz="6600" dirty="0" smtClean="0">
                <a:solidFill>
                  <a:srgbClr val="000000"/>
                </a:solidFill>
                <a:latin typeface="+mj-lt"/>
                <a:ea typeface="Times New Roman" panose="02020603050405020304" pitchFamily="18" charset="0"/>
              </a:rPr>
              <a:t>Nhập tên</a:t>
            </a:r>
            <a:endParaRPr lang="en-US" sz="6600" dirty="0">
              <a:latin typeface="+mj-lt"/>
            </a:endParaRPr>
          </a:p>
        </p:txBody>
      </p:sp>
      <p:sp>
        <p:nvSpPr>
          <p:cNvPr id="17" name="Bent-Up Arrow 16"/>
          <p:cNvSpPr/>
          <p:nvPr/>
        </p:nvSpPr>
        <p:spPr>
          <a:xfrm rot="10800000">
            <a:off x="11603835" y="2892344"/>
            <a:ext cx="4136858" cy="1488437"/>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Up Arrow 17"/>
          <p:cNvSpPr/>
          <p:nvPr/>
        </p:nvSpPr>
        <p:spPr>
          <a:xfrm>
            <a:off x="12216063" y="5510437"/>
            <a:ext cx="3053613" cy="2703759"/>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48034" y="6862317"/>
            <a:ext cx="8767833" cy="2123658"/>
          </a:xfrm>
          <a:prstGeom prst="rect">
            <a:avLst/>
          </a:prstGeom>
          <a:ln>
            <a:solidFill>
              <a:schemeClr val="accent6">
                <a:lumMod val="75000"/>
              </a:schemeClr>
            </a:solidFill>
          </a:ln>
        </p:spPr>
        <p:txBody>
          <a:bodyPr wrap="square">
            <a:spAutoFit/>
          </a:bodyPr>
          <a:lstStyle/>
          <a:p>
            <a:pPr algn="ctr"/>
            <a:r>
              <a:rPr lang="nb-NO" sz="6600" dirty="0" smtClean="0">
                <a:solidFill>
                  <a:srgbClr val="000000"/>
                </a:solidFill>
                <a:latin typeface="+mj-lt"/>
                <a:ea typeface="Times New Roman" panose="02020603050405020304" pitchFamily="18" charset="0"/>
              </a:rPr>
              <a:t>Nhập tuổi tròn theo dương lịch</a:t>
            </a:r>
            <a:endParaRPr lang="en-US" sz="6600" dirty="0">
              <a:latin typeface="+mj-lt"/>
            </a:endParaRPr>
          </a:p>
        </p:txBody>
      </p:sp>
    </p:spTree>
    <p:extLst>
      <p:ext uri="{BB962C8B-B14F-4D97-AF65-F5344CB8AC3E}">
        <p14:creationId xmlns:p14="http://schemas.microsoft.com/office/powerpoint/2010/main" val="270285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17" grpId="0" animBg="1"/>
      <p:bldP spid="18"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Title 1"/>
          <p:cNvSpPr txBox="1">
            <a:spLocks/>
          </p:cNvSpPr>
          <p:nvPr/>
        </p:nvSpPr>
        <p:spPr>
          <a:xfrm>
            <a:off x="1981200" y="212807"/>
            <a:ext cx="125730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47</a:t>
            </a:r>
            <a:endParaRPr lang="vi-VN" sz="3600" b="1" dirty="0">
              <a:solidFill>
                <a:srgbClr val="C00000"/>
              </a:solidFill>
              <a:latin typeface="Arial" pitchFamily="34" charset="0"/>
              <a:cs typeface="Arial" pitchFamily="34" charset="0"/>
            </a:endParaRPr>
          </a:p>
        </p:txBody>
      </p:sp>
      <p:pic>
        <p:nvPicPr>
          <p:cNvPr id="4" name="Picture 3"/>
          <p:cNvPicPr>
            <a:picLocks noChangeAspect="1"/>
          </p:cNvPicPr>
          <p:nvPr/>
        </p:nvPicPr>
        <p:blipFill>
          <a:blip r:embed="rId8"/>
          <a:stretch>
            <a:fillRect/>
          </a:stretch>
        </p:blipFill>
        <p:spPr>
          <a:xfrm>
            <a:off x="685800" y="971615"/>
            <a:ext cx="16840200" cy="337624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01842" y="4496379"/>
            <a:ext cx="17199454" cy="5632311"/>
          </a:xfrm>
          <a:prstGeom prst="rect">
            <a:avLst/>
          </a:prstGeom>
        </p:spPr>
        <p:txBody>
          <a:bodyPr wrap="square">
            <a:spAutoFit/>
          </a:bodyPr>
          <a:lstStyle/>
          <a:p>
            <a:r>
              <a:rPr lang="nb-NO" sz="6000" spc="-20" dirty="0" smtClean="0">
                <a:solidFill>
                  <a:schemeClr val="accent5">
                    <a:lumMod val="50000"/>
                  </a:schemeClr>
                </a:solidFill>
                <a:latin typeface="+mj-lt"/>
                <a:ea typeface="Times New Roman" panose="02020603050405020304" pitchFamily="18" charset="0"/>
              </a:rPr>
              <a:t>Xác định nơi </a:t>
            </a:r>
            <a:r>
              <a:rPr lang="nb-NO" sz="6000" spc="-20" dirty="0">
                <a:solidFill>
                  <a:schemeClr val="accent5">
                    <a:lumMod val="50000"/>
                  </a:schemeClr>
                </a:solidFill>
                <a:latin typeface="+mj-lt"/>
                <a:ea typeface="Times New Roman" panose="02020603050405020304" pitchFamily="18" charset="0"/>
              </a:rPr>
              <a:t>thực tế thường trú trước 0 giờ ngày </a:t>
            </a:r>
            <a:r>
              <a:rPr lang="nb-NO" sz="6000" spc="-20" dirty="0" smtClean="0">
                <a:solidFill>
                  <a:schemeClr val="accent5">
                    <a:lumMod val="50000"/>
                  </a:schemeClr>
                </a:solidFill>
                <a:latin typeface="+mj-lt"/>
                <a:ea typeface="Times New Roman" panose="02020603050405020304" pitchFamily="18" charset="0"/>
              </a:rPr>
              <a:t>01/4/2019 của người có mặt sau 0 giờ ngày 01/4/2019 chết trong 5 năm.</a:t>
            </a:r>
          </a:p>
          <a:p>
            <a:pPr marL="571500" indent="-571500">
              <a:buFont typeface="Wingdings" panose="05000000000000000000" pitchFamily="2" charset="2"/>
              <a:buChar char="ü"/>
            </a:pPr>
            <a:r>
              <a:rPr lang="nb-NO" sz="6000" spc="-20" dirty="0" smtClean="0">
                <a:solidFill>
                  <a:srgbClr val="FF0000"/>
                </a:solidFill>
                <a:latin typeface="+mj-lt"/>
                <a:ea typeface="Times New Roman" panose="02020603050405020304" pitchFamily="18" charset="0"/>
              </a:rPr>
              <a:t>Xác định tên </a:t>
            </a:r>
            <a:r>
              <a:rPr lang="nb-NO" sz="6000" spc="-20" dirty="0">
                <a:solidFill>
                  <a:srgbClr val="FF0000"/>
                </a:solidFill>
                <a:latin typeface="+mj-lt"/>
                <a:ea typeface="Times New Roman" panose="02020603050405020304" pitchFamily="18" charset="0"/>
              </a:rPr>
              <a:t>huyện/quận, </a:t>
            </a:r>
            <a:endParaRPr lang="nb-NO" sz="6000" spc="-20" dirty="0" smtClean="0">
              <a:solidFill>
                <a:srgbClr val="FF0000"/>
              </a:solidFill>
              <a:latin typeface="+mj-lt"/>
              <a:ea typeface="Times New Roman" panose="02020603050405020304" pitchFamily="18" charset="0"/>
            </a:endParaRPr>
          </a:p>
          <a:p>
            <a:pPr marL="571500" indent="-571500">
              <a:buFont typeface="Wingdings" panose="05000000000000000000" pitchFamily="2" charset="2"/>
              <a:buChar char="ü"/>
            </a:pPr>
            <a:r>
              <a:rPr lang="nb-NO" sz="6000" spc="-20" dirty="0" smtClean="0">
                <a:solidFill>
                  <a:srgbClr val="FF0000"/>
                </a:solidFill>
                <a:latin typeface="+mj-lt"/>
                <a:ea typeface="Times New Roman" panose="02020603050405020304" pitchFamily="18" charset="0"/>
              </a:rPr>
              <a:t>Xác định tên </a:t>
            </a:r>
            <a:r>
              <a:rPr lang="nb-NO" sz="6000" spc="-20" dirty="0">
                <a:solidFill>
                  <a:srgbClr val="FF0000"/>
                </a:solidFill>
                <a:latin typeface="+mj-lt"/>
                <a:ea typeface="Times New Roman" panose="02020603050405020304" pitchFamily="18" charset="0"/>
              </a:rPr>
              <a:t>tỉnh/thành </a:t>
            </a:r>
            <a:r>
              <a:rPr lang="nb-NO" sz="6000" spc="-20" dirty="0" smtClean="0">
                <a:solidFill>
                  <a:srgbClr val="FF0000"/>
                </a:solidFill>
                <a:latin typeface="+mj-lt"/>
                <a:ea typeface="Times New Roman" panose="02020603050405020304" pitchFamily="18" charset="0"/>
              </a:rPr>
              <a:t>phố </a:t>
            </a:r>
            <a:r>
              <a:rPr lang="nb-NO" sz="6000" spc="-20" dirty="0">
                <a:solidFill>
                  <a:srgbClr val="FF0000"/>
                </a:solidFill>
                <a:latin typeface="+mj-lt"/>
                <a:ea typeface="Times New Roman" panose="02020603050405020304" pitchFamily="18" charset="0"/>
              </a:rPr>
              <a:t>của (từng) người có mặt sau 0 giờ ngày 01/4/2019 </a:t>
            </a:r>
            <a:endParaRPr lang="en-US" sz="6000" dirty="0">
              <a:solidFill>
                <a:srgbClr val="FF0000"/>
              </a:solidFill>
              <a:latin typeface="+mj-lt"/>
            </a:endParaRPr>
          </a:p>
        </p:txBody>
      </p:sp>
    </p:spTree>
    <p:extLst>
      <p:ext uri="{BB962C8B-B14F-4D97-AF65-F5344CB8AC3E}">
        <p14:creationId xmlns:p14="http://schemas.microsoft.com/office/powerpoint/2010/main" val="64146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056368">
            <a:off x="-3685734" y="6370956"/>
            <a:ext cx="10370934" cy="6870744"/>
          </a:xfrm>
          <a:custGeom>
            <a:avLst/>
            <a:gdLst/>
            <a:ahLst/>
            <a:cxnLst/>
            <a:rect l="l" t="t" r="r" b="b"/>
            <a:pathLst>
              <a:path w="10370934" h="6870744">
                <a:moveTo>
                  <a:pt x="0" y="0"/>
                </a:moveTo>
                <a:lnTo>
                  <a:pt x="10370934" y="0"/>
                </a:lnTo>
                <a:lnTo>
                  <a:pt x="10370934" y="6870744"/>
                </a:lnTo>
                <a:lnTo>
                  <a:pt x="0" y="6870744"/>
                </a:lnTo>
                <a:lnTo>
                  <a:pt x="0" y="0"/>
                </a:lnTo>
                <a:close/>
              </a:path>
            </a:pathLst>
          </a:custGeom>
          <a:blipFill>
            <a:blip r:embed="rId2">
              <a:alphaModFix amt="3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4674">
            <a:off x="-6770594" y="-4576005"/>
            <a:ext cx="11788114" cy="7809625"/>
          </a:xfrm>
          <a:custGeom>
            <a:avLst/>
            <a:gdLst/>
            <a:ahLst/>
            <a:cxnLst/>
            <a:rect l="l" t="t" r="r" b="b"/>
            <a:pathLst>
              <a:path w="11788114" h="7809625">
                <a:moveTo>
                  <a:pt x="0" y="0"/>
                </a:moveTo>
                <a:lnTo>
                  <a:pt x="11788114" y="0"/>
                </a:lnTo>
                <a:lnTo>
                  <a:pt x="11788114" y="7809625"/>
                </a:lnTo>
                <a:lnTo>
                  <a:pt x="0" y="7809625"/>
                </a:lnTo>
                <a:lnTo>
                  <a:pt x="0" y="0"/>
                </a:lnTo>
                <a:close/>
              </a:path>
            </a:pathLst>
          </a:custGeom>
          <a:blipFill>
            <a:blip r:embed="rId4">
              <a:alphaModFix amt="50000"/>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217669">
            <a:off x="12927960" y="-5030450"/>
            <a:ext cx="11788114" cy="7809625"/>
          </a:xfrm>
          <a:custGeom>
            <a:avLst/>
            <a:gdLst/>
            <a:ahLst/>
            <a:cxnLst/>
            <a:rect l="l" t="t" r="r" b="b"/>
            <a:pathLst>
              <a:path w="11788114" h="7809625">
                <a:moveTo>
                  <a:pt x="0" y="0"/>
                </a:moveTo>
                <a:lnTo>
                  <a:pt x="11788113" y="0"/>
                </a:lnTo>
                <a:lnTo>
                  <a:pt x="11788113" y="7809626"/>
                </a:lnTo>
                <a:lnTo>
                  <a:pt x="0" y="7809626"/>
                </a:lnTo>
                <a:lnTo>
                  <a:pt x="0" y="0"/>
                </a:lnTo>
                <a:close/>
              </a:path>
            </a:pathLst>
          </a:custGeom>
          <a:blipFill>
            <a:blip r:embed="rId2">
              <a:alphaModFix amt="50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rot="683924">
            <a:off x="13723417" y="7004747"/>
            <a:ext cx="6453203" cy="6905178"/>
          </a:xfrm>
          <a:custGeom>
            <a:avLst/>
            <a:gdLst/>
            <a:ahLst/>
            <a:cxnLst/>
            <a:rect l="l" t="t" r="r" b="b"/>
            <a:pathLst>
              <a:path w="6453203" h="6905178">
                <a:moveTo>
                  <a:pt x="0" y="0"/>
                </a:moveTo>
                <a:lnTo>
                  <a:pt x="6453202" y="0"/>
                </a:lnTo>
                <a:lnTo>
                  <a:pt x="6453202" y="6905178"/>
                </a:lnTo>
                <a:lnTo>
                  <a:pt x="0" y="69051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1" name="Title 1"/>
          <p:cNvSpPr txBox="1">
            <a:spLocks/>
          </p:cNvSpPr>
          <p:nvPr/>
        </p:nvSpPr>
        <p:spPr>
          <a:xfrm>
            <a:off x="1777597" y="342900"/>
            <a:ext cx="14249400" cy="844196"/>
          </a:xfrm>
          <a:prstGeom prst="rect">
            <a:avLst/>
          </a:prstGeom>
          <a:noFill/>
        </p:spPr>
        <p:txBody>
          <a:bodyPr>
            <a:noAutofit/>
          </a:bodyPr>
          <a:lstStyle/>
          <a:p>
            <a:pPr lvl="0">
              <a:spcBef>
                <a:spcPct val="0"/>
              </a:spcBef>
              <a:defRPr/>
            </a:pPr>
            <a:r>
              <a:rPr lang="en-US" sz="3600" b="1" dirty="0">
                <a:solidFill>
                  <a:srgbClr val="C00000"/>
                </a:solidFill>
                <a:latin typeface="Arial" pitchFamily="34" charset="0"/>
                <a:cs typeface="Arial" pitchFamily="34" charset="0"/>
              </a:rPr>
              <a:t>PHẦN </a:t>
            </a:r>
            <a:r>
              <a:rPr lang="en-US" sz="3600" b="1" dirty="0" smtClean="0">
                <a:solidFill>
                  <a:srgbClr val="C00000"/>
                </a:solidFill>
                <a:latin typeface="Arial" pitchFamily="34" charset="0"/>
                <a:cs typeface="Arial" pitchFamily="34" charset="0"/>
              </a:rPr>
              <a:t>2: </a:t>
            </a:r>
            <a:r>
              <a:rPr lang="en-US" sz="3600" b="1" dirty="0">
                <a:solidFill>
                  <a:srgbClr val="C00000"/>
                </a:solidFill>
                <a:latin typeface="Arial" pitchFamily="34" charset="0"/>
                <a:cs typeface="Arial" pitchFamily="34" charset="0"/>
              </a:rPr>
              <a:t>THÔNG TIN VỀ </a:t>
            </a:r>
            <a:r>
              <a:rPr lang="en-US" sz="3600" b="1" dirty="0" smtClean="0">
                <a:solidFill>
                  <a:srgbClr val="C00000"/>
                </a:solidFill>
                <a:latin typeface="Arial" pitchFamily="34" charset="0"/>
                <a:cs typeface="Arial" pitchFamily="34" charset="0"/>
              </a:rPr>
              <a:t>NGƯỜI CHẾT CỦA HỘ - CÂU 47 (</a:t>
            </a:r>
            <a:r>
              <a:rPr lang="en-US" sz="3600" b="1" dirty="0" err="1" smtClean="0">
                <a:solidFill>
                  <a:srgbClr val="C00000"/>
                </a:solidFill>
                <a:latin typeface="Arial" pitchFamily="34" charset="0"/>
                <a:cs typeface="Arial" pitchFamily="34" charset="0"/>
              </a:rPr>
              <a:t>tiếp</a:t>
            </a:r>
            <a:r>
              <a:rPr lang="en-US" sz="3600" b="1" dirty="0" smtClean="0">
                <a:solidFill>
                  <a:srgbClr val="C00000"/>
                </a:solidFill>
                <a:latin typeface="Arial" pitchFamily="34" charset="0"/>
                <a:cs typeface="Arial" pitchFamily="34" charset="0"/>
              </a:rPr>
              <a:t>)</a:t>
            </a:r>
            <a:endParaRPr lang="vi-VN" sz="3600" b="1" dirty="0">
              <a:solidFill>
                <a:srgbClr val="C00000"/>
              </a:solidFill>
              <a:latin typeface="Arial" pitchFamily="34" charset="0"/>
              <a:cs typeface="Arial" pitchFamily="34" charset="0"/>
            </a:endParaRPr>
          </a:p>
        </p:txBody>
      </p:sp>
      <p:sp>
        <p:nvSpPr>
          <p:cNvPr id="4" name="Rectangle 3"/>
          <p:cNvSpPr/>
          <p:nvPr/>
        </p:nvSpPr>
        <p:spPr>
          <a:xfrm>
            <a:off x="257153" y="1242319"/>
            <a:ext cx="15925800" cy="3416320"/>
          </a:xfrm>
          <a:prstGeom prst="rect">
            <a:avLst/>
          </a:prstGeom>
        </p:spPr>
        <p:txBody>
          <a:bodyPr wrap="square">
            <a:spAutoFit/>
          </a:bodyPr>
          <a:lstStyle/>
          <a:p>
            <a:pPr indent="514350" algn="just">
              <a:lnSpc>
                <a:spcPct val="120000"/>
              </a:lnSpc>
              <a:spcBef>
                <a:spcPts val="600"/>
              </a:spcBef>
              <a:spcAft>
                <a:spcPts val="600"/>
              </a:spcAft>
            </a:pPr>
            <a:r>
              <a:rPr lang="nb-NO" sz="6000" dirty="0" smtClean="0">
                <a:solidFill>
                  <a:srgbClr val="000000"/>
                </a:solidFill>
                <a:latin typeface="+mj-lt"/>
                <a:ea typeface="Times New Roman" panose="02020603050405020304" pitchFamily="18" charset="0"/>
              </a:rPr>
              <a:t>Trường hợp </a:t>
            </a:r>
            <a:r>
              <a:rPr lang="nb-NO" sz="6000" dirty="0">
                <a:solidFill>
                  <a:srgbClr val="000000"/>
                </a:solidFill>
                <a:latin typeface="+mj-lt"/>
                <a:ea typeface="Times New Roman" panose="02020603050405020304" pitchFamily="18" charset="0"/>
              </a:rPr>
              <a:t>nơi </a:t>
            </a:r>
            <a:r>
              <a:rPr lang="nb-NO" sz="6000" spc="-20" dirty="0">
                <a:solidFill>
                  <a:srgbClr val="000000"/>
                </a:solidFill>
                <a:latin typeface="+mj-lt"/>
                <a:ea typeface="Times New Roman" panose="02020603050405020304" pitchFamily="18" charset="0"/>
              </a:rPr>
              <a:t>thực tế thường trú </a:t>
            </a:r>
            <a:r>
              <a:rPr lang="nb-NO" sz="6000" dirty="0">
                <a:solidFill>
                  <a:srgbClr val="000000"/>
                </a:solidFill>
                <a:latin typeface="+mj-lt"/>
                <a:ea typeface="Times New Roman" panose="02020603050405020304" pitchFamily="18" charset="0"/>
              </a:rPr>
              <a:t>trên hiện đã thay đổi do thay đổi địa giới hành chính hoặc đổi tên đơn vị hành chính, v.v</a:t>
            </a:r>
            <a:r>
              <a:rPr lang="nb-NO" sz="6000" dirty="0" smtClean="0">
                <a:solidFill>
                  <a:srgbClr val="000000"/>
                </a:solidFill>
                <a:latin typeface="+mj-lt"/>
                <a:ea typeface="Times New Roman" panose="02020603050405020304" pitchFamily="18" charset="0"/>
              </a:rPr>
              <a:t>…</a:t>
            </a:r>
            <a:endParaRPr lang="en-US" sz="6000" dirty="0">
              <a:latin typeface="+mj-lt"/>
              <a:ea typeface="Times New Roman" panose="02020603050405020304" pitchFamily="18" charset="0"/>
            </a:endParaRPr>
          </a:p>
        </p:txBody>
      </p:sp>
      <p:sp>
        <p:nvSpPr>
          <p:cNvPr id="5" name="Right Arrow 4"/>
          <p:cNvSpPr/>
          <p:nvPr/>
        </p:nvSpPr>
        <p:spPr>
          <a:xfrm>
            <a:off x="9067800" y="3659701"/>
            <a:ext cx="1185519" cy="774819"/>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9148" y="5667395"/>
            <a:ext cx="17027852" cy="2308324"/>
          </a:xfrm>
          <a:prstGeom prst="rect">
            <a:avLst/>
          </a:prstGeom>
        </p:spPr>
        <p:txBody>
          <a:bodyPr wrap="square">
            <a:spAutoFit/>
          </a:bodyPr>
          <a:lstStyle/>
          <a:p>
            <a:pPr indent="514350" algn="just">
              <a:lnSpc>
                <a:spcPct val="120000"/>
              </a:lnSpc>
              <a:spcBef>
                <a:spcPts val="600"/>
              </a:spcBef>
              <a:spcAft>
                <a:spcPts val="600"/>
              </a:spcAft>
            </a:pPr>
            <a:r>
              <a:rPr lang="nb-NO" sz="6000" dirty="0" smtClean="0">
                <a:solidFill>
                  <a:srgbClr val="000000"/>
                </a:solidFill>
                <a:ea typeface="Times New Roman" panose="02020603050405020304" pitchFamily="18" charset="0"/>
              </a:rPr>
              <a:t>Trường hợp người này không </a:t>
            </a:r>
            <a:r>
              <a:rPr lang="nb-NO" sz="6000" dirty="0">
                <a:solidFill>
                  <a:srgbClr val="000000"/>
                </a:solidFill>
                <a:ea typeface="Times New Roman" panose="02020603050405020304" pitchFamily="18" charset="0"/>
              </a:rPr>
              <a:t>có bất kỳ một nơi </a:t>
            </a:r>
            <a:r>
              <a:rPr lang="nb-NO" sz="6000" spc="-20" dirty="0">
                <a:solidFill>
                  <a:srgbClr val="000000"/>
                </a:solidFill>
                <a:ea typeface="Times New Roman" panose="02020603050405020304" pitchFamily="18" charset="0"/>
              </a:rPr>
              <a:t>thực tế thường trú </a:t>
            </a:r>
            <a:r>
              <a:rPr lang="nb-NO" sz="6000" dirty="0" smtClean="0">
                <a:solidFill>
                  <a:srgbClr val="000000"/>
                </a:solidFill>
                <a:ea typeface="Times New Roman" panose="02020603050405020304" pitchFamily="18" charset="0"/>
              </a:rPr>
              <a:t>nào</a:t>
            </a:r>
            <a:endParaRPr lang="en-US" sz="6000" dirty="0">
              <a:ea typeface="Times New Roman" panose="02020603050405020304" pitchFamily="18" charset="0"/>
            </a:endParaRPr>
          </a:p>
        </p:txBody>
      </p:sp>
      <p:sp>
        <p:nvSpPr>
          <p:cNvPr id="10" name="Right Arrow 9"/>
          <p:cNvSpPr/>
          <p:nvPr/>
        </p:nvSpPr>
        <p:spPr>
          <a:xfrm>
            <a:off x="6651548" y="7050168"/>
            <a:ext cx="1308503" cy="774819"/>
          </a:xfrm>
          <a:prstGeom prst="right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60559" y="3451404"/>
            <a:ext cx="8959504" cy="1089529"/>
          </a:xfrm>
          <a:prstGeom prst="rect">
            <a:avLst/>
          </a:prstGeom>
        </p:spPr>
        <p:txBody>
          <a:bodyPr wrap="none">
            <a:spAutoFit/>
          </a:bodyPr>
          <a:lstStyle/>
          <a:p>
            <a:pPr indent="514350" algn="just">
              <a:lnSpc>
                <a:spcPct val="120000"/>
              </a:lnSpc>
              <a:spcBef>
                <a:spcPts val="600"/>
              </a:spcBef>
              <a:spcAft>
                <a:spcPts val="600"/>
              </a:spcAft>
            </a:pPr>
            <a:r>
              <a:rPr lang="nb-NO" sz="5400" dirty="0" smtClean="0">
                <a:solidFill>
                  <a:srgbClr val="00B050"/>
                </a:solidFill>
                <a:latin typeface="Calibri (Body)"/>
                <a:ea typeface="Times New Roman" panose="02020603050405020304" pitchFamily="18" charset="0"/>
              </a:rPr>
              <a:t>tên đơn vị hành chính mới</a:t>
            </a:r>
            <a:r>
              <a:rPr lang="nb-NO" sz="5400" dirty="0" smtClean="0">
                <a:solidFill>
                  <a:srgbClr val="000000"/>
                </a:solidFill>
                <a:latin typeface="Calibri (Body)"/>
                <a:ea typeface="Times New Roman" panose="02020603050405020304" pitchFamily="18" charset="0"/>
              </a:rPr>
              <a:t> </a:t>
            </a:r>
            <a:endParaRPr lang="en-US" sz="5400" dirty="0">
              <a:latin typeface="Calibri (Body)"/>
              <a:ea typeface="Times New Roman" panose="02020603050405020304" pitchFamily="18" charset="0"/>
            </a:endParaRPr>
          </a:p>
        </p:txBody>
      </p:sp>
      <p:sp>
        <p:nvSpPr>
          <p:cNvPr id="8" name="Rectangle 7"/>
          <p:cNvSpPr/>
          <p:nvPr/>
        </p:nvSpPr>
        <p:spPr>
          <a:xfrm>
            <a:off x="7619305" y="6848674"/>
            <a:ext cx="9743951" cy="3083921"/>
          </a:xfrm>
          <a:prstGeom prst="rect">
            <a:avLst/>
          </a:prstGeom>
        </p:spPr>
        <p:txBody>
          <a:bodyPr wrap="square">
            <a:spAutoFit/>
          </a:bodyPr>
          <a:lstStyle/>
          <a:p>
            <a:pPr indent="514350" algn="just">
              <a:lnSpc>
                <a:spcPct val="120000"/>
              </a:lnSpc>
              <a:spcBef>
                <a:spcPts val="600"/>
              </a:spcBef>
              <a:spcAft>
                <a:spcPts val="600"/>
              </a:spcAft>
            </a:pPr>
            <a:r>
              <a:rPr lang="nb-NO" sz="5400" dirty="0">
                <a:solidFill>
                  <a:srgbClr val="00B050"/>
                </a:solidFill>
                <a:ea typeface="Times New Roman" panose="02020603050405020304" pitchFamily="18" charset="0"/>
              </a:rPr>
              <a:t>tên địa chỉ hành chính nơi họ đã tạm trú vào trước 0 giờ ngày 01/4/2019.</a:t>
            </a:r>
            <a:endParaRPr lang="en-US" sz="5400" dirty="0">
              <a:solidFill>
                <a:srgbClr val="00B050"/>
              </a:solidFill>
              <a:ea typeface="Times New Roman" panose="02020603050405020304" pitchFamily="18" charset="0"/>
            </a:endParaRPr>
          </a:p>
        </p:txBody>
      </p:sp>
    </p:spTree>
    <p:extLst>
      <p:ext uri="{BB962C8B-B14F-4D97-AF65-F5344CB8AC3E}">
        <p14:creationId xmlns:p14="http://schemas.microsoft.com/office/powerpoint/2010/main" val="19093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215969" y="-121335"/>
            <a:ext cx="19352465" cy="10872567"/>
          </a:xfrm>
          <a:custGeom>
            <a:avLst/>
            <a:gdLst/>
            <a:ahLst/>
            <a:cxnLst/>
            <a:rect l="l" t="t" r="r" b="b"/>
            <a:pathLst>
              <a:path w="19352465" h="10872567">
                <a:moveTo>
                  <a:pt x="0" y="0"/>
                </a:moveTo>
                <a:lnTo>
                  <a:pt x="19352465" y="0"/>
                </a:lnTo>
                <a:lnTo>
                  <a:pt x="19352465" y="10872567"/>
                </a:lnTo>
                <a:lnTo>
                  <a:pt x="0" y="108725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84447">
            <a:off x="13704005" y="6375109"/>
            <a:ext cx="2979759" cy="3052249"/>
          </a:xfrm>
          <a:custGeom>
            <a:avLst/>
            <a:gdLst/>
            <a:ahLst/>
            <a:cxnLst/>
            <a:rect l="l" t="t" r="r" b="b"/>
            <a:pathLst>
              <a:path w="2979759" h="3052249">
                <a:moveTo>
                  <a:pt x="0" y="0"/>
                </a:moveTo>
                <a:lnTo>
                  <a:pt x="2979759" y="0"/>
                </a:lnTo>
                <a:lnTo>
                  <a:pt x="2979759" y="3052250"/>
                </a:lnTo>
                <a:lnTo>
                  <a:pt x="0" y="3052250"/>
                </a:lnTo>
                <a:lnTo>
                  <a:pt x="0" y="0"/>
                </a:lnTo>
                <a:close/>
              </a:path>
            </a:pathLst>
          </a:custGeom>
          <a:blipFill>
            <a:blip r:embed="rId4">
              <a:alphaModFix amt="81000"/>
            </a:blip>
            <a:stretch>
              <a:fillRect/>
            </a:stretch>
          </a:blipFill>
        </p:spPr>
      </p:sp>
      <p:sp>
        <p:nvSpPr>
          <p:cNvPr id="10" name="Freeform 10"/>
          <p:cNvSpPr/>
          <p:nvPr/>
        </p:nvSpPr>
        <p:spPr>
          <a:xfrm>
            <a:off x="1028700" y="952500"/>
            <a:ext cx="3236444" cy="3151487"/>
          </a:xfrm>
          <a:custGeom>
            <a:avLst/>
            <a:gdLst/>
            <a:ahLst/>
            <a:cxnLst/>
            <a:rect l="l" t="t" r="r" b="b"/>
            <a:pathLst>
              <a:path w="3236444" h="3151487">
                <a:moveTo>
                  <a:pt x="0" y="0"/>
                </a:moveTo>
                <a:lnTo>
                  <a:pt x="3236444" y="0"/>
                </a:lnTo>
                <a:lnTo>
                  <a:pt x="3236444" y="3151487"/>
                </a:lnTo>
                <a:lnTo>
                  <a:pt x="0" y="3151487"/>
                </a:lnTo>
                <a:lnTo>
                  <a:pt x="0" y="0"/>
                </a:lnTo>
                <a:close/>
              </a:path>
            </a:pathLst>
          </a:custGeom>
          <a:blipFill>
            <a:blip r:embed="rId5">
              <a:alphaModFix amt="67000"/>
            </a:blip>
            <a:stretch>
              <a:fillRect/>
            </a:stretch>
          </a:blipFill>
        </p:spPr>
      </p:sp>
      <p:sp>
        <p:nvSpPr>
          <p:cNvPr id="17" name="Freeform 17"/>
          <p:cNvSpPr/>
          <p:nvPr/>
        </p:nvSpPr>
        <p:spPr>
          <a:xfrm>
            <a:off x="16241448" y="904869"/>
            <a:ext cx="2895048" cy="3421643"/>
          </a:xfrm>
          <a:custGeom>
            <a:avLst/>
            <a:gdLst/>
            <a:ahLst/>
            <a:cxnLst/>
            <a:rect l="l" t="t" r="r" b="b"/>
            <a:pathLst>
              <a:path w="2895048" h="3421643">
                <a:moveTo>
                  <a:pt x="0" y="0"/>
                </a:moveTo>
                <a:lnTo>
                  <a:pt x="2895048" y="0"/>
                </a:lnTo>
                <a:lnTo>
                  <a:pt x="2895048" y="3421643"/>
                </a:lnTo>
                <a:lnTo>
                  <a:pt x="0" y="3421643"/>
                </a:lnTo>
                <a:lnTo>
                  <a:pt x="0" y="0"/>
                </a:lnTo>
                <a:close/>
              </a:path>
            </a:pathLst>
          </a:custGeom>
          <a:blipFill>
            <a:blip r:embed="rId6">
              <a:alphaModFix amt="81000"/>
            </a:blip>
            <a:stretch>
              <a:fillRect/>
            </a:stretch>
          </a:blipFill>
        </p:spPr>
      </p:sp>
      <p:sp>
        <p:nvSpPr>
          <p:cNvPr id="18" name="Freeform 18"/>
          <p:cNvSpPr/>
          <p:nvPr/>
        </p:nvSpPr>
        <p:spPr>
          <a:xfrm rot="-5268899">
            <a:off x="-1689528" y="8005807"/>
            <a:ext cx="4450576" cy="4055588"/>
          </a:xfrm>
          <a:custGeom>
            <a:avLst/>
            <a:gdLst/>
            <a:ahLst/>
            <a:cxnLst/>
            <a:rect l="l" t="t" r="r" b="b"/>
            <a:pathLst>
              <a:path w="4450576" h="4055588">
                <a:moveTo>
                  <a:pt x="0" y="0"/>
                </a:moveTo>
                <a:lnTo>
                  <a:pt x="4450576" y="0"/>
                </a:lnTo>
                <a:lnTo>
                  <a:pt x="4450576" y="4055588"/>
                </a:lnTo>
                <a:lnTo>
                  <a:pt x="0" y="4055588"/>
                </a:lnTo>
                <a:lnTo>
                  <a:pt x="0" y="0"/>
                </a:lnTo>
                <a:close/>
              </a:path>
            </a:pathLst>
          </a:custGeom>
          <a:blipFill>
            <a:blip r:embed="rId7">
              <a:alphaModFix amt="82000"/>
            </a:blip>
            <a:stretch>
              <a:fillRect/>
            </a:stretch>
          </a:blipFill>
        </p:spPr>
      </p:sp>
      <p:sp>
        <p:nvSpPr>
          <p:cNvPr id="19" name="TextBox 19"/>
          <p:cNvSpPr txBox="1"/>
          <p:nvPr/>
        </p:nvSpPr>
        <p:spPr>
          <a:xfrm>
            <a:off x="3598131" y="1717043"/>
            <a:ext cx="12659359" cy="3975447"/>
          </a:xfrm>
          <a:prstGeom prst="rect">
            <a:avLst/>
          </a:prstGeom>
        </p:spPr>
        <p:txBody>
          <a:bodyPr wrap="square" lIns="0" tIns="0" rIns="0" bIns="0" rtlCol="0" anchor="t">
            <a:spAutoFit/>
          </a:bodyPr>
          <a:lstStyle/>
          <a:p>
            <a:pPr algn="ctr">
              <a:lnSpc>
                <a:spcPts val="15499"/>
              </a:lnSpc>
            </a:pPr>
            <a:r>
              <a:rPr lang="vi-VN" sz="14900" spc="-247" dirty="0">
                <a:solidFill>
                  <a:srgbClr val="3C3C3D"/>
                </a:solidFill>
                <a:latin typeface="Cabin Medium"/>
              </a:rPr>
              <a:t>TRÂN TRỌNG CẢM ƠN !</a:t>
            </a: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1620" y="6327534"/>
            <a:ext cx="4378565" cy="389859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533400" y="859947"/>
            <a:ext cx="17297400" cy="3162438"/>
          </a:xfrm>
          <a:prstGeom prst="rect">
            <a:avLst/>
          </a:prstGeom>
          <a:ln>
            <a:noFill/>
          </a:ln>
          <a:effectLst>
            <a:outerShdw blurRad="292100" dist="139700" dir="2700000" algn="tl" rotWithShape="0">
              <a:srgbClr val="333333">
                <a:alpha val="65000"/>
              </a:srgbClr>
            </a:outerShdw>
          </a:effectLst>
        </p:spPr>
      </p:pic>
      <p:sp>
        <p:nvSpPr>
          <p:cNvPr id="23" name="Title 1"/>
          <p:cNvSpPr txBox="1">
            <a:spLocks/>
          </p:cNvSpPr>
          <p:nvPr/>
        </p:nvSpPr>
        <p:spPr>
          <a:xfrm>
            <a:off x="0" y="-38100"/>
            <a:ext cx="11430000" cy="678060"/>
          </a:xfrm>
          <a:prstGeom prst="rect">
            <a:avLst/>
          </a:prstGeom>
          <a:solidFill>
            <a:srgbClr val="FFFF00"/>
          </a:solidFill>
        </p:spPr>
        <p:txBody>
          <a:bodyPr>
            <a:noAutofit/>
          </a:bodyPr>
          <a:lstStyle/>
          <a:p>
            <a:pPr lvl="0">
              <a:spcBef>
                <a:spcPct val="0"/>
              </a:spcBef>
              <a:defRPr/>
            </a:pPr>
            <a:r>
              <a:rPr lang="en-US" sz="3200" b="1" dirty="0">
                <a:latin typeface="Arial" pitchFamily="34" charset="0"/>
                <a:cs typeface="Arial" pitchFamily="34" charset="0"/>
              </a:rPr>
              <a:t>PHẦN </a:t>
            </a:r>
            <a:r>
              <a:rPr lang="en-US" sz="3200" b="1" dirty="0" smtClean="0">
                <a:latin typeface="Arial" pitchFamily="34" charset="0"/>
                <a:cs typeface="Arial" pitchFamily="34" charset="0"/>
              </a:rPr>
              <a:t>2: </a:t>
            </a:r>
            <a:r>
              <a:rPr lang="en-US" sz="3200" b="1" dirty="0">
                <a:latin typeface="Arial" pitchFamily="34" charset="0"/>
                <a:cs typeface="Arial" pitchFamily="34" charset="0"/>
              </a:rPr>
              <a:t>THÔNG TIN VỀ </a:t>
            </a:r>
            <a:r>
              <a:rPr lang="en-US" sz="3200" b="1" dirty="0" smtClean="0">
                <a:latin typeface="Arial" pitchFamily="34" charset="0"/>
                <a:cs typeface="Arial" pitchFamily="34" charset="0"/>
              </a:rPr>
              <a:t>NGƯỜI CHẾT CỦA HỘ - CÂU 36</a:t>
            </a:r>
            <a:endParaRPr lang="vi-VN" sz="3200" b="1" dirty="0">
              <a:latin typeface="Arial" pitchFamily="34" charset="0"/>
              <a:cs typeface="Arial" pitchFamily="34" charset="0"/>
            </a:endParaRPr>
          </a:p>
        </p:txBody>
      </p:sp>
      <p:grpSp>
        <p:nvGrpSpPr>
          <p:cNvPr id="9" name="Group 9"/>
          <p:cNvGrpSpPr/>
          <p:nvPr/>
        </p:nvGrpSpPr>
        <p:grpSpPr>
          <a:xfrm>
            <a:off x="457200" y="4612895"/>
            <a:ext cx="17449800" cy="5223336"/>
            <a:chOff x="0" y="-82706"/>
            <a:chExt cx="3233207" cy="1124856"/>
          </a:xfrm>
        </p:grpSpPr>
        <p:sp>
          <p:nvSpPr>
            <p:cNvPr id="10" name="Freeform 10"/>
            <p:cNvSpPr/>
            <p:nvPr/>
          </p:nvSpPr>
          <p:spPr>
            <a:xfrm>
              <a:off x="0" y="-82706"/>
              <a:ext cx="3233207" cy="1124856"/>
            </a:xfrm>
            <a:custGeom>
              <a:avLst/>
              <a:gdLst/>
              <a:ahLst/>
              <a:cxnLst/>
              <a:rect l="l" t="t" r="r" b="b"/>
              <a:pathLst>
                <a:path w="3195971" h="1042150">
                  <a:moveTo>
                    <a:pt x="63800" y="0"/>
                  </a:moveTo>
                  <a:lnTo>
                    <a:pt x="3132171" y="0"/>
                  </a:lnTo>
                  <a:cubicBezTo>
                    <a:pt x="3149092" y="0"/>
                    <a:pt x="3165320" y="6722"/>
                    <a:pt x="3177285" y="18687"/>
                  </a:cubicBezTo>
                  <a:cubicBezTo>
                    <a:pt x="3189249" y="30651"/>
                    <a:pt x="3195971" y="46879"/>
                    <a:pt x="3195971" y="63800"/>
                  </a:cubicBezTo>
                  <a:lnTo>
                    <a:pt x="3195971" y="978350"/>
                  </a:lnTo>
                  <a:cubicBezTo>
                    <a:pt x="3195971" y="1013586"/>
                    <a:pt x="3167407" y="1042150"/>
                    <a:pt x="3132171" y="1042150"/>
                  </a:cubicBezTo>
                  <a:lnTo>
                    <a:pt x="63800" y="1042150"/>
                  </a:lnTo>
                  <a:cubicBezTo>
                    <a:pt x="28564" y="1042150"/>
                    <a:pt x="0" y="1013586"/>
                    <a:pt x="0" y="978350"/>
                  </a:cubicBezTo>
                  <a:lnTo>
                    <a:pt x="0" y="63800"/>
                  </a:lnTo>
                  <a:cubicBezTo>
                    <a:pt x="0" y="28564"/>
                    <a:pt x="28564" y="0"/>
                    <a:pt x="63800" y="0"/>
                  </a:cubicBezTo>
                  <a:close/>
                </a:path>
              </a:pathLst>
            </a:custGeom>
            <a:solidFill>
              <a:srgbClr val="AADFD4"/>
            </a:solidFill>
          </p:spPr>
        </p:sp>
        <p:sp>
          <p:nvSpPr>
            <p:cNvPr id="11" name="TextBox 11"/>
            <p:cNvSpPr txBox="1"/>
            <p:nvPr/>
          </p:nvSpPr>
          <p:spPr>
            <a:xfrm>
              <a:off x="0" y="-38100"/>
              <a:ext cx="3195971" cy="1080250"/>
            </a:xfrm>
            <a:prstGeom prst="rect">
              <a:avLst/>
            </a:prstGeom>
          </p:spPr>
          <p:txBody>
            <a:bodyPr lIns="50800" tIns="50800" rIns="50800" bIns="50800" rtlCol="0" anchor="ctr"/>
            <a:lstStyle/>
            <a:p>
              <a:pPr algn="ctr">
                <a:lnSpc>
                  <a:spcPts val="2100"/>
                </a:lnSpc>
              </a:pPr>
              <a:endParaRPr sz="2000"/>
            </a:p>
          </p:txBody>
        </p:sp>
      </p:grpSp>
      <p:sp>
        <p:nvSpPr>
          <p:cNvPr id="26" name="Content Placeholder 1"/>
          <p:cNvSpPr txBox="1">
            <a:spLocks/>
          </p:cNvSpPr>
          <p:nvPr/>
        </p:nvSpPr>
        <p:spPr>
          <a:xfrm>
            <a:off x="685692" y="4348708"/>
            <a:ext cx="3412568" cy="4672720"/>
          </a:xfrm>
          <a:prstGeom prst="rect">
            <a:avLst/>
          </a:prstGeom>
        </p:spPr>
        <p:txBody>
          <a:bodyPr vert="horz" lIns="91440" tIns="45720" rIns="91440" bIns="45720" rtlCol="0">
            <a:noAutofit/>
          </a:bodyPr>
          <a:lstStyle/>
          <a:p>
            <a:pPr algn="ctr"/>
            <a:r>
              <a:rPr lang="en-US" sz="6000" dirty="0" smtClean="0">
                <a:solidFill>
                  <a:srgbClr val="0070C0"/>
                </a:solidFill>
              </a:rPr>
              <a:t>	 </a:t>
            </a:r>
            <a:r>
              <a:rPr lang="en-US" sz="6000" dirty="0">
                <a:solidFill>
                  <a:srgbClr val="0070C0"/>
                </a:solidFill>
              </a:rPr>
              <a:t>T</a:t>
            </a:r>
            <a:r>
              <a:rPr lang="vi-VN" sz="6000" dirty="0" smtClean="0">
                <a:solidFill>
                  <a:srgbClr val="0070C0"/>
                </a:solidFill>
              </a:rPr>
              <a:t>rường </a:t>
            </a:r>
            <a:r>
              <a:rPr lang="vi-VN" sz="6000" dirty="0">
                <a:solidFill>
                  <a:srgbClr val="0070C0"/>
                </a:solidFill>
              </a:rPr>
              <a:t>hợp </a:t>
            </a:r>
            <a:r>
              <a:rPr lang="en-US" sz="6000" b="1" dirty="0" smtClean="0">
                <a:solidFill>
                  <a:srgbClr val="FF0000"/>
                </a:solidFill>
              </a:rPr>
              <a:t>“</a:t>
            </a:r>
            <a:r>
              <a:rPr lang="en-US" sz="6000" b="1" dirty="0">
                <a:solidFill>
                  <a:srgbClr val="FF0000"/>
                </a:solidFill>
              </a:rPr>
              <a:t>C</a:t>
            </a:r>
            <a:r>
              <a:rPr lang="vi-VN" sz="6000" b="1" dirty="0" smtClean="0">
                <a:solidFill>
                  <a:srgbClr val="FF0000"/>
                </a:solidFill>
              </a:rPr>
              <a:t>hết </a:t>
            </a:r>
            <a:r>
              <a:rPr lang="vi-VN" sz="6000" b="1" dirty="0">
                <a:solidFill>
                  <a:srgbClr val="FF0000"/>
                </a:solidFill>
              </a:rPr>
              <a:t>cả </a:t>
            </a:r>
            <a:r>
              <a:rPr lang="vi-VN" sz="6000" b="1" dirty="0" smtClean="0">
                <a:solidFill>
                  <a:srgbClr val="FF0000"/>
                </a:solidFill>
              </a:rPr>
              <a:t>hộ</a:t>
            </a:r>
            <a:r>
              <a:rPr lang="en-US" sz="6000" b="1" dirty="0" smtClean="0">
                <a:solidFill>
                  <a:srgbClr val="FF0000"/>
                </a:solidFill>
              </a:rPr>
              <a:t>”</a:t>
            </a:r>
            <a:endParaRPr lang="en-US" sz="6000" b="1" dirty="0" smtClean="0">
              <a:solidFill>
                <a:srgbClr val="FF0000"/>
              </a:solidFill>
              <a:cs typeface="Arial" panose="020B0604020202020204" pitchFamily="34" charset="0"/>
            </a:endParaRPr>
          </a:p>
          <a:p>
            <a:pPr algn="ctr"/>
            <a:endParaRPr lang="en-US" sz="6000" b="1" dirty="0" smtClean="0">
              <a:solidFill>
                <a:srgbClr val="0070C0"/>
              </a:solidFill>
              <a:cs typeface="Arial" panose="020B0604020202020204" pitchFamily="34" charset="0"/>
            </a:endParaRPr>
          </a:p>
          <a:p>
            <a:pPr algn="ctr"/>
            <a:endParaRPr lang="en-US" sz="6000" dirty="0" smtClean="0">
              <a:solidFill>
                <a:srgbClr val="0070C0"/>
              </a:solidFill>
              <a:cs typeface="Arial" panose="020B0604020202020204" pitchFamily="34" charset="0"/>
            </a:endParaRPr>
          </a:p>
          <a:p>
            <a:pPr algn="ctr"/>
            <a:endParaRPr lang="en-US" sz="6000" dirty="0">
              <a:solidFill>
                <a:srgbClr val="0070C0"/>
              </a:solidFill>
              <a:cs typeface="Arial" panose="020B0604020202020204" pitchFamily="34" charset="0"/>
            </a:endParaRPr>
          </a:p>
          <a:p>
            <a:pPr algn="ctr"/>
            <a:r>
              <a:rPr lang="en-US" sz="6000" dirty="0">
                <a:solidFill>
                  <a:srgbClr val="0070C0"/>
                </a:solidFill>
                <a:cs typeface="Arial" panose="020B0604020202020204" pitchFamily="34" charset="0"/>
              </a:rPr>
              <a:t>	</a:t>
            </a:r>
            <a:endParaRPr lang="nb-NO" sz="6000" b="1" dirty="0" smtClean="0">
              <a:solidFill>
                <a:srgbClr val="0070C0"/>
              </a:solidFill>
              <a:cs typeface="Arial" panose="020B0604020202020204" pitchFamily="34" charset="0"/>
            </a:endParaRPr>
          </a:p>
        </p:txBody>
      </p:sp>
      <p:sp>
        <p:nvSpPr>
          <p:cNvPr id="2" name="Down Arrow 1"/>
          <p:cNvSpPr/>
          <p:nvPr/>
        </p:nvSpPr>
        <p:spPr>
          <a:xfrm>
            <a:off x="15925800" y="3941614"/>
            <a:ext cx="1066800" cy="109835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954524" y="6603022"/>
            <a:ext cx="838200" cy="611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877800" y="2705100"/>
            <a:ext cx="4953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21809" y="4737980"/>
            <a:ext cx="6235461" cy="4708981"/>
          </a:xfrm>
          <a:prstGeom prst="rect">
            <a:avLst/>
          </a:prstGeom>
        </p:spPr>
        <p:txBody>
          <a:bodyPr wrap="square">
            <a:spAutoFit/>
          </a:bodyPr>
          <a:lstStyle/>
          <a:p>
            <a:pPr algn="ctr"/>
            <a:r>
              <a:rPr lang="en-US" sz="6000" dirty="0" err="1" smtClean="0">
                <a:solidFill>
                  <a:srgbClr val="0070C0"/>
                </a:solidFill>
              </a:rPr>
              <a:t>Phỏng</a:t>
            </a:r>
            <a:r>
              <a:rPr lang="en-US" sz="6000" dirty="0" smtClean="0">
                <a:solidFill>
                  <a:srgbClr val="0070C0"/>
                </a:solidFill>
              </a:rPr>
              <a:t> </a:t>
            </a:r>
            <a:r>
              <a:rPr lang="en-US" sz="6000" dirty="0" err="1" smtClean="0">
                <a:solidFill>
                  <a:srgbClr val="0070C0"/>
                </a:solidFill>
              </a:rPr>
              <a:t>vấn</a:t>
            </a:r>
            <a:r>
              <a:rPr lang="vi-VN" sz="6000" dirty="0" smtClean="0">
                <a:solidFill>
                  <a:srgbClr val="0070C0"/>
                </a:solidFill>
              </a:rPr>
              <a:t> </a:t>
            </a:r>
            <a:r>
              <a:rPr lang="vi-VN" sz="6000" dirty="0">
                <a:solidFill>
                  <a:srgbClr val="FF0000"/>
                </a:solidFill>
              </a:rPr>
              <a:t>gián </a:t>
            </a:r>
            <a:r>
              <a:rPr lang="vi-VN" sz="6000" dirty="0" smtClean="0">
                <a:solidFill>
                  <a:srgbClr val="FF0000"/>
                </a:solidFill>
              </a:rPr>
              <a:t>tiếp</a:t>
            </a:r>
            <a:r>
              <a:rPr lang="en-US" sz="6000" dirty="0" smtClean="0">
                <a:solidFill>
                  <a:srgbClr val="FF0000"/>
                </a:solidFill>
              </a:rPr>
              <a:t> </a:t>
            </a:r>
          </a:p>
          <a:p>
            <a:pPr algn="ctr"/>
            <a:r>
              <a:rPr lang="en-US" sz="6000" dirty="0"/>
              <a:t> </a:t>
            </a:r>
            <a:r>
              <a:rPr lang="en-US" sz="6000" dirty="0" smtClean="0"/>
              <a:t>(</a:t>
            </a:r>
            <a:r>
              <a:rPr lang="en-US" sz="6000" dirty="0" err="1" smtClean="0"/>
              <a:t>Cán</a:t>
            </a:r>
            <a:r>
              <a:rPr lang="en-US" sz="6000" dirty="0" smtClean="0"/>
              <a:t> </a:t>
            </a:r>
            <a:r>
              <a:rPr lang="en-US" sz="6000" dirty="0" err="1" smtClean="0"/>
              <a:t>bộ</a:t>
            </a:r>
            <a:r>
              <a:rPr lang="en-US" sz="6000" dirty="0" smtClean="0"/>
              <a:t> </a:t>
            </a:r>
            <a:r>
              <a:rPr lang="en-US" sz="6000" dirty="0" err="1" smtClean="0"/>
              <a:t>địa</a:t>
            </a:r>
            <a:r>
              <a:rPr lang="en-US" sz="6000" dirty="0" smtClean="0"/>
              <a:t> </a:t>
            </a:r>
            <a:r>
              <a:rPr lang="en-US" sz="6000" dirty="0" err="1" smtClean="0"/>
              <a:t>phương</a:t>
            </a:r>
            <a:r>
              <a:rPr lang="en-US" sz="6000" dirty="0" smtClean="0"/>
              <a:t>/</a:t>
            </a:r>
            <a:r>
              <a:rPr lang="en-US" sz="6000" dirty="0" err="1" smtClean="0"/>
              <a:t>người</a:t>
            </a:r>
            <a:r>
              <a:rPr lang="en-US" sz="6000" dirty="0" smtClean="0"/>
              <a:t> </a:t>
            </a:r>
            <a:r>
              <a:rPr lang="en-US" sz="6000" dirty="0" err="1" smtClean="0"/>
              <a:t>thân</a:t>
            </a:r>
            <a:r>
              <a:rPr lang="en-US" sz="6000" dirty="0" smtClean="0"/>
              <a:t>…)</a:t>
            </a:r>
            <a:endParaRPr lang="en-US" sz="6000" dirty="0"/>
          </a:p>
        </p:txBody>
      </p:sp>
      <p:sp>
        <p:nvSpPr>
          <p:cNvPr id="17" name="Right Arrow 16"/>
          <p:cNvSpPr/>
          <p:nvPr/>
        </p:nvSpPr>
        <p:spPr>
          <a:xfrm>
            <a:off x="12317341" y="6603022"/>
            <a:ext cx="838200" cy="611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41953" y="6405543"/>
            <a:ext cx="6142871" cy="923330"/>
          </a:xfrm>
          <a:prstGeom prst="rect">
            <a:avLst/>
          </a:prstGeom>
        </p:spPr>
        <p:txBody>
          <a:bodyPr wrap="square">
            <a:spAutoFit/>
          </a:bodyPr>
          <a:lstStyle/>
          <a:p>
            <a:pPr algn="ctr"/>
            <a:r>
              <a:rPr lang="en-US" sz="5400" dirty="0" err="1" smtClean="0">
                <a:solidFill>
                  <a:srgbClr val="0070C0"/>
                </a:solidFill>
              </a:rPr>
              <a:t>Phiếu</a:t>
            </a:r>
            <a:r>
              <a:rPr lang="en-US" sz="5400" dirty="0" smtClean="0">
                <a:solidFill>
                  <a:srgbClr val="0070C0"/>
                </a:solidFill>
              </a:rPr>
              <a:t> </a:t>
            </a:r>
            <a:r>
              <a:rPr lang="en-US" sz="5400" dirty="0" err="1" smtClean="0">
                <a:solidFill>
                  <a:srgbClr val="0070C0"/>
                </a:solidFill>
              </a:rPr>
              <a:t>điều</a:t>
            </a:r>
            <a:r>
              <a:rPr lang="en-US" sz="5400" dirty="0" smtClean="0">
                <a:solidFill>
                  <a:srgbClr val="0070C0"/>
                </a:solidFill>
              </a:rPr>
              <a:t> </a:t>
            </a:r>
            <a:r>
              <a:rPr lang="en-US" sz="5400" dirty="0" err="1" smtClean="0">
                <a:solidFill>
                  <a:srgbClr val="0070C0"/>
                </a:solidFill>
              </a:rPr>
              <a:t>tra</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3" grpId="0" animBg="1"/>
      <p:bldP spid="4" grpId="0" animBg="1"/>
      <p:bldP spid="5"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7" name="Freeform 17"/>
          <p:cNvSpPr/>
          <p:nvPr/>
        </p:nvSpPr>
        <p:spPr>
          <a:xfrm rot="677844">
            <a:off x="-521922" y="8260752"/>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2"/>
            <a:stretch>
              <a:fillRect/>
            </a:stretch>
          </a:blipFill>
        </p:spPr>
      </p:sp>
      <p:sp>
        <p:nvSpPr>
          <p:cNvPr id="8" name="Freeform 3"/>
          <p:cNvSpPr/>
          <p:nvPr/>
        </p:nvSpPr>
        <p:spPr>
          <a:xfrm rot="264214">
            <a:off x="15429168" y="6719531"/>
            <a:ext cx="3544710" cy="3580515"/>
          </a:xfrm>
          <a:custGeom>
            <a:avLst/>
            <a:gdLst/>
            <a:ahLst/>
            <a:cxnLst/>
            <a:rect l="l" t="t" r="r" b="b"/>
            <a:pathLst>
              <a:path w="3544710" h="3580515">
                <a:moveTo>
                  <a:pt x="0" y="0"/>
                </a:moveTo>
                <a:lnTo>
                  <a:pt x="3544710" y="0"/>
                </a:lnTo>
                <a:lnTo>
                  <a:pt x="3544710" y="3580516"/>
                </a:lnTo>
                <a:lnTo>
                  <a:pt x="0" y="3580516"/>
                </a:lnTo>
                <a:lnTo>
                  <a:pt x="0" y="0"/>
                </a:lnTo>
                <a:close/>
              </a:path>
            </a:pathLst>
          </a:custGeom>
          <a:blipFill>
            <a:blip r:embed="rId3"/>
            <a:stretch>
              <a:fillRect/>
            </a:stretch>
          </a:blipFill>
        </p:spPr>
      </p:sp>
      <p:sp>
        <p:nvSpPr>
          <p:cNvPr id="9" name="Freeform 7"/>
          <p:cNvSpPr/>
          <p:nvPr/>
        </p:nvSpPr>
        <p:spPr>
          <a:xfrm rot="248351" flipH="1">
            <a:off x="15814289" y="-32141"/>
            <a:ext cx="2485482" cy="2485482"/>
          </a:xfrm>
          <a:custGeom>
            <a:avLst/>
            <a:gdLst/>
            <a:ahLst/>
            <a:cxnLst/>
            <a:rect l="l" t="t" r="r" b="b"/>
            <a:pathLst>
              <a:path w="2485482" h="2485482">
                <a:moveTo>
                  <a:pt x="2485481" y="0"/>
                </a:moveTo>
                <a:lnTo>
                  <a:pt x="0" y="0"/>
                </a:lnTo>
                <a:lnTo>
                  <a:pt x="0" y="2485482"/>
                </a:lnTo>
                <a:lnTo>
                  <a:pt x="2485481" y="2485482"/>
                </a:lnTo>
                <a:lnTo>
                  <a:pt x="2485481" y="0"/>
                </a:lnTo>
                <a:close/>
              </a:path>
            </a:pathLst>
          </a:custGeom>
          <a:blipFill>
            <a:blip r:embed="rId4"/>
            <a:stretch>
              <a:fillRect/>
            </a:stretch>
          </a:blipFill>
        </p:spPr>
      </p:sp>
      <p:sp>
        <p:nvSpPr>
          <p:cNvPr id="15" name="Title 1"/>
          <p:cNvSpPr txBox="1">
            <a:spLocks/>
          </p:cNvSpPr>
          <p:nvPr/>
        </p:nvSpPr>
        <p:spPr>
          <a:xfrm>
            <a:off x="6164845" y="575108"/>
            <a:ext cx="5943600" cy="881784"/>
          </a:xfrm>
          <a:prstGeom prst="rect">
            <a:avLst/>
          </a:prstGeom>
          <a:noFill/>
        </p:spPr>
        <p:txBody>
          <a:bodyPr>
            <a:noAutofit/>
          </a:bodyPr>
          <a:lstStyle/>
          <a:p>
            <a:pPr>
              <a:spcBef>
                <a:spcPct val="0"/>
              </a:spcBef>
              <a:defRPr/>
            </a:pPr>
            <a:r>
              <a:rPr lang="en-US" sz="48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1</a:t>
            </a:r>
            <a:endParaRPr kumimoji="0" lang="vi-VN" sz="48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16" name="Picture 15" descr="C:\Users\CanhHa\AppData\Local\Microsoft\Windows\Temporary Internet Files\Content.IE5\E5P7BPYC\MC900371076[1].wmf"/>
          <p:cNvPicPr>
            <a:picLocks noChangeAspect="1" noChangeArrowheads="1"/>
          </p:cNvPicPr>
          <p:nvPr/>
        </p:nvPicPr>
        <p:blipFill>
          <a:blip r:embed="rId5" cstate="print"/>
          <a:srcRect/>
          <a:stretch>
            <a:fillRect/>
          </a:stretch>
        </p:blipFill>
        <p:spPr bwMode="auto">
          <a:xfrm>
            <a:off x="3272375" y="160862"/>
            <a:ext cx="1730420" cy="1323262"/>
          </a:xfrm>
          <a:prstGeom prst="rect">
            <a:avLst/>
          </a:prstGeom>
          <a:noFill/>
          <a:ln w="9525">
            <a:noFill/>
            <a:miter lim="800000"/>
            <a:headEnd/>
            <a:tailEnd/>
          </a:ln>
        </p:spPr>
      </p:pic>
      <p:sp>
        <p:nvSpPr>
          <p:cNvPr id="18" name="Content Placeholder 1"/>
          <p:cNvSpPr txBox="1">
            <a:spLocks/>
          </p:cNvSpPr>
          <p:nvPr/>
        </p:nvSpPr>
        <p:spPr>
          <a:xfrm>
            <a:off x="1600200" y="1638930"/>
            <a:ext cx="14518192" cy="7200900"/>
          </a:xfrm>
          <a:prstGeom prst="rect">
            <a:avLst/>
          </a:prstGeom>
        </p:spPr>
        <p:txBody>
          <a:bodyPr vert="horz" lIns="137160" tIns="68580" rIns="137160" bIns="68580" rtlCol="0">
            <a:noAutofit/>
          </a:bodyPr>
          <a:lstStyle/>
          <a:p>
            <a:pPr algn="just"/>
            <a:r>
              <a:rPr lang="fr-FR" sz="6000" dirty="0" smtClean="0"/>
              <a:t>Anh An </a:t>
            </a:r>
            <a:r>
              <a:rPr lang="fr-FR" sz="6000" dirty="0" err="1"/>
              <a:t>cho</a:t>
            </a:r>
            <a:r>
              <a:rPr lang="fr-FR" sz="6000" dirty="0"/>
              <a:t> </a:t>
            </a:r>
            <a:r>
              <a:rPr lang="fr-FR" sz="6000" dirty="0" err="1"/>
              <a:t>biết</a:t>
            </a:r>
            <a:r>
              <a:rPr lang="fr-FR" sz="6000" dirty="0"/>
              <a:t> </a:t>
            </a:r>
            <a:r>
              <a:rPr lang="fr-FR" sz="6000" dirty="0" err="1"/>
              <a:t>bố</a:t>
            </a:r>
            <a:r>
              <a:rPr lang="fr-FR" sz="6000" dirty="0"/>
              <a:t> </a:t>
            </a:r>
            <a:r>
              <a:rPr lang="fr-FR" sz="6000" dirty="0" err="1"/>
              <a:t>mẹ</a:t>
            </a:r>
            <a:r>
              <a:rPr lang="fr-FR" sz="6000" dirty="0"/>
              <a:t> </a:t>
            </a:r>
            <a:r>
              <a:rPr lang="fr-FR" sz="6000" dirty="0" err="1"/>
              <a:t>anh</a:t>
            </a:r>
            <a:r>
              <a:rPr lang="fr-FR" sz="6000" dirty="0"/>
              <a:t> </a:t>
            </a:r>
            <a:r>
              <a:rPr lang="fr-FR" sz="6000" dirty="0" err="1"/>
              <a:t>sống</a:t>
            </a:r>
            <a:r>
              <a:rPr lang="fr-FR" sz="6000" dirty="0"/>
              <a:t> ở </a:t>
            </a:r>
            <a:r>
              <a:rPr lang="fr-FR" sz="6000" dirty="0" err="1"/>
              <a:t>quê</a:t>
            </a:r>
            <a:r>
              <a:rPr lang="fr-FR" sz="6000" dirty="0"/>
              <a:t>. </a:t>
            </a:r>
            <a:r>
              <a:rPr lang="fr-FR" sz="6000" dirty="0" err="1"/>
              <a:t>Năm</a:t>
            </a:r>
            <a:r>
              <a:rPr lang="fr-FR" sz="6000" dirty="0"/>
              <a:t> </a:t>
            </a:r>
            <a:r>
              <a:rPr lang="fr-FR" sz="6000" dirty="0" err="1"/>
              <a:t>ngoái</a:t>
            </a:r>
            <a:r>
              <a:rPr lang="fr-FR" sz="6000" dirty="0"/>
              <a:t>, </a:t>
            </a:r>
            <a:r>
              <a:rPr lang="fr-FR" sz="6000" dirty="0" err="1"/>
              <a:t>ông</a:t>
            </a:r>
            <a:r>
              <a:rPr lang="fr-FR" sz="6000" dirty="0"/>
              <a:t> </a:t>
            </a:r>
            <a:r>
              <a:rPr lang="fr-FR" sz="6000" dirty="0" err="1"/>
              <a:t>đến</a:t>
            </a:r>
            <a:r>
              <a:rPr lang="fr-FR" sz="6000" dirty="0"/>
              <a:t> </a:t>
            </a:r>
            <a:r>
              <a:rPr lang="fr-FR" sz="6000" dirty="0" err="1"/>
              <a:t>nhà</a:t>
            </a:r>
            <a:r>
              <a:rPr lang="fr-FR" sz="6000" dirty="0"/>
              <a:t> </a:t>
            </a:r>
            <a:r>
              <a:rPr lang="fr-FR" sz="6000" dirty="0" err="1"/>
              <a:t>anh</a:t>
            </a:r>
            <a:r>
              <a:rPr lang="fr-FR" sz="6000" dirty="0"/>
              <a:t> </a:t>
            </a:r>
            <a:r>
              <a:rPr lang="fr-FR" sz="6000" dirty="0" err="1"/>
              <a:t>chơi</a:t>
            </a:r>
            <a:r>
              <a:rPr lang="fr-FR" sz="6000" dirty="0"/>
              <a:t> </a:t>
            </a:r>
            <a:r>
              <a:rPr lang="fr-FR" sz="6000" dirty="0" err="1"/>
              <a:t>được</a:t>
            </a:r>
            <a:r>
              <a:rPr lang="fr-FR" sz="6000" dirty="0"/>
              <a:t> 3 </a:t>
            </a:r>
            <a:r>
              <a:rPr lang="fr-FR" sz="6000" dirty="0" err="1"/>
              <a:t>tháng</a:t>
            </a:r>
            <a:r>
              <a:rPr lang="fr-FR" sz="6000" dirty="0"/>
              <a:t> </a:t>
            </a:r>
            <a:r>
              <a:rPr lang="fr-FR" sz="6000" dirty="0" err="1"/>
              <a:t>thì</a:t>
            </a:r>
            <a:r>
              <a:rPr lang="fr-FR" sz="6000" dirty="0"/>
              <a:t> </a:t>
            </a:r>
            <a:r>
              <a:rPr lang="fr-FR" sz="6000" dirty="0" err="1"/>
              <a:t>bị</a:t>
            </a:r>
            <a:r>
              <a:rPr lang="fr-FR" sz="6000" dirty="0"/>
              <a:t> </a:t>
            </a:r>
            <a:r>
              <a:rPr lang="fr-FR" sz="6000" dirty="0" err="1"/>
              <a:t>chết</a:t>
            </a:r>
            <a:r>
              <a:rPr lang="fr-FR" sz="6000" dirty="0"/>
              <a:t> do tai </a:t>
            </a:r>
            <a:r>
              <a:rPr lang="fr-FR" sz="6000" dirty="0" err="1"/>
              <a:t>biến</a:t>
            </a:r>
            <a:r>
              <a:rPr lang="fr-FR" sz="6000" dirty="0"/>
              <a:t>. </a:t>
            </a:r>
            <a:r>
              <a:rPr lang="fr-FR" sz="6000" dirty="0" err="1"/>
              <a:t>Sau</a:t>
            </a:r>
            <a:r>
              <a:rPr lang="fr-FR" sz="6000" dirty="0"/>
              <a:t> </a:t>
            </a:r>
            <a:r>
              <a:rPr lang="fr-FR" sz="6000" dirty="0" err="1"/>
              <a:t>đó</a:t>
            </a:r>
            <a:r>
              <a:rPr lang="fr-FR" sz="6000" dirty="0"/>
              <a:t>, </a:t>
            </a:r>
            <a:r>
              <a:rPr lang="fr-FR" sz="6000" dirty="0" err="1"/>
              <a:t>gia</a:t>
            </a:r>
            <a:r>
              <a:rPr lang="fr-FR" sz="6000" dirty="0"/>
              <a:t> </a:t>
            </a:r>
            <a:r>
              <a:rPr lang="fr-FR" sz="6000" dirty="0" err="1"/>
              <a:t>đình</a:t>
            </a:r>
            <a:r>
              <a:rPr lang="fr-FR" sz="6000" dirty="0"/>
              <a:t> </a:t>
            </a:r>
            <a:r>
              <a:rPr lang="fr-FR" sz="6000" dirty="0" err="1"/>
              <a:t>anh</a:t>
            </a:r>
            <a:r>
              <a:rPr lang="fr-FR" sz="6000" dirty="0"/>
              <a:t> </a:t>
            </a:r>
            <a:r>
              <a:rPr lang="fr-FR" sz="6000" dirty="0" err="1"/>
              <a:t>đưa</a:t>
            </a:r>
            <a:r>
              <a:rPr lang="fr-FR" sz="6000" dirty="0"/>
              <a:t> </a:t>
            </a:r>
            <a:r>
              <a:rPr lang="fr-FR" sz="6000" dirty="0" err="1"/>
              <a:t>ông</a:t>
            </a:r>
            <a:r>
              <a:rPr lang="fr-FR" sz="6000" dirty="0"/>
              <a:t> </a:t>
            </a:r>
            <a:r>
              <a:rPr lang="fr-FR" sz="6000" dirty="0" err="1"/>
              <a:t>về</a:t>
            </a:r>
            <a:r>
              <a:rPr lang="fr-FR" sz="6000" dirty="0"/>
              <a:t> </a:t>
            </a:r>
            <a:r>
              <a:rPr lang="fr-FR" sz="6000" dirty="0" err="1"/>
              <a:t>quê</a:t>
            </a:r>
            <a:r>
              <a:rPr lang="fr-FR" sz="6000" dirty="0"/>
              <a:t> an </a:t>
            </a:r>
            <a:r>
              <a:rPr lang="fr-FR" sz="6000" dirty="0" err="1"/>
              <a:t>táng</a:t>
            </a:r>
            <a:r>
              <a:rPr lang="fr-FR" sz="6000" dirty="0"/>
              <a:t>. </a:t>
            </a:r>
            <a:r>
              <a:rPr lang="fr-FR" sz="6000" dirty="0" err="1"/>
              <a:t>Trước</a:t>
            </a:r>
            <a:r>
              <a:rPr lang="fr-FR" sz="6000" dirty="0"/>
              <a:t> khi </a:t>
            </a:r>
            <a:r>
              <a:rPr lang="fr-FR" sz="6000" dirty="0" err="1"/>
              <a:t>đến</a:t>
            </a:r>
            <a:r>
              <a:rPr lang="fr-FR" sz="6000" dirty="0"/>
              <a:t> </a:t>
            </a:r>
            <a:r>
              <a:rPr lang="fr-FR" sz="6000" dirty="0" err="1"/>
              <a:t>nhà</a:t>
            </a:r>
            <a:r>
              <a:rPr lang="fr-FR" sz="6000" dirty="0"/>
              <a:t> </a:t>
            </a:r>
            <a:r>
              <a:rPr lang="fr-FR" sz="6000" dirty="0" err="1"/>
              <a:t>anh</a:t>
            </a:r>
            <a:r>
              <a:rPr lang="fr-FR" sz="6000" dirty="0"/>
              <a:t> </a:t>
            </a:r>
            <a:r>
              <a:rPr lang="fr-FR" sz="6000" dirty="0" err="1"/>
              <a:t>chơi</a:t>
            </a:r>
            <a:r>
              <a:rPr lang="fr-FR" sz="6000" dirty="0"/>
              <a:t>, </a:t>
            </a:r>
            <a:r>
              <a:rPr lang="fr-FR" sz="6000" dirty="0" err="1"/>
              <a:t>bố</a:t>
            </a:r>
            <a:r>
              <a:rPr lang="fr-FR" sz="6000" dirty="0"/>
              <a:t> </a:t>
            </a:r>
            <a:r>
              <a:rPr lang="fr-FR" sz="6000" dirty="0" err="1"/>
              <a:t>anh</a:t>
            </a:r>
            <a:r>
              <a:rPr lang="fr-FR" sz="6000" dirty="0"/>
              <a:t> </a:t>
            </a:r>
            <a:r>
              <a:rPr lang="fr-FR" sz="6000" dirty="0" err="1"/>
              <a:t>đã</a:t>
            </a:r>
            <a:r>
              <a:rPr lang="fr-FR" sz="6000" dirty="0"/>
              <a:t> </a:t>
            </a:r>
            <a:r>
              <a:rPr lang="fr-FR" sz="6000" dirty="0" err="1"/>
              <a:t>đến</a:t>
            </a:r>
            <a:r>
              <a:rPr lang="fr-FR" sz="6000" dirty="0"/>
              <a:t> </a:t>
            </a:r>
            <a:r>
              <a:rPr lang="fr-FR" sz="6000" dirty="0" err="1"/>
              <a:t>nhà</a:t>
            </a:r>
            <a:r>
              <a:rPr lang="fr-FR" sz="6000" dirty="0"/>
              <a:t> con </a:t>
            </a:r>
            <a:r>
              <a:rPr lang="fr-FR" sz="6000" dirty="0" err="1"/>
              <a:t>gái</a:t>
            </a:r>
            <a:r>
              <a:rPr lang="fr-FR" sz="6000" dirty="0"/>
              <a:t> </a:t>
            </a:r>
            <a:r>
              <a:rPr lang="fr-FR" sz="6000" dirty="0" err="1"/>
              <a:t>chơi</a:t>
            </a:r>
            <a:r>
              <a:rPr lang="fr-FR" sz="6000" dirty="0"/>
              <a:t> 5 </a:t>
            </a:r>
            <a:r>
              <a:rPr lang="fr-FR" sz="6000" dirty="0" err="1"/>
              <a:t>tháng</a:t>
            </a:r>
            <a:r>
              <a:rPr lang="fr-FR" sz="6000" dirty="0"/>
              <a:t>, </a:t>
            </a:r>
            <a:r>
              <a:rPr lang="fr-FR" sz="6000" dirty="0" err="1"/>
              <a:t>sau</a:t>
            </a:r>
            <a:r>
              <a:rPr lang="fr-FR" sz="6000" dirty="0"/>
              <a:t> </a:t>
            </a:r>
            <a:r>
              <a:rPr lang="fr-FR" sz="6000" dirty="0" err="1"/>
              <a:t>đó</a:t>
            </a:r>
            <a:r>
              <a:rPr lang="fr-FR" sz="6000" dirty="0"/>
              <a:t> </a:t>
            </a:r>
            <a:r>
              <a:rPr lang="fr-FR" sz="6000" dirty="0" err="1"/>
              <a:t>đến</a:t>
            </a:r>
            <a:r>
              <a:rPr lang="fr-FR" sz="6000" dirty="0"/>
              <a:t> </a:t>
            </a:r>
            <a:r>
              <a:rPr lang="fr-FR" sz="6000" dirty="0" err="1"/>
              <a:t>nhà</a:t>
            </a:r>
            <a:r>
              <a:rPr lang="fr-FR" sz="6000" dirty="0"/>
              <a:t> con </a:t>
            </a:r>
            <a:r>
              <a:rPr lang="fr-FR" sz="6000" dirty="0" err="1"/>
              <a:t>trai</a:t>
            </a:r>
            <a:r>
              <a:rPr lang="fr-FR" sz="6000" dirty="0"/>
              <a:t> </a:t>
            </a:r>
            <a:r>
              <a:rPr lang="fr-FR" sz="6000" dirty="0" err="1"/>
              <a:t>cả</a:t>
            </a:r>
            <a:r>
              <a:rPr lang="fr-FR" sz="6000" dirty="0"/>
              <a:t> </a:t>
            </a:r>
            <a:r>
              <a:rPr lang="fr-FR" sz="6000" dirty="0" err="1"/>
              <a:t>chơi</a:t>
            </a:r>
            <a:r>
              <a:rPr lang="fr-FR" sz="6000" dirty="0"/>
              <a:t> 2 </a:t>
            </a:r>
            <a:r>
              <a:rPr lang="fr-FR" sz="6000" dirty="0" err="1"/>
              <a:t>tháng</a:t>
            </a:r>
            <a:r>
              <a:rPr lang="fr-FR" sz="6000" dirty="0"/>
              <a:t> </a:t>
            </a:r>
            <a:r>
              <a:rPr lang="fr-FR" sz="6000" dirty="0" err="1"/>
              <a:t>rồi</a:t>
            </a:r>
            <a:r>
              <a:rPr lang="fr-FR" sz="6000" dirty="0"/>
              <a:t> </a:t>
            </a:r>
            <a:r>
              <a:rPr lang="fr-FR" sz="6000" dirty="0" err="1"/>
              <a:t>mới</a:t>
            </a:r>
            <a:r>
              <a:rPr lang="fr-FR" sz="6000" dirty="0"/>
              <a:t> </a:t>
            </a:r>
            <a:r>
              <a:rPr lang="fr-FR" sz="6000" dirty="0" err="1"/>
              <a:t>đến</a:t>
            </a:r>
            <a:r>
              <a:rPr lang="fr-FR" sz="6000" dirty="0"/>
              <a:t> </a:t>
            </a:r>
            <a:r>
              <a:rPr lang="fr-FR" sz="6000" dirty="0" err="1"/>
              <a:t>nhà</a:t>
            </a:r>
            <a:r>
              <a:rPr lang="fr-FR" sz="6000" dirty="0"/>
              <a:t> </a:t>
            </a:r>
            <a:r>
              <a:rPr lang="fr-FR" sz="6000" dirty="0" err="1"/>
              <a:t>anh</a:t>
            </a:r>
            <a:r>
              <a:rPr lang="fr-FR" sz="6000" dirty="0"/>
              <a:t> </a:t>
            </a:r>
            <a:r>
              <a:rPr lang="fr-FR" sz="6000" dirty="0" smtClean="0"/>
              <a:t>An. </a:t>
            </a:r>
            <a:r>
              <a:rPr lang="fr-FR" sz="6000" dirty="0" err="1"/>
              <a:t>Hỏi</a:t>
            </a:r>
            <a:r>
              <a:rPr lang="fr-FR" sz="6000" dirty="0"/>
              <a:t>: </a:t>
            </a:r>
            <a:r>
              <a:rPr lang="fr-FR" sz="6000" dirty="0" err="1"/>
              <a:t>Hãy</a:t>
            </a:r>
            <a:r>
              <a:rPr lang="fr-FR" sz="6000" dirty="0"/>
              <a:t> </a:t>
            </a:r>
            <a:r>
              <a:rPr lang="fr-FR" sz="6000" dirty="0" err="1"/>
              <a:t>điền</a:t>
            </a:r>
            <a:r>
              <a:rPr lang="fr-FR" sz="6000" dirty="0"/>
              <a:t> </a:t>
            </a:r>
            <a:r>
              <a:rPr lang="fr-FR" sz="6000" dirty="0" err="1"/>
              <a:t>thông</a:t>
            </a:r>
            <a:r>
              <a:rPr lang="fr-FR" sz="6000" dirty="0"/>
              <a:t> tin </a:t>
            </a:r>
            <a:r>
              <a:rPr lang="fr-FR" sz="6000" dirty="0" err="1"/>
              <a:t>câu</a:t>
            </a:r>
            <a:r>
              <a:rPr lang="fr-FR" sz="6000" dirty="0"/>
              <a:t> </a:t>
            </a:r>
            <a:r>
              <a:rPr lang="fr-FR" sz="6000" dirty="0" smtClean="0"/>
              <a:t>36 </a:t>
            </a:r>
            <a:r>
              <a:rPr lang="fr-FR" sz="6000" dirty="0" err="1"/>
              <a:t>cho</a:t>
            </a:r>
            <a:r>
              <a:rPr lang="fr-FR" sz="6000" dirty="0"/>
              <a:t> </a:t>
            </a:r>
            <a:r>
              <a:rPr lang="fr-FR" sz="6000" dirty="0" err="1"/>
              <a:t>hộ</a:t>
            </a:r>
            <a:r>
              <a:rPr lang="fr-FR" sz="6000" dirty="0"/>
              <a:t> </a:t>
            </a:r>
            <a:r>
              <a:rPr lang="fr-FR" sz="6000" dirty="0" err="1"/>
              <a:t>anh</a:t>
            </a:r>
            <a:r>
              <a:rPr lang="fr-FR" sz="6000" dirty="0"/>
              <a:t> </a:t>
            </a:r>
            <a:r>
              <a:rPr lang="fr-FR" sz="6000" dirty="0" smtClean="0"/>
              <a:t>An?</a:t>
            </a:r>
          </a:p>
        </p:txBody>
      </p:sp>
    </p:spTree>
    <p:extLst>
      <p:ext uri="{BB962C8B-B14F-4D97-AF65-F5344CB8AC3E}">
        <p14:creationId xmlns:p14="http://schemas.microsoft.com/office/powerpoint/2010/main" val="2838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1630" y="-66019"/>
            <a:ext cx="18545212" cy="10419037"/>
          </a:xfrm>
          <a:custGeom>
            <a:avLst/>
            <a:gdLst/>
            <a:ahLst/>
            <a:cxnLst/>
            <a:rect l="l" t="t" r="r" b="b"/>
            <a:pathLst>
              <a:path w="18545212" h="10419037">
                <a:moveTo>
                  <a:pt x="0" y="0"/>
                </a:moveTo>
                <a:lnTo>
                  <a:pt x="18545212" y="0"/>
                </a:lnTo>
                <a:lnTo>
                  <a:pt x="18545212" y="10419038"/>
                </a:lnTo>
                <a:lnTo>
                  <a:pt x="0" y="1041903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19731219">
            <a:off x="639400" y="-36803"/>
            <a:ext cx="2844947" cy="2586151"/>
          </a:xfrm>
          <a:custGeom>
            <a:avLst/>
            <a:gdLst/>
            <a:ahLst/>
            <a:cxnLst/>
            <a:rect l="l" t="t" r="r" b="b"/>
            <a:pathLst>
              <a:path w="2984354" h="2929123">
                <a:moveTo>
                  <a:pt x="0" y="0"/>
                </a:moveTo>
                <a:lnTo>
                  <a:pt x="2984353" y="0"/>
                </a:lnTo>
                <a:lnTo>
                  <a:pt x="2984353" y="2929123"/>
                </a:lnTo>
                <a:lnTo>
                  <a:pt x="0" y="2929123"/>
                </a:lnTo>
                <a:lnTo>
                  <a:pt x="0" y="0"/>
                </a:lnTo>
                <a:close/>
              </a:path>
            </a:pathLst>
          </a:custGeom>
          <a:blipFill>
            <a:blip r:embed="rId4"/>
            <a:stretch>
              <a:fillRect l="-70802" b="-72935"/>
            </a:stretch>
          </a:blipFill>
        </p:spPr>
      </p:sp>
      <p:sp>
        <p:nvSpPr>
          <p:cNvPr id="14" name="Freeform 14"/>
          <p:cNvSpPr/>
          <p:nvPr/>
        </p:nvSpPr>
        <p:spPr>
          <a:xfrm rot="-891283">
            <a:off x="2728030" y="8006772"/>
            <a:ext cx="4156076" cy="3922297"/>
          </a:xfrm>
          <a:custGeom>
            <a:avLst/>
            <a:gdLst/>
            <a:ahLst/>
            <a:cxnLst/>
            <a:rect l="l" t="t" r="r" b="b"/>
            <a:pathLst>
              <a:path w="4156076" h="3922297">
                <a:moveTo>
                  <a:pt x="0" y="0"/>
                </a:moveTo>
                <a:lnTo>
                  <a:pt x="4156076" y="0"/>
                </a:lnTo>
                <a:lnTo>
                  <a:pt x="4156076" y="3922296"/>
                </a:lnTo>
                <a:lnTo>
                  <a:pt x="0" y="3922296"/>
                </a:lnTo>
                <a:lnTo>
                  <a:pt x="0" y="0"/>
                </a:lnTo>
                <a:close/>
              </a:path>
            </a:pathLst>
          </a:custGeom>
          <a:blipFill>
            <a:blip r:embed="rId5"/>
            <a:stretch>
              <a:fillRect/>
            </a:stretch>
          </a:blipFill>
        </p:spPr>
      </p:sp>
      <p:sp>
        <p:nvSpPr>
          <p:cNvPr id="23" name="Title 1"/>
          <p:cNvSpPr txBox="1">
            <a:spLocks/>
          </p:cNvSpPr>
          <p:nvPr/>
        </p:nvSpPr>
        <p:spPr>
          <a:xfrm>
            <a:off x="6529121" y="33439"/>
            <a:ext cx="8915400" cy="815369"/>
          </a:xfrm>
          <a:prstGeom prst="rect">
            <a:avLst/>
          </a:prstGeom>
          <a:noFill/>
        </p:spPr>
        <p:txBody>
          <a:bodyPr>
            <a:noAutofit/>
          </a:bodyPr>
          <a:lstStyle/>
          <a:p>
            <a:pPr>
              <a:spcBef>
                <a:spcPct val="0"/>
              </a:spcBef>
              <a:defRPr/>
            </a:pPr>
            <a:r>
              <a:rPr lang="en-US" sz="6600" b="1" spc="-45" dirty="0">
                <a:solidFill>
                  <a:srgbClr val="FFFF00"/>
                </a:solidFill>
                <a:latin typeface="Arial" panose="020B0604020202020204" pitchFamily="34" charset="0"/>
                <a:ea typeface="Times New Roman" panose="02020603050405020304" pitchFamily="18" charset="0"/>
                <a:cs typeface="Arial" panose="020B0604020202020204" pitchFamily="34" charset="0"/>
              </a:rPr>
              <a:t>TÌNH </a:t>
            </a:r>
            <a:r>
              <a:rPr lang="en-US" sz="6600" b="1" spc="-45"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HUỐNG 1</a:t>
            </a:r>
            <a:endParaRPr lang="vi-VN" sz="6600" b="1" dirty="0">
              <a:solidFill>
                <a:srgbClr val="FFFF00"/>
              </a:solidFill>
              <a:latin typeface="Arial" panose="020B0604020202020204" pitchFamily="34" charset="0"/>
              <a:ea typeface="+mj-ea"/>
              <a:cs typeface="Arial" panose="020B0604020202020204" pitchFamily="34" charset="0"/>
            </a:endParaRPr>
          </a:p>
        </p:txBody>
      </p:sp>
      <p:pic>
        <p:nvPicPr>
          <p:cNvPr id="24" name="Picture 23" descr="C:\Users\CanhHa\AppData\Local\Microsoft\Windows\Temporary Internet Files\Content.IE5\E5P7BPYC\MC900371076[1].wmf"/>
          <p:cNvPicPr>
            <a:picLocks noChangeAspect="1" noChangeArrowheads="1"/>
          </p:cNvPicPr>
          <p:nvPr/>
        </p:nvPicPr>
        <p:blipFill>
          <a:blip r:embed="rId6" cstate="print"/>
          <a:srcRect/>
          <a:stretch>
            <a:fillRect/>
          </a:stretch>
        </p:blipFill>
        <p:spPr bwMode="auto">
          <a:xfrm>
            <a:off x="2396376" y="-21167"/>
            <a:ext cx="1943100" cy="1485900"/>
          </a:xfrm>
          <a:prstGeom prst="rect">
            <a:avLst/>
          </a:prstGeom>
          <a:noFill/>
          <a:ln w="9525">
            <a:noFill/>
            <a:miter lim="800000"/>
            <a:headEnd/>
            <a:tailEnd/>
          </a:ln>
        </p:spPr>
      </p:pic>
      <p:pic>
        <p:nvPicPr>
          <p:cNvPr id="25" name="Picture 24"/>
          <p:cNvPicPr>
            <a:picLocks noChangeAspect="1"/>
          </p:cNvPicPr>
          <p:nvPr/>
        </p:nvPicPr>
        <p:blipFill>
          <a:blip r:embed="rId7"/>
          <a:stretch>
            <a:fillRect/>
          </a:stretch>
        </p:blipFill>
        <p:spPr>
          <a:xfrm>
            <a:off x="571790" y="2180982"/>
            <a:ext cx="17297400" cy="3162438"/>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943743" y="6250164"/>
            <a:ext cx="16933914" cy="3416320"/>
          </a:xfrm>
          <a:prstGeom prst="rect">
            <a:avLst/>
          </a:prstGeom>
          <a:noFill/>
        </p:spPr>
        <p:txBody>
          <a:bodyPr wrap="square" rtlCol="0">
            <a:spAutoFit/>
          </a:bodyPr>
          <a:lstStyle/>
          <a:p>
            <a:pPr algn="ctr"/>
            <a:r>
              <a:rPr lang="fr-FR" sz="5400" dirty="0" err="1">
                <a:solidFill>
                  <a:srgbClr val="FF0000"/>
                </a:solidFill>
              </a:rPr>
              <a:t>Lý</a:t>
            </a:r>
            <a:r>
              <a:rPr lang="fr-FR" sz="5400" dirty="0">
                <a:solidFill>
                  <a:srgbClr val="FF0000"/>
                </a:solidFill>
              </a:rPr>
              <a:t> do: </a:t>
            </a:r>
            <a:r>
              <a:rPr lang="fr-FR" sz="5400" dirty="0" err="1">
                <a:solidFill>
                  <a:srgbClr val="FF0000"/>
                </a:solidFill>
              </a:rPr>
              <a:t>Bố</a:t>
            </a:r>
            <a:r>
              <a:rPr lang="fr-FR" sz="5400" dirty="0">
                <a:solidFill>
                  <a:srgbClr val="FF0000"/>
                </a:solidFill>
              </a:rPr>
              <a:t> </a:t>
            </a:r>
            <a:r>
              <a:rPr lang="fr-FR" sz="5400" dirty="0" err="1">
                <a:solidFill>
                  <a:srgbClr val="FF0000"/>
                </a:solidFill>
              </a:rPr>
              <a:t>anh</a:t>
            </a:r>
            <a:r>
              <a:rPr lang="fr-FR" sz="5400" dirty="0">
                <a:solidFill>
                  <a:srgbClr val="FF0000"/>
                </a:solidFill>
              </a:rPr>
              <a:t> An </a:t>
            </a:r>
            <a:r>
              <a:rPr lang="fr-FR" sz="5400" dirty="0" err="1">
                <a:solidFill>
                  <a:srgbClr val="FF0000"/>
                </a:solidFill>
              </a:rPr>
              <a:t>trước</a:t>
            </a:r>
            <a:r>
              <a:rPr lang="fr-FR" sz="5400" dirty="0">
                <a:solidFill>
                  <a:srgbClr val="FF0000"/>
                </a:solidFill>
              </a:rPr>
              <a:t> khi </a:t>
            </a:r>
            <a:r>
              <a:rPr lang="fr-FR" sz="5400" dirty="0" err="1">
                <a:solidFill>
                  <a:srgbClr val="FF0000"/>
                </a:solidFill>
              </a:rPr>
              <a:t>đến</a:t>
            </a:r>
            <a:r>
              <a:rPr lang="fr-FR" sz="5400" dirty="0">
                <a:solidFill>
                  <a:srgbClr val="FF0000"/>
                </a:solidFill>
              </a:rPr>
              <a:t> </a:t>
            </a:r>
            <a:r>
              <a:rPr lang="fr-FR" sz="5400" dirty="0" err="1">
                <a:solidFill>
                  <a:srgbClr val="FF0000"/>
                </a:solidFill>
              </a:rPr>
              <a:t>nhà</a:t>
            </a:r>
            <a:r>
              <a:rPr lang="fr-FR" sz="5400" dirty="0">
                <a:solidFill>
                  <a:srgbClr val="FF0000"/>
                </a:solidFill>
              </a:rPr>
              <a:t> </a:t>
            </a:r>
            <a:r>
              <a:rPr lang="fr-FR" sz="5400" dirty="0" err="1">
                <a:solidFill>
                  <a:srgbClr val="FF0000"/>
                </a:solidFill>
              </a:rPr>
              <a:t>anh</a:t>
            </a:r>
            <a:r>
              <a:rPr lang="fr-FR" sz="5400" dirty="0">
                <a:solidFill>
                  <a:srgbClr val="FF0000"/>
                </a:solidFill>
              </a:rPr>
              <a:t> </a:t>
            </a:r>
            <a:r>
              <a:rPr lang="fr-FR" sz="5400" dirty="0" err="1">
                <a:solidFill>
                  <a:srgbClr val="FF0000"/>
                </a:solidFill>
              </a:rPr>
              <a:t>đã</a:t>
            </a:r>
            <a:r>
              <a:rPr lang="fr-FR" sz="5400" dirty="0">
                <a:solidFill>
                  <a:srgbClr val="FF0000"/>
                </a:solidFill>
              </a:rPr>
              <a:t> </a:t>
            </a:r>
            <a:r>
              <a:rPr lang="fr-FR" sz="5400" dirty="0" err="1">
                <a:solidFill>
                  <a:srgbClr val="FF0000"/>
                </a:solidFill>
              </a:rPr>
              <a:t>rời</a:t>
            </a:r>
            <a:r>
              <a:rPr lang="fr-FR" sz="5400" dirty="0">
                <a:solidFill>
                  <a:srgbClr val="FF0000"/>
                </a:solidFill>
              </a:rPr>
              <a:t> </a:t>
            </a:r>
            <a:r>
              <a:rPr lang="fr-FR" sz="5400" dirty="0" err="1">
                <a:solidFill>
                  <a:srgbClr val="FF0000"/>
                </a:solidFill>
              </a:rPr>
              <a:t>khỏi</a:t>
            </a:r>
            <a:r>
              <a:rPr lang="fr-FR" sz="5400" dirty="0">
                <a:solidFill>
                  <a:srgbClr val="FF0000"/>
                </a:solidFill>
              </a:rPr>
              <a:t> </a:t>
            </a:r>
            <a:r>
              <a:rPr lang="fr-FR" sz="5400" dirty="0" err="1">
                <a:solidFill>
                  <a:srgbClr val="FF0000"/>
                </a:solidFill>
              </a:rPr>
              <a:t>gia</a:t>
            </a:r>
            <a:r>
              <a:rPr lang="fr-FR" sz="5400" dirty="0">
                <a:solidFill>
                  <a:srgbClr val="FF0000"/>
                </a:solidFill>
              </a:rPr>
              <a:t> </a:t>
            </a:r>
            <a:r>
              <a:rPr lang="fr-FR" sz="5400" dirty="0" err="1">
                <a:solidFill>
                  <a:srgbClr val="FF0000"/>
                </a:solidFill>
              </a:rPr>
              <a:t>đình</a:t>
            </a:r>
            <a:r>
              <a:rPr lang="fr-FR" sz="5400" dirty="0">
                <a:solidFill>
                  <a:srgbClr val="FF0000"/>
                </a:solidFill>
              </a:rPr>
              <a:t> 10 </a:t>
            </a:r>
            <a:r>
              <a:rPr lang="fr-FR" sz="5400" dirty="0" err="1">
                <a:solidFill>
                  <a:srgbClr val="FF0000"/>
                </a:solidFill>
              </a:rPr>
              <a:t>tháng</a:t>
            </a:r>
            <a:r>
              <a:rPr lang="fr-FR" sz="5400" dirty="0">
                <a:solidFill>
                  <a:srgbClr val="FF0000"/>
                </a:solidFill>
              </a:rPr>
              <a:t>, </a:t>
            </a:r>
            <a:r>
              <a:rPr lang="fr-FR" sz="5400" dirty="0" err="1">
                <a:solidFill>
                  <a:srgbClr val="FF0000"/>
                </a:solidFill>
              </a:rPr>
              <a:t>đây</a:t>
            </a:r>
            <a:r>
              <a:rPr lang="fr-FR" sz="5400" dirty="0">
                <a:solidFill>
                  <a:srgbClr val="FF0000"/>
                </a:solidFill>
              </a:rPr>
              <a:t> là </a:t>
            </a:r>
            <a:r>
              <a:rPr lang="fr-FR" sz="5400" dirty="0" err="1">
                <a:solidFill>
                  <a:srgbClr val="FF0000"/>
                </a:solidFill>
              </a:rPr>
              <a:t>trường</a:t>
            </a:r>
            <a:r>
              <a:rPr lang="fr-FR" sz="5400" dirty="0">
                <a:solidFill>
                  <a:srgbClr val="FF0000"/>
                </a:solidFill>
              </a:rPr>
              <a:t> </a:t>
            </a:r>
            <a:r>
              <a:rPr lang="fr-FR" sz="5400" dirty="0" err="1">
                <a:solidFill>
                  <a:srgbClr val="FF0000"/>
                </a:solidFill>
              </a:rPr>
              <a:t>hợp</a:t>
            </a:r>
            <a:r>
              <a:rPr lang="fr-FR" sz="5400" dirty="0">
                <a:solidFill>
                  <a:srgbClr val="FF0000"/>
                </a:solidFill>
              </a:rPr>
              <a:t> "</a:t>
            </a:r>
            <a:r>
              <a:rPr lang="fr-FR" sz="5400" dirty="0" err="1">
                <a:solidFill>
                  <a:srgbClr val="FF0000"/>
                </a:solidFill>
              </a:rPr>
              <a:t>đi</a:t>
            </a:r>
            <a:r>
              <a:rPr lang="fr-FR" sz="5400" dirty="0">
                <a:solidFill>
                  <a:srgbClr val="FF0000"/>
                </a:solidFill>
              </a:rPr>
              <a:t> </a:t>
            </a:r>
            <a:r>
              <a:rPr lang="fr-FR" sz="5400" dirty="0" err="1">
                <a:solidFill>
                  <a:srgbClr val="FF0000"/>
                </a:solidFill>
              </a:rPr>
              <a:t>thăm</a:t>
            </a:r>
            <a:r>
              <a:rPr lang="fr-FR" sz="5400" dirty="0">
                <a:solidFill>
                  <a:srgbClr val="FF0000"/>
                </a:solidFill>
              </a:rPr>
              <a:t>, </a:t>
            </a:r>
            <a:r>
              <a:rPr lang="fr-FR" sz="5400" dirty="0" err="1">
                <a:solidFill>
                  <a:srgbClr val="FF0000"/>
                </a:solidFill>
              </a:rPr>
              <a:t>đi</a:t>
            </a:r>
            <a:r>
              <a:rPr lang="fr-FR" sz="5400" dirty="0">
                <a:solidFill>
                  <a:srgbClr val="FF0000"/>
                </a:solidFill>
              </a:rPr>
              <a:t> </a:t>
            </a:r>
            <a:r>
              <a:rPr lang="fr-FR" sz="5400" dirty="0" err="1">
                <a:solidFill>
                  <a:srgbClr val="FF0000"/>
                </a:solidFill>
              </a:rPr>
              <a:t>chơi</a:t>
            </a:r>
            <a:r>
              <a:rPr lang="fr-FR" sz="5400" dirty="0">
                <a:solidFill>
                  <a:srgbClr val="FF0000"/>
                </a:solidFill>
              </a:rPr>
              <a:t>" </a:t>
            </a:r>
            <a:r>
              <a:rPr lang="fr-FR" sz="5400" dirty="0" err="1">
                <a:solidFill>
                  <a:srgbClr val="FF0000"/>
                </a:solidFill>
              </a:rPr>
              <a:t>nên</a:t>
            </a:r>
            <a:r>
              <a:rPr lang="fr-FR" sz="5400" dirty="0">
                <a:solidFill>
                  <a:srgbClr val="FF0000"/>
                </a:solidFill>
              </a:rPr>
              <a:t> </a:t>
            </a:r>
            <a:r>
              <a:rPr lang="fr-FR" sz="5400" dirty="0" err="1">
                <a:solidFill>
                  <a:srgbClr val="FF0000"/>
                </a:solidFill>
              </a:rPr>
              <a:t>được</a:t>
            </a:r>
            <a:r>
              <a:rPr lang="fr-FR" sz="5400" dirty="0">
                <a:solidFill>
                  <a:srgbClr val="FF0000"/>
                </a:solidFill>
              </a:rPr>
              <a:t> </a:t>
            </a:r>
            <a:r>
              <a:rPr lang="fr-FR" sz="5400" dirty="0" err="1">
                <a:solidFill>
                  <a:srgbClr val="FF0000"/>
                </a:solidFill>
              </a:rPr>
              <a:t>xác</a:t>
            </a:r>
            <a:r>
              <a:rPr lang="fr-FR" sz="5400" dirty="0">
                <a:solidFill>
                  <a:srgbClr val="FF0000"/>
                </a:solidFill>
              </a:rPr>
              <a:t> </a:t>
            </a:r>
            <a:r>
              <a:rPr lang="fr-FR" sz="5400" dirty="0" err="1">
                <a:solidFill>
                  <a:srgbClr val="FF0000"/>
                </a:solidFill>
              </a:rPr>
              <a:t>định</a:t>
            </a:r>
            <a:r>
              <a:rPr lang="fr-FR" sz="5400" dirty="0">
                <a:solidFill>
                  <a:srgbClr val="FF0000"/>
                </a:solidFill>
              </a:rPr>
              <a:t> là </a:t>
            </a:r>
            <a:r>
              <a:rPr lang="fr-FR" sz="5400" dirty="0" err="1">
                <a:solidFill>
                  <a:srgbClr val="0033CC"/>
                </a:solidFill>
              </a:rPr>
              <a:t>nhân</a:t>
            </a:r>
            <a:r>
              <a:rPr lang="fr-FR" sz="5400" dirty="0">
                <a:solidFill>
                  <a:srgbClr val="0033CC"/>
                </a:solidFill>
              </a:rPr>
              <a:t> </a:t>
            </a:r>
            <a:r>
              <a:rPr lang="fr-FR" sz="5400" dirty="0" err="1">
                <a:solidFill>
                  <a:srgbClr val="0033CC"/>
                </a:solidFill>
              </a:rPr>
              <a:t>khẩu</a:t>
            </a:r>
            <a:r>
              <a:rPr lang="fr-FR" sz="5400" dirty="0">
                <a:solidFill>
                  <a:srgbClr val="0033CC"/>
                </a:solidFill>
              </a:rPr>
              <a:t> </a:t>
            </a:r>
            <a:r>
              <a:rPr lang="fr-FR" sz="5400" dirty="0" err="1">
                <a:solidFill>
                  <a:srgbClr val="0033CC"/>
                </a:solidFill>
              </a:rPr>
              <a:t>thực</a:t>
            </a:r>
            <a:r>
              <a:rPr lang="fr-FR" sz="5400" dirty="0">
                <a:solidFill>
                  <a:srgbClr val="0033CC"/>
                </a:solidFill>
              </a:rPr>
              <a:t> </a:t>
            </a:r>
            <a:r>
              <a:rPr lang="fr-FR" sz="5400" dirty="0" err="1">
                <a:solidFill>
                  <a:srgbClr val="0033CC"/>
                </a:solidFill>
              </a:rPr>
              <a:t>tế</a:t>
            </a:r>
            <a:r>
              <a:rPr lang="fr-FR" sz="5400" dirty="0">
                <a:solidFill>
                  <a:srgbClr val="0033CC"/>
                </a:solidFill>
              </a:rPr>
              <a:t> </a:t>
            </a:r>
            <a:r>
              <a:rPr lang="fr-FR" sz="5400" dirty="0" err="1">
                <a:solidFill>
                  <a:srgbClr val="0033CC"/>
                </a:solidFill>
              </a:rPr>
              <a:t>thường</a:t>
            </a:r>
            <a:r>
              <a:rPr lang="fr-FR" sz="5400" dirty="0">
                <a:solidFill>
                  <a:srgbClr val="0033CC"/>
                </a:solidFill>
              </a:rPr>
              <a:t> </a:t>
            </a:r>
            <a:r>
              <a:rPr lang="fr-FR" sz="5400" dirty="0" err="1">
                <a:solidFill>
                  <a:srgbClr val="0033CC"/>
                </a:solidFill>
              </a:rPr>
              <a:t>trú</a:t>
            </a:r>
            <a:r>
              <a:rPr lang="fr-FR" sz="5400" dirty="0">
                <a:solidFill>
                  <a:srgbClr val="0033CC"/>
                </a:solidFill>
              </a:rPr>
              <a:t> (NKTTTT) </a:t>
            </a:r>
            <a:r>
              <a:rPr lang="fr-FR" sz="5400" dirty="0">
                <a:solidFill>
                  <a:srgbClr val="FF0000"/>
                </a:solidFill>
              </a:rPr>
              <a:t>ở </a:t>
            </a:r>
            <a:r>
              <a:rPr lang="fr-FR" sz="5400" dirty="0" err="1">
                <a:solidFill>
                  <a:srgbClr val="FF0000"/>
                </a:solidFill>
              </a:rPr>
              <a:t>quê</a:t>
            </a:r>
            <a:r>
              <a:rPr lang="fr-FR" sz="5400" dirty="0">
                <a:solidFill>
                  <a:srgbClr val="FF0000"/>
                </a:solidFill>
              </a:rPr>
              <a:t>.</a:t>
            </a:r>
            <a:endParaRPr lang="en-US" sz="5400" dirty="0">
              <a:solidFill>
                <a:srgbClr val="FF0000"/>
              </a:solidFill>
            </a:endParaRPr>
          </a:p>
          <a:p>
            <a:endParaRPr lang="en-US" sz="5400" dirty="0"/>
          </a:p>
        </p:txBody>
      </p:sp>
      <p:sp>
        <p:nvSpPr>
          <p:cNvPr id="27" name="Title 1"/>
          <p:cNvSpPr txBox="1">
            <a:spLocks/>
          </p:cNvSpPr>
          <p:nvPr/>
        </p:nvSpPr>
        <p:spPr>
          <a:xfrm>
            <a:off x="15697200" y="4076700"/>
            <a:ext cx="548427" cy="62457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Tree>
    <p:extLst>
      <p:ext uri="{BB962C8B-B14F-4D97-AF65-F5344CB8AC3E}">
        <p14:creationId xmlns:p14="http://schemas.microsoft.com/office/powerpoint/2010/main" val="10712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1804310"/>
            <a:ext cx="17373600" cy="8063589"/>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294599" y="12008"/>
            <a:ext cx="15660701" cy="4533071"/>
            <a:chOff x="0" y="-38100"/>
            <a:chExt cx="4124629" cy="429507"/>
          </a:xfrm>
        </p:grpSpPr>
        <p:sp>
          <p:nvSpPr>
            <p:cNvPr id="6" name="Freeform 6"/>
            <p:cNvSpPr/>
            <p:nvPr/>
          </p:nvSpPr>
          <p:spPr>
            <a:xfrm>
              <a:off x="0" y="0"/>
              <a:ext cx="4124629" cy="129285"/>
            </a:xfrm>
            <a:custGeom>
              <a:avLst/>
              <a:gdLst/>
              <a:ahLst/>
              <a:cxnLst/>
              <a:rect l="l" t="t" r="r" b="b"/>
              <a:pathLst>
                <a:path w="4124629" h="391407">
                  <a:moveTo>
                    <a:pt x="27189" y="0"/>
                  </a:moveTo>
                  <a:lnTo>
                    <a:pt x="4097440" y="0"/>
                  </a:lnTo>
                  <a:cubicBezTo>
                    <a:pt x="4104651" y="0"/>
                    <a:pt x="4111566" y="2865"/>
                    <a:pt x="4116666" y="7964"/>
                  </a:cubicBezTo>
                  <a:cubicBezTo>
                    <a:pt x="4121765" y="13063"/>
                    <a:pt x="4124629" y="19978"/>
                    <a:pt x="4124629" y="27189"/>
                  </a:cubicBezTo>
                  <a:lnTo>
                    <a:pt x="4124629" y="364218"/>
                  </a:lnTo>
                  <a:cubicBezTo>
                    <a:pt x="4124629" y="371429"/>
                    <a:pt x="4121765" y="378345"/>
                    <a:pt x="4116666" y="383444"/>
                  </a:cubicBezTo>
                  <a:cubicBezTo>
                    <a:pt x="4111566" y="388543"/>
                    <a:pt x="4104651" y="391407"/>
                    <a:pt x="4097440" y="391407"/>
                  </a:cubicBezTo>
                  <a:lnTo>
                    <a:pt x="27189" y="391407"/>
                  </a:lnTo>
                  <a:cubicBezTo>
                    <a:pt x="19978" y="391407"/>
                    <a:pt x="13063" y="388543"/>
                    <a:pt x="7964" y="383444"/>
                  </a:cubicBezTo>
                  <a:cubicBezTo>
                    <a:pt x="2865" y="378345"/>
                    <a:pt x="0" y="371429"/>
                    <a:pt x="0" y="364218"/>
                  </a:cubicBezTo>
                  <a:lnTo>
                    <a:pt x="0" y="27189"/>
                  </a:lnTo>
                  <a:cubicBezTo>
                    <a:pt x="0" y="19978"/>
                    <a:pt x="2865" y="13063"/>
                    <a:pt x="7964" y="7964"/>
                  </a:cubicBezTo>
                  <a:cubicBezTo>
                    <a:pt x="13063" y="2865"/>
                    <a:pt x="19978" y="0"/>
                    <a:pt x="27189" y="0"/>
                  </a:cubicBezTo>
                  <a:close/>
                </a:path>
              </a:pathLst>
            </a:custGeom>
            <a:solidFill>
              <a:srgbClr val="177F69"/>
            </a:solidFill>
          </p:spPr>
        </p:sp>
        <p:sp>
          <p:nvSpPr>
            <p:cNvPr id="7" name="TextBox 7"/>
            <p:cNvSpPr txBox="1"/>
            <p:nvPr/>
          </p:nvSpPr>
          <p:spPr>
            <a:xfrm>
              <a:off x="0" y="-38100"/>
              <a:ext cx="4124629" cy="429507"/>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968768" y="-1070413"/>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17" name="Freeform 17"/>
          <p:cNvSpPr/>
          <p:nvPr/>
        </p:nvSpPr>
        <p:spPr>
          <a:xfrm rot="677844">
            <a:off x="3581633" y="8652959"/>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3"/>
            <a:stretch>
              <a:fillRect/>
            </a:stretch>
          </a:blipFill>
        </p:spPr>
      </p:sp>
      <p:sp>
        <p:nvSpPr>
          <p:cNvPr id="18" name="Freeform 18"/>
          <p:cNvSpPr/>
          <p:nvPr/>
        </p:nvSpPr>
        <p:spPr>
          <a:xfrm>
            <a:off x="750230" y="-2306027"/>
            <a:ext cx="3597560" cy="3606577"/>
          </a:xfrm>
          <a:custGeom>
            <a:avLst/>
            <a:gdLst/>
            <a:ahLst/>
            <a:cxnLst/>
            <a:rect l="l" t="t" r="r" b="b"/>
            <a:pathLst>
              <a:path w="3597560" h="3606577">
                <a:moveTo>
                  <a:pt x="0" y="0"/>
                </a:moveTo>
                <a:lnTo>
                  <a:pt x="3597560" y="0"/>
                </a:lnTo>
                <a:lnTo>
                  <a:pt x="3597560" y="3606577"/>
                </a:lnTo>
                <a:lnTo>
                  <a:pt x="0" y="3606577"/>
                </a:lnTo>
                <a:lnTo>
                  <a:pt x="0" y="0"/>
                </a:lnTo>
                <a:close/>
              </a:path>
            </a:pathLst>
          </a:custGeom>
          <a:blipFill>
            <a:blip r:embed="rId4"/>
            <a:stretch>
              <a:fillRect/>
            </a:stretch>
          </a:blipFill>
        </p:spPr>
      </p:sp>
      <p:sp>
        <p:nvSpPr>
          <p:cNvPr id="20" name="Rectangle 19"/>
          <p:cNvSpPr/>
          <p:nvPr/>
        </p:nvSpPr>
        <p:spPr>
          <a:xfrm>
            <a:off x="1095373" y="2069005"/>
            <a:ext cx="16059151" cy="7478970"/>
          </a:xfrm>
          <a:prstGeom prst="rect">
            <a:avLst/>
          </a:prstGeom>
        </p:spPr>
        <p:txBody>
          <a:bodyPr wrap="square">
            <a:spAutoFit/>
          </a:bodyPr>
          <a:lstStyle/>
          <a:p>
            <a:pPr algn="just"/>
            <a:r>
              <a:rPr lang="it-IT" sz="6000" dirty="0" smtClean="0"/>
              <a:t>Anh Thắng đang sinh ra, sống và làm việc tại Hải Dương. Anh có </a:t>
            </a:r>
            <a:r>
              <a:rPr lang="it-IT" sz="6000" dirty="0"/>
              <a:t>ông chú ruột mới </a:t>
            </a:r>
            <a:r>
              <a:rPr lang="it-IT" sz="6000" dirty="0" smtClean="0"/>
              <a:t>mất vào ngày 06 tết Ân lịch Quý Mão. </a:t>
            </a:r>
            <a:r>
              <a:rPr lang="it-IT" sz="6000" dirty="0"/>
              <a:t>Anh cho biết, </a:t>
            </a:r>
            <a:r>
              <a:rPr lang="it-IT" sz="6000" dirty="0" smtClean="0"/>
              <a:t>chú </a:t>
            </a:r>
            <a:r>
              <a:rPr lang="it-IT" sz="6000" dirty="0"/>
              <a:t>anh công tác và sinh sống ở thành phố </a:t>
            </a:r>
            <a:r>
              <a:rPr lang="it-IT" sz="6000" dirty="0" smtClean="0"/>
              <a:t>Yên Bái nhưng </a:t>
            </a:r>
            <a:r>
              <a:rPr lang="it-IT" sz="6000" dirty="0"/>
              <a:t>vì nguyện vọng của chú là muốn được an nghỉ và chôn cất ở quê hương </a:t>
            </a:r>
            <a:r>
              <a:rPr lang="it-IT" sz="6000" dirty="0" smtClean="0"/>
              <a:t>tại Hải Dương nên </a:t>
            </a:r>
            <a:r>
              <a:rPr lang="it-IT" sz="6000" dirty="0"/>
              <a:t>gia đình mới đưa chú về nhà anh </a:t>
            </a:r>
            <a:r>
              <a:rPr lang="it-IT" sz="6000" dirty="0" smtClean="0"/>
              <a:t>để </a:t>
            </a:r>
            <a:r>
              <a:rPr lang="it-IT" sz="6000" dirty="0"/>
              <a:t>an táng. Hỏi: Điền thông tin câu </a:t>
            </a:r>
            <a:r>
              <a:rPr lang="it-IT" sz="6000" dirty="0" smtClean="0"/>
              <a:t>36 </a:t>
            </a:r>
            <a:r>
              <a:rPr lang="it-IT" sz="6000" dirty="0"/>
              <a:t>cho hộ anh </a:t>
            </a:r>
            <a:r>
              <a:rPr lang="it-IT" sz="6000" dirty="0" smtClean="0"/>
              <a:t>Thắng?</a:t>
            </a:r>
            <a:endParaRPr lang="en-US" sz="6000" dirty="0"/>
          </a:p>
        </p:txBody>
      </p:sp>
      <p:sp>
        <p:nvSpPr>
          <p:cNvPr id="21" name="Title 1"/>
          <p:cNvSpPr txBox="1">
            <a:spLocks/>
          </p:cNvSpPr>
          <p:nvPr/>
        </p:nvSpPr>
        <p:spPr>
          <a:xfrm>
            <a:off x="6321741" y="495700"/>
            <a:ext cx="8915400" cy="815369"/>
          </a:xfrm>
          <a:prstGeom prst="rect">
            <a:avLst/>
          </a:prstGeom>
          <a:noFill/>
        </p:spPr>
        <p:txBody>
          <a:bodyPr>
            <a:noAutofit/>
          </a:bodyPr>
          <a:lstStyle/>
          <a:p>
            <a:pPr>
              <a:spcBef>
                <a:spcPct val="0"/>
              </a:spcBef>
              <a:defRPr/>
            </a:pPr>
            <a:r>
              <a:rPr lang="en-US" sz="6600" b="1" spc="-45" dirty="0">
                <a:solidFill>
                  <a:srgbClr val="FFFF00"/>
                </a:solidFill>
                <a:latin typeface="Arial" panose="020B0604020202020204" pitchFamily="34" charset="0"/>
                <a:ea typeface="Times New Roman" panose="02020603050405020304" pitchFamily="18" charset="0"/>
                <a:cs typeface="Arial" panose="020B0604020202020204" pitchFamily="34" charset="0"/>
              </a:rPr>
              <a:t>TÌNH </a:t>
            </a:r>
            <a:r>
              <a:rPr lang="en-US" sz="6600" b="1" spc="-45"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HUỐNG 2</a:t>
            </a:r>
            <a:endParaRPr lang="vi-VN" sz="6600" b="1" dirty="0">
              <a:solidFill>
                <a:srgbClr val="FFFF00"/>
              </a:solidFill>
              <a:latin typeface="Arial" panose="020B0604020202020204" pitchFamily="34" charset="0"/>
              <a:ea typeface="+mj-ea"/>
              <a:cs typeface="Arial" panose="020B0604020202020204" pitchFamily="34" charset="0"/>
            </a:endParaRPr>
          </a:p>
        </p:txBody>
      </p:sp>
      <p:pic>
        <p:nvPicPr>
          <p:cNvPr id="22" name="Picture 21" descr="C:\Users\CanhHa\AppData\Local\Microsoft\Windows\Temporary Internet Files\Content.IE5\E5P7BPYC\MC900371076[1].wmf"/>
          <p:cNvPicPr>
            <a:picLocks noChangeAspect="1" noChangeArrowheads="1"/>
          </p:cNvPicPr>
          <p:nvPr/>
        </p:nvPicPr>
        <p:blipFill>
          <a:blip r:embed="rId5" cstate="print"/>
          <a:srcRect/>
          <a:stretch>
            <a:fillRect/>
          </a:stretch>
        </p:blipFill>
        <p:spPr bwMode="auto">
          <a:xfrm>
            <a:off x="3566540" y="318410"/>
            <a:ext cx="1943100"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0" y="342900"/>
            <a:ext cx="17678399" cy="9601200"/>
            <a:chOff x="0" y="0"/>
            <a:chExt cx="4124629" cy="1411879"/>
          </a:xfrm>
        </p:grpSpPr>
        <p:sp>
          <p:nvSpPr>
            <p:cNvPr id="3" name="Freeform 3"/>
            <p:cNvSpPr/>
            <p:nvPr/>
          </p:nvSpPr>
          <p:spPr>
            <a:xfrm>
              <a:off x="0" y="0"/>
              <a:ext cx="4124629" cy="1411879"/>
            </a:xfrm>
            <a:custGeom>
              <a:avLst/>
              <a:gdLst/>
              <a:ahLst/>
              <a:cxnLst/>
              <a:rect l="l" t="t" r="r" b="b"/>
              <a:pathLst>
                <a:path w="4124629" h="1411879">
                  <a:moveTo>
                    <a:pt x="27189" y="0"/>
                  </a:moveTo>
                  <a:lnTo>
                    <a:pt x="4097440" y="0"/>
                  </a:lnTo>
                  <a:cubicBezTo>
                    <a:pt x="4104651" y="0"/>
                    <a:pt x="4111566" y="2865"/>
                    <a:pt x="4116666" y="7964"/>
                  </a:cubicBezTo>
                  <a:cubicBezTo>
                    <a:pt x="4121765" y="13063"/>
                    <a:pt x="4124629" y="19978"/>
                    <a:pt x="4124629" y="27189"/>
                  </a:cubicBezTo>
                  <a:lnTo>
                    <a:pt x="4124629" y="1384690"/>
                  </a:lnTo>
                  <a:cubicBezTo>
                    <a:pt x="4124629" y="1399706"/>
                    <a:pt x="4112456" y="1411879"/>
                    <a:pt x="4097440" y="1411879"/>
                  </a:cubicBezTo>
                  <a:lnTo>
                    <a:pt x="27189" y="1411879"/>
                  </a:lnTo>
                  <a:cubicBezTo>
                    <a:pt x="19978" y="1411879"/>
                    <a:pt x="13063" y="1409014"/>
                    <a:pt x="7964" y="1403915"/>
                  </a:cubicBezTo>
                  <a:cubicBezTo>
                    <a:pt x="2865" y="1398816"/>
                    <a:pt x="0" y="1391901"/>
                    <a:pt x="0" y="1384690"/>
                  </a:cubicBezTo>
                  <a:lnTo>
                    <a:pt x="0" y="27189"/>
                  </a:lnTo>
                  <a:cubicBezTo>
                    <a:pt x="0" y="19978"/>
                    <a:pt x="2865" y="13063"/>
                    <a:pt x="7964" y="7964"/>
                  </a:cubicBezTo>
                  <a:cubicBezTo>
                    <a:pt x="13063" y="2865"/>
                    <a:pt x="19978" y="0"/>
                    <a:pt x="27189" y="0"/>
                  </a:cubicBezTo>
                  <a:close/>
                </a:path>
              </a:pathLst>
            </a:custGeom>
            <a:solidFill>
              <a:srgbClr val="AADFD4"/>
            </a:solidFill>
          </p:spPr>
        </p:sp>
        <p:sp>
          <p:nvSpPr>
            <p:cNvPr id="4" name="TextBox 4"/>
            <p:cNvSpPr txBox="1"/>
            <p:nvPr/>
          </p:nvSpPr>
          <p:spPr>
            <a:xfrm>
              <a:off x="0" y="-38100"/>
              <a:ext cx="4124629" cy="1449979"/>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rot="-733721">
            <a:off x="15064532" y="-543077"/>
            <a:ext cx="3479845" cy="3687253"/>
          </a:xfrm>
          <a:custGeom>
            <a:avLst/>
            <a:gdLst/>
            <a:ahLst/>
            <a:cxnLst/>
            <a:rect l="l" t="t" r="r" b="b"/>
            <a:pathLst>
              <a:path w="3479845" h="3687253">
                <a:moveTo>
                  <a:pt x="0" y="0"/>
                </a:moveTo>
                <a:lnTo>
                  <a:pt x="3479845" y="0"/>
                </a:lnTo>
                <a:lnTo>
                  <a:pt x="3479845" y="3687253"/>
                </a:lnTo>
                <a:lnTo>
                  <a:pt x="0" y="3687253"/>
                </a:lnTo>
                <a:lnTo>
                  <a:pt x="0" y="0"/>
                </a:lnTo>
                <a:close/>
              </a:path>
            </a:pathLst>
          </a:custGeom>
          <a:blipFill>
            <a:blip r:embed="rId2"/>
            <a:stretch>
              <a:fillRect/>
            </a:stretch>
          </a:blipFill>
        </p:spPr>
      </p:sp>
      <p:sp>
        <p:nvSpPr>
          <p:cNvPr id="17" name="Freeform 17"/>
          <p:cNvSpPr/>
          <p:nvPr/>
        </p:nvSpPr>
        <p:spPr>
          <a:xfrm rot="677844">
            <a:off x="4390886" y="8816578"/>
            <a:ext cx="3257828" cy="2773226"/>
          </a:xfrm>
          <a:custGeom>
            <a:avLst/>
            <a:gdLst/>
            <a:ahLst/>
            <a:cxnLst/>
            <a:rect l="l" t="t" r="r" b="b"/>
            <a:pathLst>
              <a:path w="3257828" h="2773226">
                <a:moveTo>
                  <a:pt x="0" y="0"/>
                </a:moveTo>
                <a:lnTo>
                  <a:pt x="3257828" y="0"/>
                </a:lnTo>
                <a:lnTo>
                  <a:pt x="3257828" y="2773226"/>
                </a:lnTo>
                <a:lnTo>
                  <a:pt x="0" y="2773226"/>
                </a:lnTo>
                <a:lnTo>
                  <a:pt x="0" y="0"/>
                </a:lnTo>
                <a:close/>
              </a:path>
            </a:pathLst>
          </a:custGeom>
          <a:blipFill>
            <a:blip r:embed="rId3"/>
            <a:stretch>
              <a:fillRect/>
            </a:stretch>
          </a:blipFill>
        </p:spPr>
      </p:sp>
      <p:sp>
        <p:nvSpPr>
          <p:cNvPr id="18" name="Freeform 18"/>
          <p:cNvSpPr/>
          <p:nvPr/>
        </p:nvSpPr>
        <p:spPr>
          <a:xfrm>
            <a:off x="750230" y="-2306027"/>
            <a:ext cx="3597560" cy="3606577"/>
          </a:xfrm>
          <a:custGeom>
            <a:avLst/>
            <a:gdLst/>
            <a:ahLst/>
            <a:cxnLst/>
            <a:rect l="l" t="t" r="r" b="b"/>
            <a:pathLst>
              <a:path w="3597560" h="3606577">
                <a:moveTo>
                  <a:pt x="0" y="0"/>
                </a:moveTo>
                <a:lnTo>
                  <a:pt x="3597560" y="0"/>
                </a:lnTo>
                <a:lnTo>
                  <a:pt x="3597560" y="3606577"/>
                </a:lnTo>
                <a:lnTo>
                  <a:pt x="0" y="3606577"/>
                </a:lnTo>
                <a:lnTo>
                  <a:pt x="0" y="0"/>
                </a:lnTo>
                <a:close/>
              </a:path>
            </a:pathLst>
          </a:custGeom>
          <a:blipFill>
            <a:blip r:embed="rId4"/>
            <a:stretch>
              <a:fillRect/>
            </a:stretch>
          </a:blipFill>
        </p:spPr>
      </p:sp>
      <p:sp>
        <p:nvSpPr>
          <p:cNvPr id="19" name="Title 1"/>
          <p:cNvSpPr txBox="1">
            <a:spLocks/>
          </p:cNvSpPr>
          <p:nvPr/>
        </p:nvSpPr>
        <p:spPr>
          <a:xfrm>
            <a:off x="6019800" y="381601"/>
            <a:ext cx="5943600" cy="881784"/>
          </a:xfrm>
          <a:prstGeom prst="rect">
            <a:avLst/>
          </a:prstGeom>
          <a:noFill/>
        </p:spPr>
        <p:txBody>
          <a:bodyPr>
            <a:noAutofit/>
          </a:bodyPr>
          <a:lstStyle/>
          <a:p>
            <a:pPr>
              <a:spcBef>
                <a:spcPct val="0"/>
              </a:spcBef>
              <a:defRPr/>
            </a:pPr>
            <a:r>
              <a:rPr lang="en-US" sz="4800" b="1" spc="-3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TÌNH HUỐNG 2</a:t>
            </a:r>
            <a:endParaRPr kumimoji="0" lang="vi-VN" sz="4800" b="1"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endParaRPr>
          </a:p>
        </p:txBody>
      </p:sp>
      <p:pic>
        <p:nvPicPr>
          <p:cNvPr id="21" name="Picture 20" descr="C:\Users\CanhHa\AppData\Local\Microsoft\Windows\Temporary Internet Files\Content.IE5\E5P7BPYC\MC900371076[1].wmf"/>
          <p:cNvPicPr>
            <a:picLocks noChangeAspect="1" noChangeArrowheads="1"/>
          </p:cNvPicPr>
          <p:nvPr/>
        </p:nvPicPr>
        <p:blipFill>
          <a:blip r:embed="rId5" cstate="print"/>
          <a:srcRect/>
          <a:stretch>
            <a:fillRect/>
          </a:stretch>
        </p:blipFill>
        <p:spPr bwMode="auto">
          <a:xfrm>
            <a:off x="3073476" y="381601"/>
            <a:ext cx="1730420" cy="1323262"/>
          </a:xfrm>
          <a:prstGeom prst="rect">
            <a:avLst/>
          </a:prstGeom>
          <a:noFill/>
          <a:ln w="9525">
            <a:noFill/>
            <a:miter lim="800000"/>
            <a:headEnd/>
            <a:tailEnd/>
          </a:ln>
        </p:spPr>
      </p:pic>
      <p:pic>
        <p:nvPicPr>
          <p:cNvPr id="11" name="Picture 10"/>
          <p:cNvPicPr>
            <a:picLocks noChangeAspect="1"/>
          </p:cNvPicPr>
          <p:nvPr/>
        </p:nvPicPr>
        <p:blipFill>
          <a:blip r:embed="rId6"/>
          <a:stretch>
            <a:fillRect/>
          </a:stretch>
        </p:blipFill>
        <p:spPr>
          <a:xfrm>
            <a:off x="519163" y="1909796"/>
            <a:ext cx="17297400" cy="3162438"/>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a:xfrm>
            <a:off x="15621000" y="3784521"/>
            <a:ext cx="548427" cy="624571"/>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vi-VN" sz="4000" dirty="0" smtClean="0">
                <a:solidFill>
                  <a:srgbClr val="FF0000"/>
                </a:solidFill>
                <a:latin typeface="Cambria" pitchFamily="18" charset="0"/>
                <a:ea typeface="+mj-ea"/>
                <a:cs typeface="+mj-cs"/>
              </a:rPr>
              <a:t>x</a:t>
            </a:r>
            <a:endParaRPr kumimoji="0" lang="vi-VN" sz="4000" b="0" i="0" u="none" strike="noStrike" kern="1200" cap="none" spc="0" normalizeH="0" baseline="0" dirty="0" smtClean="0">
              <a:ln>
                <a:noFill/>
              </a:ln>
              <a:solidFill>
                <a:srgbClr val="FF0000"/>
              </a:solidFill>
              <a:effectLst/>
              <a:uLnTx/>
              <a:uFillTx/>
              <a:latin typeface="Cambria" pitchFamily="18" charset="0"/>
              <a:ea typeface="+mj-ea"/>
              <a:cs typeface="+mj-cs"/>
            </a:endParaRPr>
          </a:p>
        </p:txBody>
      </p:sp>
      <p:sp>
        <p:nvSpPr>
          <p:cNvPr id="14" name="TextBox 13"/>
          <p:cNvSpPr txBox="1"/>
          <p:nvPr/>
        </p:nvSpPr>
        <p:spPr>
          <a:xfrm>
            <a:off x="624416" y="6140059"/>
            <a:ext cx="17192147" cy="3416320"/>
          </a:xfrm>
          <a:prstGeom prst="rect">
            <a:avLst/>
          </a:prstGeom>
          <a:noFill/>
        </p:spPr>
        <p:txBody>
          <a:bodyPr wrap="square" rtlCol="0">
            <a:spAutoFit/>
          </a:bodyPr>
          <a:lstStyle/>
          <a:p>
            <a:pPr algn="ctr"/>
            <a:r>
              <a:rPr lang="fr-FR" sz="5400" dirty="0" err="1">
                <a:solidFill>
                  <a:srgbClr val="FF0000"/>
                </a:solidFill>
              </a:rPr>
              <a:t>Lý</a:t>
            </a:r>
            <a:r>
              <a:rPr lang="fr-FR" sz="5400" dirty="0">
                <a:solidFill>
                  <a:srgbClr val="FF0000"/>
                </a:solidFill>
              </a:rPr>
              <a:t> do: </a:t>
            </a:r>
            <a:r>
              <a:rPr lang="fr-FR" sz="5400" dirty="0" err="1" smtClean="0">
                <a:solidFill>
                  <a:srgbClr val="FF0000"/>
                </a:solidFill>
              </a:rPr>
              <a:t>Chú</a:t>
            </a:r>
            <a:r>
              <a:rPr lang="fr-FR" sz="5400" dirty="0" smtClean="0">
                <a:solidFill>
                  <a:srgbClr val="FF0000"/>
                </a:solidFill>
              </a:rPr>
              <a:t> Anh </a:t>
            </a:r>
            <a:r>
              <a:rPr lang="fr-FR" sz="5400" dirty="0" err="1" smtClean="0">
                <a:solidFill>
                  <a:srgbClr val="FF0000"/>
                </a:solidFill>
              </a:rPr>
              <a:t>Thắng</a:t>
            </a:r>
            <a:r>
              <a:rPr lang="fr-FR" sz="5400" dirty="0" smtClean="0">
                <a:solidFill>
                  <a:srgbClr val="FF0000"/>
                </a:solidFill>
              </a:rPr>
              <a:t> </a:t>
            </a:r>
            <a:r>
              <a:rPr lang="fr-FR" sz="5400" dirty="0" err="1" smtClean="0">
                <a:solidFill>
                  <a:srgbClr val="FF0000"/>
                </a:solidFill>
              </a:rPr>
              <a:t>được</a:t>
            </a:r>
            <a:r>
              <a:rPr lang="fr-FR" sz="5400" dirty="0" smtClean="0">
                <a:solidFill>
                  <a:srgbClr val="FF0000"/>
                </a:solidFill>
              </a:rPr>
              <a:t> </a:t>
            </a:r>
            <a:r>
              <a:rPr lang="fr-FR" sz="5400" dirty="0" err="1" smtClean="0">
                <a:solidFill>
                  <a:srgbClr val="FF0000"/>
                </a:solidFill>
              </a:rPr>
              <a:t>tính</a:t>
            </a:r>
            <a:r>
              <a:rPr lang="fr-FR" sz="5400" dirty="0" smtClean="0">
                <a:solidFill>
                  <a:srgbClr val="FF0000"/>
                </a:solidFill>
              </a:rPr>
              <a:t> là NKTTTT </a:t>
            </a:r>
            <a:r>
              <a:rPr lang="fr-FR" sz="5400" dirty="0" err="1" smtClean="0">
                <a:solidFill>
                  <a:srgbClr val="FF0000"/>
                </a:solidFill>
              </a:rPr>
              <a:t>tại</a:t>
            </a:r>
            <a:r>
              <a:rPr lang="fr-FR" sz="5400" dirty="0" smtClean="0">
                <a:solidFill>
                  <a:srgbClr val="FF0000"/>
                </a:solidFill>
              </a:rPr>
              <a:t> </a:t>
            </a:r>
            <a:r>
              <a:rPr lang="fr-FR" sz="5400" dirty="0" err="1" smtClean="0">
                <a:solidFill>
                  <a:srgbClr val="FF0000"/>
                </a:solidFill>
              </a:rPr>
              <a:t>Yên</a:t>
            </a:r>
            <a:r>
              <a:rPr lang="fr-FR" sz="5400" dirty="0" smtClean="0">
                <a:solidFill>
                  <a:srgbClr val="FF0000"/>
                </a:solidFill>
              </a:rPr>
              <a:t> </a:t>
            </a:r>
            <a:r>
              <a:rPr lang="fr-FR" sz="5400" dirty="0" err="1" smtClean="0">
                <a:solidFill>
                  <a:srgbClr val="FF0000"/>
                </a:solidFill>
              </a:rPr>
              <a:t>Bái</a:t>
            </a:r>
            <a:r>
              <a:rPr lang="fr-FR" sz="5400" dirty="0" smtClean="0">
                <a:solidFill>
                  <a:srgbClr val="FF0000"/>
                </a:solidFill>
              </a:rPr>
              <a:t> </a:t>
            </a:r>
            <a:r>
              <a:rPr lang="fr-FR" sz="5400" dirty="0" err="1" smtClean="0">
                <a:solidFill>
                  <a:srgbClr val="FF0000"/>
                </a:solidFill>
              </a:rPr>
              <a:t>chứ</a:t>
            </a:r>
            <a:r>
              <a:rPr lang="fr-FR" sz="5400" dirty="0" smtClean="0">
                <a:solidFill>
                  <a:srgbClr val="FF0000"/>
                </a:solidFill>
              </a:rPr>
              <a:t>  </a:t>
            </a:r>
            <a:r>
              <a:rPr lang="fr-FR" sz="5400" dirty="0" err="1" smtClean="0">
                <a:solidFill>
                  <a:srgbClr val="FF0000"/>
                </a:solidFill>
              </a:rPr>
              <a:t>không</a:t>
            </a:r>
            <a:r>
              <a:rPr lang="fr-FR" sz="5400" dirty="0" smtClean="0">
                <a:solidFill>
                  <a:srgbClr val="FF0000"/>
                </a:solidFill>
              </a:rPr>
              <a:t> </a:t>
            </a:r>
            <a:r>
              <a:rPr lang="fr-FR" sz="5400" dirty="0" err="1" smtClean="0">
                <a:solidFill>
                  <a:srgbClr val="FF0000"/>
                </a:solidFill>
              </a:rPr>
              <a:t>phải</a:t>
            </a:r>
            <a:r>
              <a:rPr lang="fr-FR" sz="5400" dirty="0" smtClean="0">
                <a:solidFill>
                  <a:srgbClr val="FF0000"/>
                </a:solidFill>
              </a:rPr>
              <a:t> là </a:t>
            </a:r>
            <a:r>
              <a:rPr lang="fr-FR" sz="5400" dirty="0" err="1" smtClean="0">
                <a:solidFill>
                  <a:srgbClr val="0033CC"/>
                </a:solidFill>
              </a:rPr>
              <a:t>nhân</a:t>
            </a:r>
            <a:r>
              <a:rPr lang="fr-FR" sz="5400" dirty="0" smtClean="0">
                <a:solidFill>
                  <a:srgbClr val="0033CC"/>
                </a:solidFill>
              </a:rPr>
              <a:t> </a:t>
            </a:r>
            <a:r>
              <a:rPr lang="fr-FR" sz="5400" dirty="0" err="1">
                <a:solidFill>
                  <a:srgbClr val="0033CC"/>
                </a:solidFill>
              </a:rPr>
              <a:t>khẩu</a:t>
            </a:r>
            <a:r>
              <a:rPr lang="fr-FR" sz="5400" dirty="0">
                <a:solidFill>
                  <a:srgbClr val="0033CC"/>
                </a:solidFill>
              </a:rPr>
              <a:t> </a:t>
            </a:r>
            <a:r>
              <a:rPr lang="fr-FR" sz="5400" dirty="0" err="1">
                <a:solidFill>
                  <a:srgbClr val="0033CC"/>
                </a:solidFill>
              </a:rPr>
              <a:t>thực</a:t>
            </a:r>
            <a:r>
              <a:rPr lang="fr-FR" sz="5400" dirty="0">
                <a:solidFill>
                  <a:srgbClr val="0033CC"/>
                </a:solidFill>
              </a:rPr>
              <a:t> </a:t>
            </a:r>
            <a:r>
              <a:rPr lang="fr-FR" sz="5400" dirty="0" err="1">
                <a:solidFill>
                  <a:srgbClr val="0033CC"/>
                </a:solidFill>
              </a:rPr>
              <a:t>tế</a:t>
            </a:r>
            <a:r>
              <a:rPr lang="fr-FR" sz="5400" dirty="0">
                <a:solidFill>
                  <a:srgbClr val="0033CC"/>
                </a:solidFill>
              </a:rPr>
              <a:t> </a:t>
            </a:r>
            <a:r>
              <a:rPr lang="fr-FR" sz="5400" dirty="0" err="1">
                <a:solidFill>
                  <a:srgbClr val="0033CC"/>
                </a:solidFill>
              </a:rPr>
              <a:t>thường</a:t>
            </a:r>
            <a:r>
              <a:rPr lang="fr-FR" sz="5400" dirty="0">
                <a:solidFill>
                  <a:srgbClr val="0033CC"/>
                </a:solidFill>
              </a:rPr>
              <a:t> </a:t>
            </a:r>
            <a:r>
              <a:rPr lang="fr-FR" sz="5400" dirty="0" err="1">
                <a:solidFill>
                  <a:srgbClr val="0033CC"/>
                </a:solidFill>
              </a:rPr>
              <a:t>trú</a:t>
            </a:r>
            <a:r>
              <a:rPr lang="fr-FR" sz="5400" dirty="0">
                <a:solidFill>
                  <a:srgbClr val="0033CC"/>
                </a:solidFill>
              </a:rPr>
              <a:t> </a:t>
            </a:r>
            <a:r>
              <a:rPr lang="fr-FR" sz="5400" dirty="0" smtClean="0">
                <a:solidFill>
                  <a:srgbClr val="FF0000"/>
                </a:solidFill>
              </a:rPr>
              <a:t>ở </a:t>
            </a:r>
            <a:r>
              <a:rPr lang="fr-FR" sz="5400" dirty="0" err="1" smtClean="0">
                <a:solidFill>
                  <a:srgbClr val="FF0000"/>
                </a:solidFill>
              </a:rPr>
              <a:t>hộ</a:t>
            </a:r>
            <a:r>
              <a:rPr lang="fr-FR" sz="5400" dirty="0" smtClean="0">
                <a:solidFill>
                  <a:srgbClr val="FF0000"/>
                </a:solidFill>
              </a:rPr>
              <a:t> Anh </a:t>
            </a:r>
            <a:r>
              <a:rPr lang="fr-FR" sz="5400" dirty="0" err="1" smtClean="0">
                <a:solidFill>
                  <a:srgbClr val="FF0000"/>
                </a:solidFill>
              </a:rPr>
              <a:t>Thắng</a:t>
            </a:r>
            <a:r>
              <a:rPr lang="fr-FR" sz="5400" dirty="0" smtClean="0">
                <a:solidFill>
                  <a:srgbClr val="FF0000"/>
                </a:solidFill>
              </a:rPr>
              <a:t> </a:t>
            </a:r>
            <a:r>
              <a:rPr lang="fr-FR" sz="5400" dirty="0" err="1" smtClean="0">
                <a:solidFill>
                  <a:srgbClr val="FF0000"/>
                </a:solidFill>
              </a:rPr>
              <a:t>nên</a:t>
            </a:r>
            <a:r>
              <a:rPr lang="fr-FR" sz="5400" dirty="0" smtClean="0">
                <a:solidFill>
                  <a:srgbClr val="FF0000"/>
                </a:solidFill>
              </a:rPr>
              <a:t> </a:t>
            </a:r>
            <a:r>
              <a:rPr lang="fr-FR" sz="5400" dirty="0" err="1" smtClean="0">
                <a:solidFill>
                  <a:srgbClr val="FF0000"/>
                </a:solidFill>
              </a:rPr>
              <a:t>không</a:t>
            </a:r>
            <a:r>
              <a:rPr lang="fr-FR" sz="5400" dirty="0" smtClean="0">
                <a:solidFill>
                  <a:srgbClr val="FF0000"/>
                </a:solidFill>
              </a:rPr>
              <a:t> </a:t>
            </a:r>
            <a:r>
              <a:rPr lang="fr-FR" sz="5400" dirty="0" err="1" smtClean="0">
                <a:solidFill>
                  <a:srgbClr val="FF0000"/>
                </a:solidFill>
              </a:rPr>
              <a:t>được</a:t>
            </a:r>
            <a:r>
              <a:rPr lang="fr-FR" sz="5400" dirty="0" smtClean="0">
                <a:solidFill>
                  <a:srgbClr val="FF0000"/>
                </a:solidFill>
              </a:rPr>
              <a:t> </a:t>
            </a:r>
            <a:r>
              <a:rPr lang="fr-FR" sz="5400" dirty="0" err="1" smtClean="0">
                <a:solidFill>
                  <a:srgbClr val="FF0000"/>
                </a:solidFill>
              </a:rPr>
              <a:t>tính</a:t>
            </a:r>
            <a:r>
              <a:rPr lang="fr-FR" sz="5400" dirty="0" smtClean="0">
                <a:solidFill>
                  <a:srgbClr val="FF0000"/>
                </a:solidFill>
              </a:rPr>
              <a:t> là </a:t>
            </a:r>
            <a:r>
              <a:rPr lang="fr-FR" sz="5400" dirty="0" err="1" smtClean="0">
                <a:solidFill>
                  <a:srgbClr val="FF0000"/>
                </a:solidFill>
              </a:rPr>
              <a:t>trường</a:t>
            </a:r>
            <a:r>
              <a:rPr lang="fr-FR" sz="5400" dirty="0" smtClean="0">
                <a:solidFill>
                  <a:srgbClr val="FF0000"/>
                </a:solidFill>
              </a:rPr>
              <a:t> </a:t>
            </a:r>
            <a:r>
              <a:rPr lang="fr-FR" sz="5400" dirty="0" err="1" smtClean="0">
                <a:solidFill>
                  <a:srgbClr val="FF0000"/>
                </a:solidFill>
              </a:rPr>
              <a:t>hợp</a:t>
            </a:r>
            <a:r>
              <a:rPr lang="fr-FR" sz="5400" dirty="0" smtClean="0">
                <a:solidFill>
                  <a:srgbClr val="FF0000"/>
                </a:solidFill>
              </a:rPr>
              <a:t> </a:t>
            </a:r>
            <a:r>
              <a:rPr lang="fr-FR" sz="5400" dirty="0" err="1" smtClean="0">
                <a:solidFill>
                  <a:srgbClr val="FF0000"/>
                </a:solidFill>
              </a:rPr>
              <a:t>chết</a:t>
            </a:r>
            <a:r>
              <a:rPr lang="fr-FR" sz="5400" dirty="0" smtClean="0">
                <a:solidFill>
                  <a:srgbClr val="FF0000"/>
                </a:solidFill>
              </a:rPr>
              <a:t> </a:t>
            </a:r>
            <a:r>
              <a:rPr lang="fr-FR" sz="5400" dirty="0" err="1" smtClean="0">
                <a:solidFill>
                  <a:srgbClr val="FF0000"/>
                </a:solidFill>
              </a:rPr>
              <a:t>tại</a:t>
            </a:r>
            <a:r>
              <a:rPr lang="fr-FR" sz="5400" dirty="0" smtClean="0">
                <a:solidFill>
                  <a:srgbClr val="FF0000"/>
                </a:solidFill>
              </a:rPr>
              <a:t> </a:t>
            </a:r>
            <a:r>
              <a:rPr lang="fr-FR" sz="5400" dirty="0" err="1" smtClean="0">
                <a:solidFill>
                  <a:srgbClr val="FF0000"/>
                </a:solidFill>
              </a:rPr>
              <a:t>hộ</a:t>
            </a:r>
            <a:r>
              <a:rPr lang="fr-FR" sz="5400" dirty="0" smtClean="0">
                <a:solidFill>
                  <a:srgbClr val="FF0000"/>
                </a:solidFill>
              </a:rPr>
              <a:t> Anh </a:t>
            </a:r>
            <a:r>
              <a:rPr lang="fr-FR" sz="5400" dirty="0" err="1" smtClean="0">
                <a:solidFill>
                  <a:srgbClr val="FF0000"/>
                </a:solidFill>
              </a:rPr>
              <a:t>Thắng</a:t>
            </a:r>
            <a:r>
              <a:rPr lang="fr-FR" sz="5400" dirty="0" smtClean="0">
                <a:solidFill>
                  <a:srgbClr val="FF0000"/>
                </a:solidFill>
              </a:rPr>
              <a:t>.</a:t>
            </a:r>
            <a:endParaRPr lang="en-US" sz="5400" dirty="0">
              <a:solidFill>
                <a:srgbClr val="FF0000"/>
              </a:solidFill>
            </a:endParaRPr>
          </a:p>
          <a:p>
            <a:endParaRPr lang="en-US" sz="5400" dirty="0"/>
          </a:p>
        </p:txBody>
      </p:sp>
    </p:spTree>
    <p:extLst>
      <p:ext uri="{BB962C8B-B14F-4D97-AF65-F5344CB8AC3E}">
        <p14:creationId xmlns:p14="http://schemas.microsoft.com/office/powerpoint/2010/main" val="8920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1731</Words>
  <Application>Microsoft Office PowerPoint</Application>
  <PresentationFormat>Custom</PresentationFormat>
  <Paragraphs>151</Paragraphs>
  <Slides>43</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43</vt:i4>
      </vt:variant>
    </vt:vector>
  </HeadingPairs>
  <TitlesOfParts>
    <vt:vector size="61" baseType="lpstr">
      <vt:lpstr>Cabin Italics</vt:lpstr>
      <vt:lpstr>Calibri</vt:lpstr>
      <vt:lpstr>Arial </vt:lpstr>
      <vt:lpstr>Arial (Body)</vt:lpstr>
      <vt:lpstr>SimSun</vt:lpstr>
      <vt:lpstr>Times New Roman</vt:lpstr>
      <vt:lpstr>Sniglet</vt:lpstr>
      <vt:lpstr>Cabin Semi-Bold</vt:lpstr>
      <vt:lpstr>Cambria</vt:lpstr>
      <vt:lpstr>Arial</vt:lpstr>
      <vt:lpstr>Muli Semi-Bold</vt:lpstr>
      <vt:lpstr>.VnTime</vt:lpstr>
      <vt:lpstr>Calibri (Headings)</vt:lpstr>
      <vt:lpstr>Cabin Medium</vt:lpstr>
      <vt:lpstr>Wingdings</vt:lpstr>
      <vt:lpstr>Cabin Bold</vt:lpstr>
      <vt:lpstr>Calibri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Thêm đoạn miêu tả ngắn ở đây</dc:title>
  <dc:creator>Đặng Thị Mai Vân</dc:creator>
  <cp:lastModifiedBy>Nguyễn Quang Phương</cp:lastModifiedBy>
  <cp:revision>325</cp:revision>
  <dcterms:created xsi:type="dcterms:W3CDTF">2006-08-16T00:00:00Z</dcterms:created>
  <dcterms:modified xsi:type="dcterms:W3CDTF">2024-02-26T02:43:29Z</dcterms:modified>
  <dc:identifier>DAF9SbZXa-M</dc:identifier>
</cp:coreProperties>
</file>