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1"/>
    <p:sldMasterId id="2147483717" r:id="rId2"/>
  </p:sldMasterIdLst>
  <p:notesMasterIdLst>
    <p:notesMasterId r:id="rId31"/>
  </p:notesMasterIdLst>
  <p:sldIdLst>
    <p:sldId id="256" r:id="rId3"/>
    <p:sldId id="286" r:id="rId4"/>
    <p:sldId id="257" r:id="rId5"/>
    <p:sldId id="259" r:id="rId6"/>
    <p:sldId id="293" r:id="rId7"/>
    <p:sldId id="260" r:id="rId8"/>
    <p:sldId id="262" r:id="rId9"/>
    <p:sldId id="261" r:id="rId10"/>
    <p:sldId id="264" r:id="rId11"/>
    <p:sldId id="266" r:id="rId12"/>
    <p:sldId id="265" r:id="rId13"/>
    <p:sldId id="267" r:id="rId14"/>
    <p:sldId id="268" r:id="rId15"/>
    <p:sldId id="269" r:id="rId16"/>
    <p:sldId id="270" r:id="rId17"/>
    <p:sldId id="272" r:id="rId18"/>
    <p:sldId id="273" r:id="rId19"/>
    <p:sldId id="274" r:id="rId20"/>
    <p:sldId id="275" r:id="rId21"/>
    <p:sldId id="279" r:id="rId22"/>
    <p:sldId id="277" r:id="rId23"/>
    <p:sldId id="280" r:id="rId24"/>
    <p:sldId id="281" r:id="rId25"/>
    <p:sldId id="282" r:id="rId26"/>
    <p:sldId id="283" r:id="rId27"/>
    <p:sldId id="284" r:id="rId28"/>
    <p:sldId id="285" r:id="rId29"/>
    <p:sldId id="30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4F5F9"/>
    <a:srgbClr val="E7B601"/>
    <a:srgbClr val="548235"/>
    <a:srgbClr val="FF6600"/>
    <a:srgbClr val="156B67"/>
    <a:srgbClr val="0070C0"/>
    <a:srgbClr val="005CFF"/>
    <a:srgbClr val="FFEC66"/>
    <a:srgbClr val="FF00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90920" autoAdjust="0"/>
  </p:normalViewPr>
  <p:slideViewPr>
    <p:cSldViewPr snapToGrid="0">
      <p:cViewPr varScale="1">
        <p:scale>
          <a:sx n="84" d="100"/>
          <a:sy n="84" d="100"/>
        </p:scale>
        <p:origin x="8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CD2360-ADC0-4934-82E8-037165D42EE0}" type="doc">
      <dgm:prSet loTypeId="urn:microsoft.com/office/officeart/2005/8/layout/hList9" loCatId="list" qsTypeId="urn:microsoft.com/office/officeart/2005/8/quickstyle/simple1" qsCatId="simple" csTypeId="urn:microsoft.com/office/officeart/2005/8/colors/colorful2" csCatId="colorful" phldr="1"/>
      <dgm:spPr/>
      <dgm:t>
        <a:bodyPr/>
        <a:lstStyle/>
        <a:p>
          <a:endParaRPr lang="en-US"/>
        </a:p>
      </dgm:t>
    </dgm:pt>
    <dgm:pt modelId="{9A7D8103-EB82-4836-B477-362AFAD2CEC0}">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400" smtClean="0">
              <a:latin typeface="Times New Roman" panose="02020603050405020304" pitchFamily="18" charset="0"/>
              <a:cs typeface="Times New Roman" panose="02020603050405020304" pitchFamily="18" charset="0"/>
            </a:rPr>
            <a:t>Được tính diện tích</a:t>
          </a:r>
          <a:endParaRPr lang="en-US" sz="2400">
            <a:latin typeface="Times New Roman" panose="02020603050405020304" pitchFamily="18" charset="0"/>
            <a:cs typeface="Times New Roman" panose="02020603050405020304" pitchFamily="18" charset="0"/>
          </a:endParaRPr>
        </a:p>
      </dgm:t>
    </dgm:pt>
    <dgm:pt modelId="{CCEE7101-BBC2-4977-BB01-95FE6B5D684C}" type="parTrans" cxnId="{E40FC007-AC72-4368-94DE-791A2642FBCC}">
      <dgm:prSet/>
      <dgm:spPr/>
      <dgm:t>
        <a:bodyPr/>
        <a:lstStyle/>
        <a:p>
          <a:endParaRPr lang="en-US"/>
        </a:p>
      </dgm:t>
    </dgm:pt>
    <dgm:pt modelId="{DDB18E63-1291-4B09-9310-ACD08D0020D2}" type="sibTrans" cxnId="{E40FC007-AC72-4368-94DE-791A2642FBCC}">
      <dgm:prSet/>
      <dgm:spPr/>
      <dgm:t>
        <a:bodyPr/>
        <a:lstStyle/>
        <a:p>
          <a:endParaRPr lang="en-US"/>
        </a:p>
      </dgm:t>
    </dgm:pt>
    <dgm:pt modelId="{0EE48A66-97D1-4FA9-B9B0-886B73D5A8BF}">
      <dgm:prSet phldrT="[Text]"/>
      <dgm:spPr>
        <a:solidFill>
          <a:srgbClr val="EDADF3"/>
        </a:solidFill>
        <a:ln w="57150">
          <a:solidFill>
            <a:srgbClr val="7030A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en-US" smtClean="0">
              <a:solidFill>
                <a:schemeClr val="tx1"/>
              </a:solidFill>
              <a:latin typeface="Times New Roman" panose="02020603050405020304" pitchFamily="18" charset="0"/>
              <a:cs typeface="Times New Roman" panose="02020603050405020304" pitchFamily="18" charset="0"/>
            </a:rPr>
            <a:t>G</a:t>
          </a:r>
          <a:r>
            <a:rPr lang="vi-VN" smtClean="0">
              <a:solidFill>
                <a:schemeClr val="tx1"/>
              </a:solidFill>
              <a:latin typeface="Times New Roman" panose="02020603050405020304" pitchFamily="18" charset="0"/>
              <a:cs typeface="Times New Roman" panose="02020603050405020304" pitchFamily="18" charset="0"/>
            </a:rPr>
            <a:t>ầm sàn nhà cao từ 2,1 m trở lên, có diện tích tối thiểu là 4 m2, có bao che và được sử dụng để</a:t>
          </a:r>
          <a:r>
            <a:rPr lang="en-US" smtClean="0">
              <a:solidFill>
                <a:schemeClr val="tx1"/>
              </a:solidFill>
              <a:latin typeface="Times New Roman" panose="02020603050405020304" pitchFamily="18" charset="0"/>
              <a:cs typeface="Times New Roman" panose="02020603050405020304" pitchFamily="18" charset="0"/>
            </a:rPr>
            <a:t>.</a:t>
          </a:r>
          <a:endParaRPr lang="en-US"/>
        </a:p>
      </dgm:t>
    </dgm:pt>
    <dgm:pt modelId="{CAE54276-B68A-4814-9C33-A96CA971A1ED}" type="parTrans" cxnId="{1B677D37-3A04-49E4-93D6-2DFE4A102129}">
      <dgm:prSet/>
      <dgm:spPr/>
      <dgm:t>
        <a:bodyPr/>
        <a:lstStyle/>
        <a:p>
          <a:endParaRPr lang="en-US"/>
        </a:p>
      </dgm:t>
    </dgm:pt>
    <dgm:pt modelId="{465E744B-4E59-43BC-BD78-3BDB176C2FAD}" type="sibTrans" cxnId="{1B677D37-3A04-49E4-93D6-2DFE4A102129}">
      <dgm:prSet/>
      <dgm:spPr/>
      <dgm:t>
        <a:bodyPr/>
        <a:lstStyle/>
        <a:p>
          <a:endParaRPr lang="en-US"/>
        </a:p>
      </dgm:t>
    </dgm:pt>
    <dgm:pt modelId="{5D6A2538-64A3-4A45-9782-1C14B82159CB}">
      <dgm:prSet phldrT="[Text]"/>
      <dgm:spPr>
        <a:ln w="57150">
          <a:solidFill>
            <a:srgbClr val="7030A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vi-VN" smtClean="0">
              <a:latin typeface="+mj-lt"/>
            </a:rPr>
            <a:t>Trường hợp gác xép cao từ 2,1 m trở lên, có diện tích tối thiểu là 4 m</a:t>
          </a:r>
          <a:r>
            <a:rPr lang="vi-VN" baseline="30000" smtClean="0">
              <a:latin typeface="+mj-lt"/>
            </a:rPr>
            <a:t>2 </a:t>
          </a:r>
          <a:r>
            <a:rPr lang="vi-VN" smtClean="0">
              <a:latin typeface="+mj-lt"/>
            </a:rPr>
            <a:t>và được sử dụng để ở.</a:t>
          </a:r>
          <a:endParaRPr lang="en-US">
            <a:latin typeface="+mj-lt"/>
          </a:endParaRPr>
        </a:p>
      </dgm:t>
    </dgm:pt>
    <dgm:pt modelId="{C22D4656-B2FE-4BD7-A1E2-4BC463029213}" type="parTrans" cxnId="{C6A58ACF-360F-4C17-A6C1-CE9124131BD2}">
      <dgm:prSet/>
      <dgm:spPr/>
      <dgm:t>
        <a:bodyPr/>
        <a:lstStyle/>
        <a:p>
          <a:endParaRPr lang="en-US"/>
        </a:p>
      </dgm:t>
    </dgm:pt>
    <dgm:pt modelId="{5C0C61CE-5911-4863-85EF-3E44665D6964}" type="sibTrans" cxnId="{C6A58ACF-360F-4C17-A6C1-CE9124131BD2}">
      <dgm:prSet/>
      <dgm:spPr/>
      <dgm:t>
        <a:bodyPr/>
        <a:lstStyle/>
        <a:p>
          <a:endParaRPr lang="en-US"/>
        </a:p>
      </dgm:t>
    </dgm:pt>
    <dgm:pt modelId="{83326620-9452-4A40-8316-E6267EE4C76E}">
      <dgm:prSet phldrT="[Text]" custT="1"/>
      <dgm:spPr>
        <a:solidFill>
          <a:schemeClr val="tx1">
            <a:lumMod val="65000"/>
            <a:lumOff val="3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400" smtClean="0">
              <a:latin typeface="Times New Roman" panose="02020603050405020304" pitchFamily="18" charset="0"/>
              <a:cs typeface="Times New Roman" panose="02020603050405020304" pitchFamily="18" charset="0"/>
            </a:rPr>
            <a:t>Không được tính diện tích</a:t>
          </a:r>
          <a:endParaRPr lang="en-US" sz="2400">
            <a:latin typeface="Times New Roman" panose="02020603050405020304" pitchFamily="18" charset="0"/>
            <a:cs typeface="Times New Roman" panose="02020603050405020304" pitchFamily="18" charset="0"/>
          </a:endParaRPr>
        </a:p>
      </dgm:t>
    </dgm:pt>
    <dgm:pt modelId="{C2871FD2-0F01-486A-869B-C801928E3A7D}" type="parTrans" cxnId="{C25C7D09-51B3-427C-B71C-DC1F4EE62AEB}">
      <dgm:prSet/>
      <dgm:spPr/>
      <dgm:t>
        <a:bodyPr/>
        <a:lstStyle/>
        <a:p>
          <a:endParaRPr lang="en-US"/>
        </a:p>
      </dgm:t>
    </dgm:pt>
    <dgm:pt modelId="{557FBF02-2A65-4328-814A-5B6C08D99D44}" type="sibTrans" cxnId="{C25C7D09-51B3-427C-B71C-DC1F4EE62AEB}">
      <dgm:prSet/>
      <dgm:spPr/>
      <dgm:t>
        <a:bodyPr/>
        <a:lstStyle/>
        <a:p>
          <a:endParaRPr lang="en-US"/>
        </a:p>
      </dgm:t>
    </dgm:pt>
    <dgm:pt modelId="{79BF0804-B8AF-499E-BC6B-825C9EA4A78A}">
      <dgm:prSet phldrT="[Text]"/>
      <dgm:spPr>
        <a:solidFill>
          <a:srgbClr val="FFFF00">
            <a:alpha val="90000"/>
          </a:srgbClr>
        </a:solidFill>
        <a:ln w="57150">
          <a:solidFill>
            <a:srgbClr val="7030A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t>
        <a:bodyPr/>
        <a:lstStyle/>
        <a:p>
          <a:r>
            <a:rPr lang="vi-VN" smtClean="0">
              <a:solidFill>
                <a:schemeClr val="tx1"/>
              </a:solidFill>
              <a:latin typeface="Times New Roman" panose="02020603050405020304" pitchFamily="18" charset="0"/>
              <a:cs typeface="Times New Roman" panose="02020603050405020304" pitchFamily="18" charset="0"/>
            </a:rPr>
            <a:t>Phần sàn và gầm sàn nhà không được bao che và không được sử dụng để </a:t>
          </a:r>
          <a:r>
            <a:rPr lang="en-US" smtClean="0">
              <a:solidFill>
                <a:schemeClr val="tx1"/>
              </a:solidFill>
              <a:latin typeface="Times New Roman" panose="02020603050405020304" pitchFamily="18" charset="0"/>
              <a:cs typeface="Times New Roman" panose="02020603050405020304" pitchFamily="18" charset="0"/>
            </a:rPr>
            <a:t>ở.</a:t>
          </a:r>
          <a:r>
            <a:rPr lang="vi-VN" smtClean="0">
              <a:solidFill>
                <a:schemeClr val="tx1"/>
              </a:solidFill>
              <a:latin typeface="Times New Roman" panose="02020603050405020304" pitchFamily="18" charset="0"/>
              <a:cs typeface="Times New Roman" panose="02020603050405020304" pitchFamily="18" charset="0"/>
            </a:rPr>
            <a:t> </a:t>
          </a:r>
          <a:endParaRPr lang="en-US"/>
        </a:p>
      </dgm:t>
    </dgm:pt>
    <dgm:pt modelId="{C98253ED-AE80-42E4-AE61-D65F970876E1}" type="parTrans" cxnId="{754DB76D-E4B9-4825-8590-A5E3AAA9C04C}">
      <dgm:prSet/>
      <dgm:spPr/>
      <dgm:t>
        <a:bodyPr/>
        <a:lstStyle/>
        <a:p>
          <a:endParaRPr lang="en-US"/>
        </a:p>
      </dgm:t>
    </dgm:pt>
    <dgm:pt modelId="{59DD1958-42E6-4E24-863C-AB52090790BA}" type="sibTrans" cxnId="{754DB76D-E4B9-4825-8590-A5E3AAA9C04C}">
      <dgm:prSet/>
      <dgm:spPr/>
      <dgm:t>
        <a:bodyPr/>
        <a:lstStyle/>
        <a:p>
          <a:endParaRPr lang="en-US"/>
        </a:p>
      </dgm:t>
    </dgm:pt>
    <dgm:pt modelId="{21A04CD8-261A-4742-BBAF-596C62D842C0}" type="pres">
      <dgm:prSet presAssocID="{F1CD2360-ADC0-4934-82E8-037165D42EE0}" presName="list" presStyleCnt="0">
        <dgm:presLayoutVars>
          <dgm:dir/>
          <dgm:animLvl val="lvl"/>
        </dgm:presLayoutVars>
      </dgm:prSet>
      <dgm:spPr/>
      <dgm:t>
        <a:bodyPr/>
        <a:lstStyle/>
        <a:p>
          <a:endParaRPr lang="en-US"/>
        </a:p>
      </dgm:t>
    </dgm:pt>
    <dgm:pt modelId="{13B5F4C4-8A95-4B5B-9073-4637264D6554}" type="pres">
      <dgm:prSet presAssocID="{9A7D8103-EB82-4836-B477-362AFAD2CEC0}" presName="posSpace" presStyleCnt="0"/>
      <dgm:spPr/>
    </dgm:pt>
    <dgm:pt modelId="{A1997AFC-B1DD-4F93-9D33-3C4478696FCA}" type="pres">
      <dgm:prSet presAssocID="{9A7D8103-EB82-4836-B477-362AFAD2CEC0}" presName="vertFlow" presStyleCnt="0"/>
      <dgm:spPr/>
    </dgm:pt>
    <dgm:pt modelId="{C05845BF-F0B5-4BB8-A91E-8E779EB2AE00}" type="pres">
      <dgm:prSet presAssocID="{9A7D8103-EB82-4836-B477-362AFAD2CEC0}" presName="topSpace" presStyleCnt="0"/>
      <dgm:spPr/>
    </dgm:pt>
    <dgm:pt modelId="{EAA5C842-EC13-4066-9A44-A62157AD4348}" type="pres">
      <dgm:prSet presAssocID="{9A7D8103-EB82-4836-B477-362AFAD2CEC0}" presName="firstComp" presStyleCnt="0"/>
      <dgm:spPr/>
    </dgm:pt>
    <dgm:pt modelId="{E2636340-03B2-4073-BD08-1DDF345426F4}" type="pres">
      <dgm:prSet presAssocID="{9A7D8103-EB82-4836-B477-362AFAD2CEC0}" presName="firstChild" presStyleLbl="bgAccFollowNode1" presStyleIdx="0" presStyleCnt="3" custLinFactNeighborX="-668"/>
      <dgm:spPr/>
      <dgm:t>
        <a:bodyPr/>
        <a:lstStyle/>
        <a:p>
          <a:endParaRPr lang="en-US"/>
        </a:p>
      </dgm:t>
    </dgm:pt>
    <dgm:pt modelId="{BE54D9CF-4D50-44B3-8304-80B719755B5D}" type="pres">
      <dgm:prSet presAssocID="{9A7D8103-EB82-4836-B477-362AFAD2CEC0}" presName="firstChildTx" presStyleLbl="bgAccFollowNode1" presStyleIdx="0" presStyleCnt="3">
        <dgm:presLayoutVars>
          <dgm:bulletEnabled val="1"/>
        </dgm:presLayoutVars>
      </dgm:prSet>
      <dgm:spPr/>
      <dgm:t>
        <a:bodyPr/>
        <a:lstStyle/>
        <a:p>
          <a:endParaRPr lang="en-US"/>
        </a:p>
      </dgm:t>
    </dgm:pt>
    <dgm:pt modelId="{38FF26B8-17DE-4A99-B1D7-D262833686AF}" type="pres">
      <dgm:prSet presAssocID="{5D6A2538-64A3-4A45-9782-1C14B82159CB}" presName="comp" presStyleCnt="0"/>
      <dgm:spPr/>
    </dgm:pt>
    <dgm:pt modelId="{73590966-6A8F-499A-93BD-68D4A97E4741}" type="pres">
      <dgm:prSet presAssocID="{5D6A2538-64A3-4A45-9782-1C14B82159CB}" presName="child" presStyleLbl="bgAccFollowNode1" presStyleIdx="1" presStyleCnt="3" custLinFactNeighborX="-668"/>
      <dgm:spPr/>
      <dgm:t>
        <a:bodyPr/>
        <a:lstStyle/>
        <a:p>
          <a:endParaRPr lang="en-US"/>
        </a:p>
      </dgm:t>
    </dgm:pt>
    <dgm:pt modelId="{72E28C9E-CF1D-4C5C-85BC-3E50F0974AB7}" type="pres">
      <dgm:prSet presAssocID="{5D6A2538-64A3-4A45-9782-1C14B82159CB}" presName="childTx" presStyleLbl="bgAccFollowNode1" presStyleIdx="1" presStyleCnt="3">
        <dgm:presLayoutVars>
          <dgm:bulletEnabled val="1"/>
        </dgm:presLayoutVars>
      </dgm:prSet>
      <dgm:spPr/>
      <dgm:t>
        <a:bodyPr/>
        <a:lstStyle/>
        <a:p>
          <a:endParaRPr lang="en-US"/>
        </a:p>
      </dgm:t>
    </dgm:pt>
    <dgm:pt modelId="{4C26686A-7822-47FB-AFE5-3F7964E995E3}" type="pres">
      <dgm:prSet presAssocID="{9A7D8103-EB82-4836-B477-362AFAD2CEC0}" presName="negSpace" presStyleCnt="0"/>
      <dgm:spPr/>
    </dgm:pt>
    <dgm:pt modelId="{CF0C93D2-98C8-4D5F-807D-E8DAF644866D}" type="pres">
      <dgm:prSet presAssocID="{9A7D8103-EB82-4836-B477-362AFAD2CEC0}" presName="circle" presStyleLbl="node1" presStyleIdx="0" presStyleCnt="2" custScaleX="86330" custScaleY="86330" custLinFactNeighborX="7490" custLinFactNeighborY="-3745"/>
      <dgm:spPr/>
      <dgm:t>
        <a:bodyPr/>
        <a:lstStyle/>
        <a:p>
          <a:endParaRPr lang="en-US"/>
        </a:p>
      </dgm:t>
    </dgm:pt>
    <dgm:pt modelId="{D8433D07-E848-48F0-947F-C435AA4BA903}" type="pres">
      <dgm:prSet presAssocID="{DDB18E63-1291-4B09-9310-ACD08D0020D2}" presName="transSpace" presStyleCnt="0"/>
      <dgm:spPr/>
    </dgm:pt>
    <dgm:pt modelId="{D9C70513-C91E-4585-8928-D41C9F3A86CF}" type="pres">
      <dgm:prSet presAssocID="{83326620-9452-4A40-8316-E6267EE4C76E}" presName="posSpace" presStyleCnt="0"/>
      <dgm:spPr/>
    </dgm:pt>
    <dgm:pt modelId="{5A16B249-4674-4B00-823E-AE76F0050032}" type="pres">
      <dgm:prSet presAssocID="{83326620-9452-4A40-8316-E6267EE4C76E}" presName="vertFlow" presStyleCnt="0"/>
      <dgm:spPr/>
    </dgm:pt>
    <dgm:pt modelId="{AA4B5295-CE2A-4405-88CD-5F7307740642}" type="pres">
      <dgm:prSet presAssocID="{83326620-9452-4A40-8316-E6267EE4C76E}" presName="topSpace" presStyleCnt="0"/>
      <dgm:spPr/>
    </dgm:pt>
    <dgm:pt modelId="{CDC6DE7F-FDC7-47D0-BA91-FFBE06E30577}" type="pres">
      <dgm:prSet presAssocID="{83326620-9452-4A40-8316-E6267EE4C76E}" presName="firstComp" presStyleCnt="0"/>
      <dgm:spPr/>
    </dgm:pt>
    <dgm:pt modelId="{F245848F-0BE1-4988-87B6-7EF00C86A171}" type="pres">
      <dgm:prSet presAssocID="{83326620-9452-4A40-8316-E6267EE4C76E}" presName="firstChild" presStyleLbl="bgAccFollowNode1" presStyleIdx="2" presStyleCnt="3" custLinFactNeighborX="13971" custLinFactNeighborY="24596"/>
      <dgm:spPr/>
      <dgm:t>
        <a:bodyPr/>
        <a:lstStyle/>
        <a:p>
          <a:endParaRPr lang="en-US"/>
        </a:p>
      </dgm:t>
    </dgm:pt>
    <dgm:pt modelId="{5F079510-5C3D-4B75-A3FA-84215CB6761F}" type="pres">
      <dgm:prSet presAssocID="{83326620-9452-4A40-8316-E6267EE4C76E}" presName="firstChildTx" presStyleLbl="bgAccFollowNode1" presStyleIdx="2" presStyleCnt="3">
        <dgm:presLayoutVars>
          <dgm:bulletEnabled val="1"/>
        </dgm:presLayoutVars>
      </dgm:prSet>
      <dgm:spPr/>
      <dgm:t>
        <a:bodyPr/>
        <a:lstStyle/>
        <a:p>
          <a:endParaRPr lang="en-US"/>
        </a:p>
      </dgm:t>
    </dgm:pt>
    <dgm:pt modelId="{8B89FA07-339B-491C-85DE-BD204EDBC9D7}" type="pres">
      <dgm:prSet presAssocID="{83326620-9452-4A40-8316-E6267EE4C76E}" presName="negSpace" presStyleCnt="0"/>
      <dgm:spPr/>
    </dgm:pt>
    <dgm:pt modelId="{9A4D624D-103D-468D-8D86-D353423479EB}" type="pres">
      <dgm:prSet presAssocID="{83326620-9452-4A40-8316-E6267EE4C76E}" presName="circle" presStyleLbl="node1" presStyleIdx="1" presStyleCnt="2" custScaleX="86330" custScaleY="86330" custLinFactNeighborX="7171" custLinFactNeighborY="-4280"/>
      <dgm:spPr/>
      <dgm:t>
        <a:bodyPr/>
        <a:lstStyle/>
        <a:p>
          <a:endParaRPr lang="en-US"/>
        </a:p>
      </dgm:t>
    </dgm:pt>
  </dgm:ptLst>
  <dgm:cxnLst>
    <dgm:cxn modelId="{E347C8D4-6ED8-45EA-AFC9-5FE1F387C4BA}" type="presOf" srcId="{83326620-9452-4A40-8316-E6267EE4C76E}" destId="{9A4D624D-103D-468D-8D86-D353423479EB}" srcOrd="0" destOrd="0" presId="urn:microsoft.com/office/officeart/2005/8/layout/hList9"/>
    <dgm:cxn modelId="{1B677D37-3A04-49E4-93D6-2DFE4A102129}" srcId="{9A7D8103-EB82-4836-B477-362AFAD2CEC0}" destId="{0EE48A66-97D1-4FA9-B9B0-886B73D5A8BF}" srcOrd="0" destOrd="0" parTransId="{CAE54276-B68A-4814-9C33-A96CA971A1ED}" sibTransId="{465E744B-4E59-43BC-BD78-3BDB176C2FAD}"/>
    <dgm:cxn modelId="{453579F3-2D6B-41CA-BEC0-34E947DDA096}" type="presOf" srcId="{79BF0804-B8AF-499E-BC6B-825C9EA4A78A}" destId="{F245848F-0BE1-4988-87B6-7EF00C86A171}" srcOrd="0" destOrd="0" presId="urn:microsoft.com/office/officeart/2005/8/layout/hList9"/>
    <dgm:cxn modelId="{4A8A308F-CBC8-4639-B0E3-9A132BA9211B}" type="presOf" srcId="{9A7D8103-EB82-4836-B477-362AFAD2CEC0}" destId="{CF0C93D2-98C8-4D5F-807D-E8DAF644866D}" srcOrd="0" destOrd="0" presId="urn:microsoft.com/office/officeart/2005/8/layout/hList9"/>
    <dgm:cxn modelId="{E40FC007-AC72-4368-94DE-791A2642FBCC}" srcId="{F1CD2360-ADC0-4934-82E8-037165D42EE0}" destId="{9A7D8103-EB82-4836-B477-362AFAD2CEC0}" srcOrd="0" destOrd="0" parTransId="{CCEE7101-BBC2-4977-BB01-95FE6B5D684C}" sibTransId="{DDB18E63-1291-4B09-9310-ACD08D0020D2}"/>
    <dgm:cxn modelId="{BF332BB0-A7B8-4846-893E-9B3820F872A4}" type="presOf" srcId="{0EE48A66-97D1-4FA9-B9B0-886B73D5A8BF}" destId="{E2636340-03B2-4073-BD08-1DDF345426F4}" srcOrd="0" destOrd="0" presId="urn:microsoft.com/office/officeart/2005/8/layout/hList9"/>
    <dgm:cxn modelId="{FF24871E-7B62-4F38-B108-DA44B029E645}" type="presOf" srcId="{0EE48A66-97D1-4FA9-B9B0-886B73D5A8BF}" destId="{BE54D9CF-4D50-44B3-8304-80B719755B5D}" srcOrd="1" destOrd="0" presId="urn:microsoft.com/office/officeart/2005/8/layout/hList9"/>
    <dgm:cxn modelId="{D0C53204-E2CC-431B-9C9F-065C73439142}" type="presOf" srcId="{5D6A2538-64A3-4A45-9782-1C14B82159CB}" destId="{73590966-6A8F-499A-93BD-68D4A97E4741}" srcOrd="0" destOrd="0" presId="urn:microsoft.com/office/officeart/2005/8/layout/hList9"/>
    <dgm:cxn modelId="{754DB76D-E4B9-4825-8590-A5E3AAA9C04C}" srcId="{83326620-9452-4A40-8316-E6267EE4C76E}" destId="{79BF0804-B8AF-499E-BC6B-825C9EA4A78A}" srcOrd="0" destOrd="0" parTransId="{C98253ED-AE80-42E4-AE61-D65F970876E1}" sibTransId="{59DD1958-42E6-4E24-863C-AB52090790BA}"/>
    <dgm:cxn modelId="{4F667863-772D-462E-A36A-032854779D90}" type="presOf" srcId="{F1CD2360-ADC0-4934-82E8-037165D42EE0}" destId="{21A04CD8-261A-4742-BBAF-596C62D842C0}" srcOrd="0" destOrd="0" presId="urn:microsoft.com/office/officeart/2005/8/layout/hList9"/>
    <dgm:cxn modelId="{82930CF7-197A-4C74-A2CF-18F05AEA59E5}" type="presOf" srcId="{79BF0804-B8AF-499E-BC6B-825C9EA4A78A}" destId="{5F079510-5C3D-4B75-A3FA-84215CB6761F}" srcOrd="1" destOrd="0" presId="urn:microsoft.com/office/officeart/2005/8/layout/hList9"/>
    <dgm:cxn modelId="{FFC3E017-93C6-45B1-9094-3E8E98FCCA9E}" type="presOf" srcId="{5D6A2538-64A3-4A45-9782-1C14B82159CB}" destId="{72E28C9E-CF1D-4C5C-85BC-3E50F0974AB7}" srcOrd="1" destOrd="0" presId="urn:microsoft.com/office/officeart/2005/8/layout/hList9"/>
    <dgm:cxn modelId="{C25C7D09-51B3-427C-B71C-DC1F4EE62AEB}" srcId="{F1CD2360-ADC0-4934-82E8-037165D42EE0}" destId="{83326620-9452-4A40-8316-E6267EE4C76E}" srcOrd="1" destOrd="0" parTransId="{C2871FD2-0F01-486A-869B-C801928E3A7D}" sibTransId="{557FBF02-2A65-4328-814A-5B6C08D99D44}"/>
    <dgm:cxn modelId="{C6A58ACF-360F-4C17-A6C1-CE9124131BD2}" srcId="{9A7D8103-EB82-4836-B477-362AFAD2CEC0}" destId="{5D6A2538-64A3-4A45-9782-1C14B82159CB}" srcOrd="1" destOrd="0" parTransId="{C22D4656-B2FE-4BD7-A1E2-4BC463029213}" sibTransId="{5C0C61CE-5911-4863-85EF-3E44665D6964}"/>
    <dgm:cxn modelId="{9DE39466-520D-439F-9C8D-31986FE1B7A0}" type="presParOf" srcId="{21A04CD8-261A-4742-BBAF-596C62D842C0}" destId="{13B5F4C4-8A95-4B5B-9073-4637264D6554}" srcOrd="0" destOrd="0" presId="urn:microsoft.com/office/officeart/2005/8/layout/hList9"/>
    <dgm:cxn modelId="{F5F93256-5D57-4AF2-8B85-88F46A0239FE}" type="presParOf" srcId="{21A04CD8-261A-4742-BBAF-596C62D842C0}" destId="{A1997AFC-B1DD-4F93-9D33-3C4478696FCA}" srcOrd="1" destOrd="0" presId="urn:microsoft.com/office/officeart/2005/8/layout/hList9"/>
    <dgm:cxn modelId="{82B4D234-79A4-48A1-893C-9429C93A2903}" type="presParOf" srcId="{A1997AFC-B1DD-4F93-9D33-3C4478696FCA}" destId="{C05845BF-F0B5-4BB8-A91E-8E779EB2AE00}" srcOrd="0" destOrd="0" presId="urn:microsoft.com/office/officeart/2005/8/layout/hList9"/>
    <dgm:cxn modelId="{698F03E0-117A-4271-BD83-E0E5AED299E0}" type="presParOf" srcId="{A1997AFC-B1DD-4F93-9D33-3C4478696FCA}" destId="{EAA5C842-EC13-4066-9A44-A62157AD4348}" srcOrd="1" destOrd="0" presId="urn:microsoft.com/office/officeart/2005/8/layout/hList9"/>
    <dgm:cxn modelId="{91988D09-2463-4E61-BFC4-1CB41F4BC7F3}" type="presParOf" srcId="{EAA5C842-EC13-4066-9A44-A62157AD4348}" destId="{E2636340-03B2-4073-BD08-1DDF345426F4}" srcOrd="0" destOrd="0" presId="urn:microsoft.com/office/officeart/2005/8/layout/hList9"/>
    <dgm:cxn modelId="{D4E851BF-DAF4-426A-B13A-7483F32F9E3F}" type="presParOf" srcId="{EAA5C842-EC13-4066-9A44-A62157AD4348}" destId="{BE54D9CF-4D50-44B3-8304-80B719755B5D}" srcOrd="1" destOrd="0" presId="urn:microsoft.com/office/officeart/2005/8/layout/hList9"/>
    <dgm:cxn modelId="{72770A63-3EEF-47EE-B80B-DE88E48C0280}" type="presParOf" srcId="{A1997AFC-B1DD-4F93-9D33-3C4478696FCA}" destId="{38FF26B8-17DE-4A99-B1D7-D262833686AF}" srcOrd="2" destOrd="0" presId="urn:microsoft.com/office/officeart/2005/8/layout/hList9"/>
    <dgm:cxn modelId="{5D28080F-620C-4C68-9797-E9586585B79B}" type="presParOf" srcId="{38FF26B8-17DE-4A99-B1D7-D262833686AF}" destId="{73590966-6A8F-499A-93BD-68D4A97E4741}" srcOrd="0" destOrd="0" presId="urn:microsoft.com/office/officeart/2005/8/layout/hList9"/>
    <dgm:cxn modelId="{75C5536E-B2A3-457F-B254-341959B2B5C4}" type="presParOf" srcId="{38FF26B8-17DE-4A99-B1D7-D262833686AF}" destId="{72E28C9E-CF1D-4C5C-85BC-3E50F0974AB7}" srcOrd="1" destOrd="0" presId="urn:microsoft.com/office/officeart/2005/8/layout/hList9"/>
    <dgm:cxn modelId="{A096DF7B-D872-4743-9168-93D101F026D1}" type="presParOf" srcId="{21A04CD8-261A-4742-BBAF-596C62D842C0}" destId="{4C26686A-7822-47FB-AFE5-3F7964E995E3}" srcOrd="2" destOrd="0" presId="urn:microsoft.com/office/officeart/2005/8/layout/hList9"/>
    <dgm:cxn modelId="{58817F1B-C402-4744-9CAA-F32F0EDF8BBE}" type="presParOf" srcId="{21A04CD8-261A-4742-BBAF-596C62D842C0}" destId="{CF0C93D2-98C8-4D5F-807D-E8DAF644866D}" srcOrd="3" destOrd="0" presId="urn:microsoft.com/office/officeart/2005/8/layout/hList9"/>
    <dgm:cxn modelId="{5B08E06A-FE7C-4455-852F-70179D864542}" type="presParOf" srcId="{21A04CD8-261A-4742-BBAF-596C62D842C0}" destId="{D8433D07-E848-48F0-947F-C435AA4BA903}" srcOrd="4" destOrd="0" presId="urn:microsoft.com/office/officeart/2005/8/layout/hList9"/>
    <dgm:cxn modelId="{E5A86635-F376-4C93-9F67-C6B96972BDC2}" type="presParOf" srcId="{21A04CD8-261A-4742-BBAF-596C62D842C0}" destId="{D9C70513-C91E-4585-8928-D41C9F3A86CF}" srcOrd="5" destOrd="0" presId="urn:microsoft.com/office/officeart/2005/8/layout/hList9"/>
    <dgm:cxn modelId="{9270C1B3-33C6-42B4-8F36-488B16ED1CD1}" type="presParOf" srcId="{21A04CD8-261A-4742-BBAF-596C62D842C0}" destId="{5A16B249-4674-4B00-823E-AE76F0050032}" srcOrd="6" destOrd="0" presId="urn:microsoft.com/office/officeart/2005/8/layout/hList9"/>
    <dgm:cxn modelId="{7D80FEC4-E53E-4E38-9015-5A010020D433}" type="presParOf" srcId="{5A16B249-4674-4B00-823E-AE76F0050032}" destId="{AA4B5295-CE2A-4405-88CD-5F7307740642}" srcOrd="0" destOrd="0" presId="urn:microsoft.com/office/officeart/2005/8/layout/hList9"/>
    <dgm:cxn modelId="{27716E1A-2205-474E-9070-8F78BD5EE897}" type="presParOf" srcId="{5A16B249-4674-4B00-823E-AE76F0050032}" destId="{CDC6DE7F-FDC7-47D0-BA91-FFBE06E30577}" srcOrd="1" destOrd="0" presId="urn:microsoft.com/office/officeart/2005/8/layout/hList9"/>
    <dgm:cxn modelId="{1F6ACDC0-A242-416B-9350-CF174AC7AEC1}" type="presParOf" srcId="{CDC6DE7F-FDC7-47D0-BA91-FFBE06E30577}" destId="{F245848F-0BE1-4988-87B6-7EF00C86A171}" srcOrd="0" destOrd="0" presId="urn:microsoft.com/office/officeart/2005/8/layout/hList9"/>
    <dgm:cxn modelId="{B1856A0B-E5C4-4236-AADD-C42E49E46E72}" type="presParOf" srcId="{CDC6DE7F-FDC7-47D0-BA91-FFBE06E30577}" destId="{5F079510-5C3D-4B75-A3FA-84215CB6761F}" srcOrd="1" destOrd="0" presId="urn:microsoft.com/office/officeart/2005/8/layout/hList9"/>
    <dgm:cxn modelId="{7EAF43FE-2159-4F06-9DAE-1A69C6F7D47A}" type="presParOf" srcId="{21A04CD8-261A-4742-BBAF-596C62D842C0}" destId="{8B89FA07-339B-491C-85DE-BD204EDBC9D7}" srcOrd="7" destOrd="0" presId="urn:microsoft.com/office/officeart/2005/8/layout/hList9"/>
    <dgm:cxn modelId="{800C7C29-A354-4B64-8F99-D5D852A78874}" type="presParOf" srcId="{21A04CD8-261A-4742-BBAF-596C62D842C0}" destId="{9A4D624D-103D-468D-8D86-D353423479EB}" srcOrd="8"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01B7A0-96F0-4D08-9C7C-F4F19223DE08}" type="datetimeFigureOut">
              <a:rPr lang="en-US" smtClean="0"/>
              <a:t>27-Feb-24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C4A0B-8597-425E-8D97-5A02EB60547A}" type="slidenum">
              <a:rPr lang="en-US" smtClean="0"/>
              <a:t>‹#›</a:t>
            </a:fld>
            <a:endParaRPr lang="en-US"/>
          </a:p>
        </p:txBody>
      </p:sp>
    </p:spTree>
    <p:extLst>
      <p:ext uri="{BB962C8B-B14F-4D97-AF65-F5344CB8AC3E}">
        <p14:creationId xmlns:p14="http://schemas.microsoft.com/office/powerpoint/2010/main" val="2752201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smtClean="0">
                <a:solidFill>
                  <a:schemeClr val="tx1"/>
                </a:solidFill>
                <a:effectLst/>
                <a:latin typeface="+mn-lt"/>
                <a:ea typeface="+mn-ea"/>
                <a:cs typeface="+mn-cs"/>
              </a:rPr>
              <a:t>- Đối với căn hộ chung cư: Là tổng diện tích sàn xây dựng sử dụng để ở của hộ (bao gồm: diện tích sàn có tường ngăn các phòng bên trong căn hộ và diện tích ban công, lô gia (nếu có) gắn liền với căn hộ đó; không tính tường bao ngôi nhà, tường phân chia các căn hộ, diện tích sàn có cột, hộp kỹ thuật nằm bên trong căn hộ), không tính diện tích sử dụng chung cho các hộ trong nhà chung cư như: diện tích cầu thang, lối đi, hành lang chung, phòng bảo vệ, phòng văn hóa,...</a:t>
            </a:r>
            <a:endParaRPr lang="en-US" sz="1200" kern="1200" smtClean="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661C4A0B-8597-425E-8D97-5A02EB60547A}" type="slidenum">
              <a:rPr lang="en-US" smtClean="0"/>
              <a:t>13</a:t>
            </a:fld>
            <a:endParaRPr lang="en-US"/>
          </a:p>
        </p:txBody>
      </p:sp>
    </p:spTree>
    <p:extLst>
      <p:ext uri="{BB962C8B-B14F-4D97-AF65-F5344CB8AC3E}">
        <p14:creationId xmlns:p14="http://schemas.microsoft.com/office/powerpoint/2010/main" val="806951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C4A0B-8597-425E-8D97-5A02EB605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80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C4A0B-8597-425E-8D97-5A02EB605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037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C4A0B-8597-425E-8D97-5A02EB605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167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C4A0B-8597-425E-8D97-5A02EB605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695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C4A0B-8597-425E-8D97-5A02EB605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898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C4A0B-8597-425E-8D97-5A02EB605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758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14520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smtClean="0">
                <a:solidFill>
                  <a:schemeClr val="tx1"/>
                </a:solidFill>
                <a:effectLst/>
                <a:latin typeface="+mn-lt"/>
                <a:ea typeface="+mn-ea"/>
                <a:cs typeface="+mn-cs"/>
              </a:rPr>
              <a:t>- Đối với căn hộ chung cư: Là tổng diện tích sàn xây dựng sử dụng để ở của hộ (bao gồm: diện tích sàn có tường ngăn các phòng bên trong căn hộ và diện tích ban công, lô gia (nếu có) gắn liền với căn hộ đó; không tính tường bao ngôi nhà, tường phân chia các căn hộ, diện tích sàn có cột, hộp kỹ thuật nằm bên trong căn hộ), không tính diện tích sử dụng chung cho các hộ trong nhà chung cư như: diện tích cầu thang, lối đi, hành lang chung, phòng bảo vệ, phòng văn hóa,...</a:t>
            </a:r>
            <a:endParaRPr lang="en-US" sz="1200" kern="1200" smtClean="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C4A0B-8597-425E-8D97-5A02EB605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04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C4A0B-8597-425E-8D97-5A02EB605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421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C4A0B-8597-425E-8D97-5A02EB605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35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smtClean="0">
                <a:solidFill>
                  <a:schemeClr val="tx1"/>
                </a:solidFill>
                <a:effectLst/>
                <a:latin typeface="+mn-lt"/>
                <a:ea typeface="+mn-ea"/>
                <a:cs typeface="+mn-cs"/>
              </a:rPr>
              <a:t>ĐTV hỏi kết hợp với quan sát để xác định thông tin đúng cho Câu </a:t>
            </a:r>
            <a:r>
              <a:rPr lang="en-US" sz="1200" kern="1200" smtClean="0">
                <a:solidFill>
                  <a:schemeClr val="tx1"/>
                </a:solidFill>
                <a:effectLst/>
                <a:latin typeface="+mn-lt"/>
                <a:ea typeface="+mn-ea"/>
                <a:cs typeface="+mn-cs"/>
              </a:rPr>
              <a:t>54</a:t>
            </a:r>
            <a:r>
              <a:rPr lang="vi-VN" sz="1200" kern="1200" smtClean="0">
                <a:solidFill>
                  <a:schemeClr val="tx1"/>
                </a:solidFill>
                <a:effectLst/>
                <a:latin typeface="+mn-lt"/>
                <a:ea typeface="+mn-ea"/>
                <a:cs typeface="+mn-cs"/>
              </a:rPr>
              <a:t>.</a:t>
            </a:r>
            <a:endParaRPr lang="en-US" sz="1200" kern="1200" smtClean="0">
              <a:solidFill>
                <a:schemeClr val="tx1"/>
              </a:solidFill>
              <a:effectLst/>
              <a:latin typeface="+mn-lt"/>
              <a:ea typeface="+mn-ea"/>
              <a:cs typeface="+mn-cs"/>
            </a:endParaRPr>
          </a:p>
          <a:p>
            <a:r>
              <a:rPr lang="vi-VN" sz="1200" kern="1200" smtClean="0">
                <a:solidFill>
                  <a:schemeClr val="tx1"/>
                </a:solidFill>
                <a:effectLst/>
                <a:latin typeface="+mn-lt"/>
                <a:ea typeface="+mn-ea"/>
                <a:cs typeface="+mn-cs"/>
              </a:rPr>
              <a:t>Mái nhà là bộ phận nằm trên cùng của ngôi nhà, để bảo vệ công trình nhà ở theo hướng từ trên xuống dưới (che mưa, che nắng, cách nhiệt, giữ nhiệt, chống thấm - chức năng bao che) và liên kết với các bộ phận tường, cột, dầm, giằng của công trình nhà ở, tạo nên sự ổn định chung cho toàn công trình (chức năng chịu lực).</a:t>
            </a:r>
            <a:endParaRPr lang="en-US" sz="1200" kern="1200" smtClean="0">
              <a:solidFill>
                <a:schemeClr val="tx1"/>
              </a:solidFill>
              <a:effectLst/>
              <a:latin typeface="+mn-lt"/>
              <a:ea typeface="+mn-ea"/>
              <a:cs typeface="+mn-cs"/>
            </a:endParaRPr>
          </a:p>
          <a:p>
            <a:r>
              <a:rPr lang="vi-VN" sz="1200" kern="1200" smtClean="0">
                <a:solidFill>
                  <a:schemeClr val="tx1"/>
                </a:solidFill>
                <a:effectLst/>
                <a:latin typeface="+mn-lt"/>
                <a:ea typeface="+mn-ea"/>
                <a:cs typeface="+mn-cs"/>
              </a:rPr>
              <a:t>Trường hợp ngôi nhà có 02 hoặc nhiều lớp mái (các lớp mái chống nóng, chống thấm dột,...), ĐTV hỏi để xác định vật liệu chính của mái được xây dựng để bảo vệ công trình; không tính các vật liệu chống nóng, chống dột là vật liệu chính của mái.</a:t>
            </a:r>
            <a:endParaRPr lang="en-US" sz="1200" kern="1200" smtClean="0">
              <a:solidFill>
                <a:schemeClr val="tx1"/>
              </a:solidFill>
              <a:effectLst/>
              <a:latin typeface="+mn-lt"/>
              <a:ea typeface="+mn-ea"/>
              <a:cs typeface="+mn-cs"/>
            </a:endParaRPr>
          </a:p>
          <a:p>
            <a:r>
              <a:rPr lang="vi-VN" sz="1200" kern="1200" smtClean="0">
                <a:solidFill>
                  <a:schemeClr val="tx1"/>
                </a:solidFill>
                <a:effectLst/>
                <a:latin typeface="+mn-lt"/>
                <a:ea typeface="+mn-ea"/>
                <a:cs typeface="+mn-cs"/>
              </a:rPr>
              <a:t>Trường hợp ngôi nhà xây kiên cố từ 01 tầng trở lên, mái của tầng một (tầng trệt) làm bằng bê tông, tầng thượng trên cùng đổ cột, xây tường bao, trên lợp mái tôn, phibrôximăng, tấm nhựa, trần thạch cao,... và tầng thượng hộ dùng để ăn, ở, sinh hoạt, ĐTV xác định vật liệu chính làm mái của ngôi nhà này là mái bê tông.</a:t>
            </a:r>
            <a:endParaRPr lang="en-US" sz="1200" kern="1200" smtClean="0">
              <a:solidFill>
                <a:schemeClr val="tx1"/>
              </a:solidFill>
              <a:effectLst/>
              <a:latin typeface="+mn-lt"/>
              <a:ea typeface="+mn-ea"/>
              <a:cs typeface="+mn-cs"/>
            </a:endParaRPr>
          </a:p>
          <a:p>
            <a:r>
              <a:rPr lang="vi-VN" sz="1200" kern="1200" smtClean="0">
                <a:solidFill>
                  <a:schemeClr val="tx1"/>
                </a:solidFill>
                <a:effectLst/>
                <a:latin typeface="+mn-lt"/>
                <a:ea typeface="+mn-ea"/>
                <a:cs typeface="+mn-cs"/>
              </a:rPr>
              <a:t>Trường hợp hộ thường xuyên ăn, ở trong 02 ngôi nhà trở lên cùng khuôn viên, vật liệu chính làm mái được tính cho ngôi nhà chính.</a:t>
            </a:r>
            <a:endParaRPr lang="en-US" sz="1200" kern="1200" smtClean="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C4A0B-8597-425E-8D97-5A02EB605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929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kern="120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C4A0B-8597-425E-8D97-5A02EB605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060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kern="120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C4A0B-8597-425E-8D97-5A02EB605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99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C4A0B-8597-425E-8D97-5A02EB605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215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C4A0B-8597-425E-8D97-5A02EB6054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113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27-Feb-24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8310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27-Feb-24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72267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27-Feb-24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25407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3601" y="2655801"/>
            <a:ext cx="10824799" cy="1546399"/>
          </a:xfrm>
          <a:prstGeom prst="rect">
            <a:avLst/>
          </a:prstGeom>
        </p:spPr>
        <p:txBody>
          <a:bodyPr lIns="91425" tIns="91425" rIns="91425" bIns="91425" anchor="ctr" anchorCtr="0"/>
          <a:lstStyle>
            <a:lvl1pPr lvl="0" algn="ctr">
              <a:spcBef>
                <a:spcPts val="0"/>
              </a:spcBef>
              <a:buSzPct val="100000"/>
              <a:defRPr sz="9600"/>
            </a:lvl1pPr>
            <a:lvl2pPr lvl="1" algn="ctr">
              <a:spcBef>
                <a:spcPts val="0"/>
              </a:spcBef>
              <a:buSzPct val="100000"/>
              <a:defRPr sz="9600"/>
            </a:lvl2pPr>
            <a:lvl3pPr lvl="2" algn="ctr">
              <a:spcBef>
                <a:spcPts val="0"/>
              </a:spcBef>
              <a:buSzPct val="100000"/>
              <a:defRPr sz="9600"/>
            </a:lvl3pPr>
            <a:lvl4pPr lvl="3" algn="ctr">
              <a:spcBef>
                <a:spcPts val="0"/>
              </a:spcBef>
              <a:buSzPct val="100000"/>
              <a:defRPr sz="9600"/>
            </a:lvl4pPr>
            <a:lvl5pPr lvl="4" algn="ctr">
              <a:spcBef>
                <a:spcPts val="0"/>
              </a:spcBef>
              <a:buSzPct val="100000"/>
              <a:defRPr sz="9600"/>
            </a:lvl5pPr>
            <a:lvl6pPr lvl="5" algn="ctr">
              <a:spcBef>
                <a:spcPts val="0"/>
              </a:spcBef>
              <a:buSzPct val="100000"/>
              <a:defRPr sz="9600"/>
            </a:lvl6pPr>
            <a:lvl7pPr lvl="6" algn="ctr">
              <a:spcBef>
                <a:spcPts val="0"/>
              </a:spcBef>
              <a:buSzPct val="100000"/>
              <a:defRPr sz="9600"/>
            </a:lvl7pPr>
            <a:lvl8pPr lvl="7" algn="ctr">
              <a:spcBef>
                <a:spcPts val="0"/>
              </a:spcBef>
              <a:buSzPct val="100000"/>
              <a:defRPr sz="9600"/>
            </a:lvl8pPr>
            <a:lvl9pPr lvl="8" algn="ctr">
              <a:spcBef>
                <a:spcPts val="0"/>
              </a:spcBef>
              <a:buSzPct val="100000"/>
              <a:defRPr sz="9600"/>
            </a:lvl9pPr>
          </a:lstStyle>
          <a:p>
            <a:endParaRPr/>
          </a:p>
        </p:txBody>
      </p:sp>
    </p:spTree>
    <p:extLst>
      <p:ext uri="{BB962C8B-B14F-4D97-AF65-F5344CB8AC3E}">
        <p14:creationId xmlns:p14="http://schemas.microsoft.com/office/powerpoint/2010/main" val="1257520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ubtitl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2468967" y="2111134"/>
            <a:ext cx="7254000" cy="1546399"/>
          </a:xfrm>
          <a:prstGeom prst="rect">
            <a:avLst/>
          </a:prstGeom>
        </p:spPr>
        <p:txBody>
          <a:bodyPr lIns="91425" tIns="91425" rIns="91425" bIns="91425" anchor="ctr" anchorCtr="0"/>
          <a:lstStyle>
            <a:lvl1pPr lvl="0" algn="ctr" rtl="0">
              <a:spcBef>
                <a:spcPts val="0"/>
              </a:spcBef>
              <a:buSzPct val="100000"/>
              <a:defRPr sz="6400"/>
            </a:lvl1pPr>
            <a:lvl2pPr lvl="1" algn="ctr" rtl="0">
              <a:spcBef>
                <a:spcPts val="0"/>
              </a:spcBef>
              <a:buSzPct val="100000"/>
              <a:defRPr sz="6400"/>
            </a:lvl2pPr>
            <a:lvl3pPr lvl="2" algn="ctr" rtl="0">
              <a:spcBef>
                <a:spcPts val="0"/>
              </a:spcBef>
              <a:buSzPct val="100000"/>
              <a:defRPr sz="6400"/>
            </a:lvl3pPr>
            <a:lvl4pPr lvl="3" algn="ctr" rtl="0">
              <a:spcBef>
                <a:spcPts val="0"/>
              </a:spcBef>
              <a:buSzPct val="100000"/>
              <a:defRPr sz="6400"/>
            </a:lvl4pPr>
            <a:lvl5pPr lvl="4" algn="ctr" rtl="0">
              <a:spcBef>
                <a:spcPts val="0"/>
              </a:spcBef>
              <a:buSzPct val="100000"/>
              <a:defRPr sz="6400"/>
            </a:lvl5pPr>
            <a:lvl6pPr lvl="5" algn="ctr" rtl="0">
              <a:spcBef>
                <a:spcPts val="0"/>
              </a:spcBef>
              <a:buSzPct val="100000"/>
              <a:defRPr sz="6400"/>
            </a:lvl6pPr>
            <a:lvl7pPr lvl="6" algn="ctr" rtl="0">
              <a:spcBef>
                <a:spcPts val="0"/>
              </a:spcBef>
              <a:buSzPct val="100000"/>
              <a:defRPr sz="6400"/>
            </a:lvl7pPr>
            <a:lvl8pPr lvl="7" algn="ctr" rtl="0">
              <a:spcBef>
                <a:spcPts val="0"/>
              </a:spcBef>
              <a:buSzPct val="100000"/>
              <a:defRPr sz="6400"/>
            </a:lvl8pPr>
            <a:lvl9pPr lvl="8" algn="ctr" rtl="0">
              <a:spcBef>
                <a:spcPts val="0"/>
              </a:spcBef>
              <a:buSzPct val="100000"/>
              <a:defRPr sz="6400"/>
            </a:lvl9pPr>
          </a:lstStyle>
          <a:p>
            <a:endParaRPr/>
          </a:p>
        </p:txBody>
      </p:sp>
      <p:sp>
        <p:nvSpPr>
          <p:cNvPr id="13" name="Shape 13"/>
          <p:cNvSpPr txBox="1">
            <a:spLocks noGrp="1"/>
          </p:cNvSpPr>
          <p:nvPr>
            <p:ph type="subTitle" idx="1"/>
          </p:nvPr>
        </p:nvSpPr>
        <p:spPr>
          <a:xfrm>
            <a:off x="2846933" y="5082667"/>
            <a:ext cx="6498000" cy="1775200"/>
          </a:xfrm>
          <a:prstGeom prst="rect">
            <a:avLst/>
          </a:prstGeom>
        </p:spPr>
        <p:txBody>
          <a:bodyPr lIns="91425" tIns="91425" rIns="91425" bIns="91425" anchor="ctr" anchorCtr="0"/>
          <a:lstStyle>
            <a:lvl1pPr lvl="0" algn="ctr" rtl="0">
              <a:spcBef>
                <a:spcPts val="0"/>
              </a:spcBef>
              <a:buNone/>
              <a:defRPr/>
            </a:lvl1pPr>
            <a:lvl2pPr lvl="1" algn="ctr" rtl="0">
              <a:spcBef>
                <a:spcPts val="0"/>
              </a:spcBef>
              <a:buSzPct val="100000"/>
              <a:buNone/>
              <a:defRPr sz="4000"/>
            </a:lvl2pPr>
            <a:lvl3pPr lvl="2" algn="ctr" rtl="0">
              <a:spcBef>
                <a:spcPts val="0"/>
              </a:spcBef>
              <a:buSzPct val="100000"/>
              <a:buNone/>
              <a:defRPr sz="4000"/>
            </a:lvl3pPr>
            <a:lvl4pPr lvl="3" algn="ctr" rtl="0">
              <a:spcBef>
                <a:spcPts val="0"/>
              </a:spcBef>
              <a:buSzPct val="100000"/>
              <a:buNone/>
              <a:defRPr sz="4000"/>
            </a:lvl4pPr>
            <a:lvl5pPr lvl="4" algn="ctr" rtl="0">
              <a:spcBef>
                <a:spcPts val="0"/>
              </a:spcBef>
              <a:buSzPct val="100000"/>
              <a:buNone/>
              <a:defRPr sz="4000"/>
            </a:lvl5pPr>
            <a:lvl6pPr lvl="5" algn="ctr" rtl="0">
              <a:spcBef>
                <a:spcPts val="0"/>
              </a:spcBef>
              <a:buSzPct val="100000"/>
              <a:buNone/>
              <a:defRPr sz="4000"/>
            </a:lvl6pPr>
            <a:lvl7pPr lvl="6" algn="ctr" rtl="0">
              <a:spcBef>
                <a:spcPts val="0"/>
              </a:spcBef>
              <a:buSzPct val="100000"/>
              <a:buNone/>
              <a:defRPr sz="4000"/>
            </a:lvl7pPr>
            <a:lvl8pPr lvl="7" algn="ctr" rtl="0">
              <a:spcBef>
                <a:spcPts val="0"/>
              </a:spcBef>
              <a:buSzPct val="100000"/>
              <a:buNone/>
              <a:defRPr sz="4000"/>
            </a:lvl8pPr>
            <a:lvl9pPr lvl="8" algn="ctr" rtl="0">
              <a:spcBef>
                <a:spcPts val="0"/>
              </a:spcBef>
              <a:buSzPct val="100000"/>
              <a:buNone/>
              <a:defRPr sz="4000"/>
            </a:lvl9pPr>
          </a:lstStyle>
          <a:p>
            <a:endParaRPr/>
          </a:p>
        </p:txBody>
      </p:sp>
      <p:cxnSp>
        <p:nvCxnSpPr>
          <p:cNvPr id="14" name="Shape 14"/>
          <p:cNvCxnSpPr/>
          <p:nvPr/>
        </p:nvCxnSpPr>
        <p:spPr>
          <a:xfrm rot="10800000">
            <a:off x="5559199" y="5082667"/>
            <a:ext cx="1073600" cy="0"/>
          </a:xfrm>
          <a:prstGeom prst="straightConnector1">
            <a:avLst/>
          </a:prstGeom>
          <a:noFill/>
          <a:ln w="76200" cap="flat" cmpd="sng">
            <a:solidFill>
              <a:srgbClr val="FFFFFF"/>
            </a:solidFill>
            <a:prstDash val="solid"/>
            <a:round/>
            <a:headEnd type="none" w="lg" len="lg"/>
            <a:tailEnd type="none" w="lg" len="lg"/>
          </a:ln>
        </p:spPr>
      </p:cxnSp>
    </p:spTree>
    <p:extLst>
      <p:ext uri="{BB962C8B-B14F-4D97-AF65-F5344CB8AC3E}">
        <p14:creationId xmlns:p14="http://schemas.microsoft.com/office/powerpoint/2010/main" val="3995396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Quot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877400" y="4914401"/>
            <a:ext cx="7814000" cy="1093199"/>
          </a:xfrm>
          <a:prstGeom prst="rect">
            <a:avLst/>
          </a:prstGeom>
        </p:spPr>
        <p:txBody>
          <a:bodyPr lIns="91425" tIns="91425" rIns="91425" bIns="91425" anchor="b" anchorCtr="0"/>
          <a:lstStyle>
            <a:lvl1pPr lvl="0" rtl="0">
              <a:spcBef>
                <a:spcPts val="0"/>
              </a:spcBef>
              <a:buSzPct val="100000"/>
              <a:defRPr sz="4000"/>
            </a:lvl1pPr>
            <a:lvl2pPr lvl="1" algn="ctr" rtl="0">
              <a:spcBef>
                <a:spcPts val="0"/>
              </a:spcBef>
              <a:buSzPct val="100000"/>
              <a:defRPr sz="4000"/>
            </a:lvl2pPr>
            <a:lvl3pPr lvl="2" algn="ctr" rtl="0">
              <a:spcBef>
                <a:spcPts val="0"/>
              </a:spcBef>
              <a:buSzPct val="100000"/>
              <a:defRPr sz="4000"/>
            </a:lvl3pPr>
            <a:lvl4pPr lvl="3" algn="ctr" rtl="0">
              <a:spcBef>
                <a:spcPts val="0"/>
              </a:spcBef>
              <a:buSzPct val="100000"/>
              <a:defRPr sz="4000"/>
            </a:lvl4pPr>
            <a:lvl5pPr lvl="4" algn="ctr" rtl="0">
              <a:spcBef>
                <a:spcPts val="0"/>
              </a:spcBef>
              <a:buSzPct val="100000"/>
              <a:defRPr sz="4000"/>
            </a:lvl5pPr>
            <a:lvl6pPr lvl="5" algn="ctr" rtl="0">
              <a:spcBef>
                <a:spcPts val="0"/>
              </a:spcBef>
              <a:buSzPct val="100000"/>
              <a:defRPr sz="4000"/>
            </a:lvl6pPr>
            <a:lvl7pPr lvl="6" algn="ctr" rtl="0">
              <a:spcBef>
                <a:spcPts val="0"/>
              </a:spcBef>
              <a:buSzPct val="100000"/>
              <a:defRPr sz="4000"/>
            </a:lvl7pPr>
            <a:lvl8pPr lvl="7" algn="ctr" rtl="0">
              <a:spcBef>
                <a:spcPts val="0"/>
              </a:spcBef>
              <a:buSzPct val="100000"/>
              <a:defRPr sz="4000"/>
            </a:lvl8pPr>
            <a:lvl9pPr lvl="8" algn="ctr">
              <a:spcBef>
                <a:spcPts val="0"/>
              </a:spcBef>
              <a:buSzPct val="100000"/>
              <a:defRPr sz="4000"/>
            </a:lvl9pPr>
          </a:lstStyle>
          <a:p>
            <a:endParaRPr/>
          </a:p>
        </p:txBody>
      </p:sp>
      <p:sp>
        <p:nvSpPr>
          <p:cNvPr id="17" name="Shape 17"/>
          <p:cNvSpPr txBox="1"/>
          <p:nvPr/>
        </p:nvSpPr>
        <p:spPr>
          <a:xfrm>
            <a:off x="831748" y="59891"/>
            <a:ext cx="2609600" cy="871599"/>
          </a:xfrm>
          <a:prstGeom prst="rect">
            <a:avLst/>
          </a:prstGeom>
          <a:noFill/>
          <a:ln>
            <a:noFill/>
          </a:ln>
        </p:spPr>
        <p:txBody>
          <a:bodyPr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2800" b="0" i="0" u="none" strike="noStrike" kern="0" cap="none" spc="0" normalizeH="0" baseline="0" noProof="0">
                <a:ln>
                  <a:noFill/>
                </a:ln>
                <a:solidFill>
                  <a:srgbClr val="FFFFFF"/>
                </a:solidFill>
                <a:effectLst/>
                <a:uLnTx/>
                <a:uFillTx/>
                <a:latin typeface="Montserrat"/>
                <a:ea typeface="Montserrat"/>
                <a:cs typeface="Montserrat"/>
                <a:sym typeface="Montserrat"/>
                <a:rtl val="0"/>
              </a:rPr>
              <a:t>“</a:t>
            </a:r>
          </a:p>
        </p:txBody>
      </p:sp>
      <p:cxnSp>
        <p:nvCxnSpPr>
          <p:cNvPr id="18" name="Shape 18"/>
          <p:cNvCxnSpPr/>
          <p:nvPr/>
        </p:nvCxnSpPr>
        <p:spPr>
          <a:xfrm rot="10800000">
            <a:off x="1012671" y="1519967"/>
            <a:ext cx="1073600" cy="0"/>
          </a:xfrm>
          <a:prstGeom prst="straightConnector1">
            <a:avLst/>
          </a:prstGeom>
          <a:noFill/>
          <a:ln w="76200" cap="flat" cmpd="sng">
            <a:solidFill>
              <a:srgbClr val="FFFFFF"/>
            </a:solidFill>
            <a:prstDash val="solid"/>
            <a:round/>
            <a:headEnd type="none" w="lg" len="lg"/>
            <a:tailEnd type="none" w="lg" len="lg"/>
          </a:ln>
        </p:spPr>
      </p:cxnSp>
    </p:spTree>
    <p:extLst>
      <p:ext uri="{BB962C8B-B14F-4D97-AF65-F5344CB8AC3E}">
        <p14:creationId xmlns:p14="http://schemas.microsoft.com/office/powerpoint/2010/main" val="2788550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1 column">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1696900" y="2857400"/>
            <a:ext cx="8798000" cy="11432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body" idx="1"/>
          </p:nvPr>
        </p:nvSpPr>
        <p:spPr>
          <a:xfrm>
            <a:off x="1648667" y="4970101"/>
            <a:ext cx="8894800" cy="1597599"/>
          </a:xfrm>
          <a:prstGeom prst="rect">
            <a:avLst/>
          </a:prstGeom>
        </p:spPr>
        <p:txBody>
          <a:bodyPr lIns="91425" tIns="91425" rIns="91425" bIns="91425" anchor="b"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Tree>
    <p:extLst>
      <p:ext uri="{BB962C8B-B14F-4D97-AF65-F5344CB8AC3E}">
        <p14:creationId xmlns:p14="http://schemas.microsoft.com/office/powerpoint/2010/main" val="1106388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1696900" y="2857400"/>
            <a:ext cx="8798000" cy="11432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2459164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aption">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609600" y="5669767"/>
            <a:ext cx="10972800" cy="1187999"/>
          </a:xfrm>
          <a:prstGeom prst="rect">
            <a:avLst/>
          </a:prstGeom>
        </p:spPr>
        <p:txBody>
          <a:bodyPr lIns="91425" tIns="91425" rIns="91425" bIns="91425" anchor="ctr" anchorCtr="0"/>
          <a:lstStyle>
            <a:lvl1pPr lvl="0" algn="ctr">
              <a:spcBef>
                <a:spcPts val="480"/>
              </a:spcBef>
              <a:buSzPct val="100000"/>
              <a:buFont typeface="Montserrat"/>
              <a:buNone/>
              <a:defRPr sz="4000">
                <a:latin typeface="Montserrat"/>
                <a:ea typeface="Montserrat"/>
                <a:cs typeface="Montserrat"/>
                <a:sym typeface="Montserrat"/>
              </a:defRPr>
            </a:lvl1pPr>
          </a:lstStyle>
          <a:p>
            <a:endParaRPr/>
          </a:p>
        </p:txBody>
      </p:sp>
    </p:spTree>
    <p:extLst>
      <p:ext uri="{BB962C8B-B14F-4D97-AF65-F5344CB8AC3E}">
        <p14:creationId xmlns:p14="http://schemas.microsoft.com/office/powerpoint/2010/main" val="719471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4204465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27-Feb-24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13748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27-Feb-24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24487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t>27-Feb-24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5177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A87A34-81AB-432B-8DAE-1953F412C126}" type="datetimeFigureOut">
              <a:rPr lang="en-US" smtClean="0"/>
              <a:t>27-Feb-24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82975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A87A34-81AB-432B-8DAE-1953F412C126}" type="datetimeFigureOut">
              <a:rPr lang="en-US" smtClean="0"/>
              <a:t>27-Feb-24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42957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27-Feb-24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69780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27-Feb-24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01166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27-Feb-24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07556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27-Feb-24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8913969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Shape 6"/>
          <p:cNvSpPr/>
          <p:nvPr/>
        </p:nvSpPr>
        <p:spPr>
          <a:xfrm>
            <a:off x="7967" y="1"/>
            <a:ext cx="12192000" cy="6857999"/>
          </a:xfrm>
          <a:prstGeom prst="rect">
            <a:avLst/>
          </a:prstGeom>
          <a:solidFill>
            <a:srgbClr val="161732">
              <a:alpha val="36540"/>
            </a:srgbClr>
          </a:solidFill>
          <a:ln>
            <a:noFill/>
          </a:ln>
        </p:spPr>
        <p:txBody>
          <a:bodyPr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rtl val="0"/>
            </a:endParaRPr>
          </a:p>
        </p:txBody>
      </p:sp>
      <p:sp>
        <p:nvSpPr>
          <p:cNvPr id="7" name="Shape 7"/>
          <p:cNvSpPr txBox="1">
            <a:spLocks noGrp="1"/>
          </p:cNvSpPr>
          <p:nvPr>
            <p:ph type="title"/>
          </p:nvPr>
        </p:nvSpPr>
        <p:spPr>
          <a:xfrm>
            <a:off x="1696900" y="2857400"/>
            <a:ext cx="8798000" cy="1143200"/>
          </a:xfrm>
          <a:prstGeom prst="rect">
            <a:avLst/>
          </a:prstGeom>
          <a:noFill/>
          <a:ln>
            <a:noFill/>
          </a:ln>
        </p:spPr>
        <p:txBody>
          <a:bodyPr lIns="91425" tIns="91425" rIns="91425" bIns="91425" anchor="ctr" anchorCtr="0"/>
          <a:lstStyle>
            <a:lvl1pPr lvl="0" algn="ctr">
              <a:spcBef>
                <a:spcPts val="0"/>
              </a:spcBef>
              <a:buClr>
                <a:srgbClr val="FFFFFF"/>
              </a:buClr>
              <a:buSzPct val="100000"/>
              <a:buFont typeface="Montserrat"/>
              <a:buNone/>
              <a:defRPr sz="6000" b="1">
                <a:solidFill>
                  <a:srgbClr val="FFFFFF"/>
                </a:solidFill>
                <a:latin typeface="Montserrat"/>
                <a:ea typeface="Montserrat"/>
                <a:cs typeface="Montserrat"/>
                <a:sym typeface="Montserrat"/>
              </a:defRPr>
            </a:lvl1pPr>
            <a:lvl2pPr lvl="1" algn="ctr">
              <a:spcBef>
                <a:spcPts val="0"/>
              </a:spcBef>
              <a:buClr>
                <a:srgbClr val="FFFFFF"/>
              </a:buClr>
              <a:buSzPct val="100000"/>
              <a:buFont typeface="Montserrat"/>
              <a:buNone/>
              <a:defRPr sz="6000" b="1">
                <a:solidFill>
                  <a:srgbClr val="FFFFFF"/>
                </a:solidFill>
                <a:latin typeface="Montserrat"/>
                <a:ea typeface="Montserrat"/>
                <a:cs typeface="Montserrat"/>
                <a:sym typeface="Montserrat"/>
              </a:defRPr>
            </a:lvl2pPr>
            <a:lvl3pPr lvl="2" algn="ctr">
              <a:spcBef>
                <a:spcPts val="0"/>
              </a:spcBef>
              <a:buClr>
                <a:srgbClr val="FFFFFF"/>
              </a:buClr>
              <a:buSzPct val="100000"/>
              <a:buFont typeface="Montserrat"/>
              <a:buNone/>
              <a:defRPr sz="6000" b="1">
                <a:solidFill>
                  <a:srgbClr val="FFFFFF"/>
                </a:solidFill>
                <a:latin typeface="Montserrat"/>
                <a:ea typeface="Montserrat"/>
                <a:cs typeface="Montserrat"/>
                <a:sym typeface="Montserrat"/>
              </a:defRPr>
            </a:lvl3pPr>
            <a:lvl4pPr lvl="3" algn="ctr">
              <a:spcBef>
                <a:spcPts val="0"/>
              </a:spcBef>
              <a:buClr>
                <a:srgbClr val="FFFFFF"/>
              </a:buClr>
              <a:buSzPct val="100000"/>
              <a:buFont typeface="Montserrat"/>
              <a:buNone/>
              <a:defRPr sz="6000" b="1">
                <a:solidFill>
                  <a:srgbClr val="FFFFFF"/>
                </a:solidFill>
                <a:latin typeface="Montserrat"/>
                <a:ea typeface="Montserrat"/>
                <a:cs typeface="Montserrat"/>
                <a:sym typeface="Montserrat"/>
              </a:defRPr>
            </a:lvl4pPr>
            <a:lvl5pPr lvl="4" algn="ctr">
              <a:spcBef>
                <a:spcPts val="0"/>
              </a:spcBef>
              <a:buClr>
                <a:srgbClr val="FFFFFF"/>
              </a:buClr>
              <a:buSzPct val="100000"/>
              <a:buFont typeface="Montserrat"/>
              <a:buNone/>
              <a:defRPr sz="6000" b="1">
                <a:solidFill>
                  <a:srgbClr val="FFFFFF"/>
                </a:solidFill>
                <a:latin typeface="Montserrat"/>
                <a:ea typeface="Montserrat"/>
                <a:cs typeface="Montserrat"/>
                <a:sym typeface="Montserrat"/>
              </a:defRPr>
            </a:lvl5pPr>
            <a:lvl6pPr lvl="5" algn="ctr">
              <a:spcBef>
                <a:spcPts val="0"/>
              </a:spcBef>
              <a:buClr>
                <a:srgbClr val="FFFFFF"/>
              </a:buClr>
              <a:buSzPct val="100000"/>
              <a:buFont typeface="Montserrat"/>
              <a:buNone/>
              <a:defRPr sz="6000" b="1">
                <a:solidFill>
                  <a:srgbClr val="FFFFFF"/>
                </a:solidFill>
                <a:latin typeface="Montserrat"/>
                <a:ea typeface="Montserrat"/>
                <a:cs typeface="Montserrat"/>
                <a:sym typeface="Montserrat"/>
              </a:defRPr>
            </a:lvl6pPr>
            <a:lvl7pPr lvl="6" algn="ctr">
              <a:spcBef>
                <a:spcPts val="0"/>
              </a:spcBef>
              <a:buClr>
                <a:srgbClr val="FFFFFF"/>
              </a:buClr>
              <a:buSzPct val="100000"/>
              <a:buFont typeface="Montserrat"/>
              <a:buNone/>
              <a:defRPr sz="6000" b="1">
                <a:solidFill>
                  <a:srgbClr val="FFFFFF"/>
                </a:solidFill>
                <a:latin typeface="Montserrat"/>
                <a:ea typeface="Montserrat"/>
                <a:cs typeface="Montserrat"/>
                <a:sym typeface="Montserrat"/>
              </a:defRPr>
            </a:lvl7pPr>
            <a:lvl8pPr lvl="7" algn="ctr">
              <a:spcBef>
                <a:spcPts val="0"/>
              </a:spcBef>
              <a:buClr>
                <a:srgbClr val="FFFFFF"/>
              </a:buClr>
              <a:buSzPct val="100000"/>
              <a:buFont typeface="Montserrat"/>
              <a:buNone/>
              <a:defRPr sz="6000" b="1">
                <a:solidFill>
                  <a:srgbClr val="FFFFFF"/>
                </a:solidFill>
                <a:latin typeface="Montserrat"/>
                <a:ea typeface="Montserrat"/>
                <a:cs typeface="Montserrat"/>
                <a:sym typeface="Montserrat"/>
              </a:defRPr>
            </a:lvl8pPr>
            <a:lvl9pPr lvl="8" algn="ctr">
              <a:spcBef>
                <a:spcPts val="0"/>
              </a:spcBef>
              <a:buClr>
                <a:srgbClr val="FFFFFF"/>
              </a:buClr>
              <a:buSzPct val="100000"/>
              <a:buFont typeface="Montserrat"/>
              <a:buNone/>
              <a:defRPr sz="6000" b="1">
                <a:solidFill>
                  <a:srgbClr val="FFFFFF"/>
                </a:solidFill>
                <a:latin typeface="Montserrat"/>
                <a:ea typeface="Montserrat"/>
                <a:cs typeface="Montserrat"/>
                <a:sym typeface="Montserrat"/>
              </a:defRPr>
            </a:lvl9pPr>
          </a:lstStyle>
          <a:p>
            <a:endParaRPr/>
          </a:p>
        </p:txBody>
      </p:sp>
      <p:sp>
        <p:nvSpPr>
          <p:cNvPr id="8" name="Shape 8"/>
          <p:cNvSpPr txBox="1">
            <a:spLocks noGrp="1"/>
          </p:cNvSpPr>
          <p:nvPr>
            <p:ph type="body" idx="1"/>
          </p:nvPr>
        </p:nvSpPr>
        <p:spPr>
          <a:xfrm>
            <a:off x="1648667" y="4970101"/>
            <a:ext cx="8894800" cy="1597599"/>
          </a:xfrm>
          <a:prstGeom prst="rect">
            <a:avLst/>
          </a:prstGeom>
          <a:noFill/>
          <a:ln>
            <a:noFill/>
          </a:ln>
        </p:spPr>
        <p:txBody>
          <a:bodyPr lIns="91425" tIns="91425" rIns="91425" bIns="91425" anchor="t" anchorCtr="0"/>
          <a:lstStyle>
            <a:lvl1pPr lvl="0">
              <a:spcBef>
                <a:spcPts val="600"/>
              </a:spcBef>
              <a:buClr>
                <a:srgbClr val="FFFFFF"/>
              </a:buClr>
              <a:buSzPct val="100000"/>
              <a:buFont typeface="Playfair Display"/>
              <a:defRPr sz="1200">
                <a:solidFill>
                  <a:srgbClr val="FFFFFF"/>
                </a:solidFill>
                <a:latin typeface="Playfair Display"/>
                <a:ea typeface="Playfair Display"/>
                <a:cs typeface="Playfair Display"/>
                <a:sym typeface="Playfair Display"/>
              </a:defRPr>
            </a:lvl1pPr>
            <a:lvl2pPr lvl="1">
              <a:spcBef>
                <a:spcPts val="480"/>
              </a:spcBef>
              <a:buClr>
                <a:srgbClr val="FFFFFF"/>
              </a:buClr>
              <a:buSzPct val="100000"/>
              <a:buFont typeface="Playfair Display"/>
              <a:defRPr sz="1200">
                <a:solidFill>
                  <a:srgbClr val="FFFFFF"/>
                </a:solidFill>
                <a:latin typeface="Playfair Display"/>
                <a:ea typeface="Playfair Display"/>
                <a:cs typeface="Playfair Display"/>
                <a:sym typeface="Playfair Display"/>
              </a:defRPr>
            </a:lvl2pPr>
            <a:lvl3pPr lvl="2">
              <a:spcBef>
                <a:spcPts val="480"/>
              </a:spcBef>
              <a:buClr>
                <a:srgbClr val="FFFFFF"/>
              </a:buClr>
              <a:buSzPct val="100000"/>
              <a:buFont typeface="Playfair Display"/>
              <a:defRPr sz="1200">
                <a:solidFill>
                  <a:srgbClr val="FFFFFF"/>
                </a:solidFill>
                <a:latin typeface="Playfair Display"/>
                <a:ea typeface="Playfair Display"/>
                <a:cs typeface="Playfair Display"/>
                <a:sym typeface="Playfair Display"/>
              </a:defRPr>
            </a:lvl3pPr>
            <a:lvl4pPr lvl="3">
              <a:spcBef>
                <a:spcPts val="360"/>
              </a:spcBef>
              <a:buClr>
                <a:srgbClr val="FFFFFF"/>
              </a:buClr>
              <a:buSzPct val="100000"/>
              <a:buFont typeface="Playfair Display"/>
              <a:defRPr sz="1200">
                <a:solidFill>
                  <a:srgbClr val="FFFFFF"/>
                </a:solidFill>
                <a:latin typeface="Playfair Display"/>
                <a:ea typeface="Playfair Display"/>
                <a:cs typeface="Playfair Display"/>
                <a:sym typeface="Playfair Display"/>
              </a:defRPr>
            </a:lvl4pPr>
            <a:lvl5pPr lvl="4">
              <a:spcBef>
                <a:spcPts val="360"/>
              </a:spcBef>
              <a:buClr>
                <a:srgbClr val="FFFFFF"/>
              </a:buClr>
              <a:buSzPct val="100000"/>
              <a:buFont typeface="Playfair Display"/>
              <a:defRPr sz="1200">
                <a:solidFill>
                  <a:srgbClr val="FFFFFF"/>
                </a:solidFill>
                <a:latin typeface="Playfair Display"/>
                <a:ea typeface="Playfair Display"/>
                <a:cs typeface="Playfair Display"/>
                <a:sym typeface="Playfair Display"/>
              </a:defRPr>
            </a:lvl5pPr>
            <a:lvl6pPr lvl="5">
              <a:spcBef>
                <a:spcPts val="360"/>
              </a:spcBef>
              <a:buClr>
                <a:srgbClr val="FFFFFF"/>
              </a:buClr>
              <a:buSzPct val="100000"/>
              <a:buFont typeface="Playfair Display"/>
              <a:defRPr sz="1200">
                <a:solidFill>
                  <a:srgbClr val="FFFFFF"/>
                </a:solidFill>
                <a:latin typeface="Playfair Display"/>
                <a:ea typeface="Playfair Display"/>
                <a:cs typeface="Playfair Display"/>
                <a:sym typeface="Playfair Display"/>
              </a:defRPr>
            </a:lvl6pPr>
            <a:lvl7pPr lvl="6">
              <a:spcBef>
                <a:spcPts val="360"/>
              </a:spcBef>
              <a:buClr>
                <a:srgbClr val="FFFFFF"/>
              </a:buClr>
              <a:buSzPct val="100000"/>
              <a:buFont typeface="Playfair Display"/>
              <a:defRPr sz="1200">
                <a:solidFill>
                  <a:srgbClr val="FFFFFF"/>
                </a:solidFill>
                <a:latin typeface="Playfair Display"/>
                <a:ea typeface="Playfair Display"/>
                <a:cs typeface="Playfair Display"/>
                <a:sym typeface="Playfair Display"/>
              </a:defRPr>
            </a:lvl7pPr>
            <a:lvl8pPr lvl="7">
              <a:spcBef>
                <a:spcPts val="360"/>
              </a:spcBef>
              <a:buClr>
                <a:srgbClr val="FFFFFF"/>
              </a:buClr>
              <a:buSzPct val="100000"/>
              <a:buFont typeface="Playfair Display"/>
              <a:defRPr sz="1200">
                <a:solidFill>
                  <a:srgbClr val="FFFFFF"/>
                </a:solidFill>
                <a:latin typeface="Playfair Display"/>
                <a:ea typeface="Playfair Display"/>
                <a:cs typeface="Playfair Display"/>
                <a:sym typeface="Playfair Display"/>
              </a:defRPr>
            </a:lvl8pPr>
            <a:lvl9pPr lvl="8">
              <a:spcBef>
                <a:spcPts val="360"/>
              </a:spcBef>
              <a:buClr>
                <a:srgbClr val="FFFFFF"/>
              </a:buClr>
              <a:buSzPct val="100000"/>
              <a:buFont typeface="Playfair Display"/>
              <a:defRPr sz="1200">
                <a:solidFill>
                  <a:srgbClr val="FFFFFF"/>
                </a:solidFill>
                <a:latin typeface="Playfair Display"/>
                <a:ea typeface="Playfair Display"/>
                <a:cs typeface="Playfair Display"/>
                <a:sym typeface="Playfair Display"/>
              </a:defRPr>
            </a:lvl9pPr>
          </a:lstStyle>
          <a:p>
            <a:endParaRPr/>
          </a:p>
        </p:txBody>
      </p:sp>
    </p:spTree>
    <p:extLst>
      <p:ext uri="{BB962C8B-B14F-4D97-AF65-F5344CB8AC3E}">
        <p14:creationId xmlns:p14="http://schemas.microsoft.com/office/powerpoint/2010/main" val="994524914"/>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89000"/>
                <a:lumOff val="11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lum bright="70000" contrast="-70000"/>
            <a:extLst>
              <a:ext uri="{BEBA8EAE-BF5A-486C-A8C5-ECC9F3942E4B}">
                <a14:imgProps xmlns:a14="http://schemas.microsoft.com/office/drawing/2010/main">
                  <a14:imgLayer r:embed="rId3">
                    <a14:imgEffect>
                      <a14:colorTemperature colorTemp="5579"/>
                    </a14:imgEffect>
                    <a14:imgEffect>
                      <a14:saturation sat="166000"/>
                    </a14:imgEffect>
                  </a14:imgLayer>
                </a14:imgProps>
              </a:ext>
              <a:ext uri="{28A0092B-C50C-407E-A947-70E740481C1C}">
                <a14:useLocalDpi xmlns:a14="http://schemas.microsoft.com/office/drawing/2010/main"/>
              </a:ext>
            </a:extLst>
          </a:blip>
          <a:stretch>
            <a:fillRect/>
          </a:stretch>
        </p:blipFill>
        <p:spPr>
          <a:xfrm>
            <a:off x="-426720" y="0"/>
            <a:ext cx="12842240" cy="6723102"/>
          </a:xfrm>
          <a:prstGeom prst="rect">
            <a:avLst/>
          </a:prstGeom>
          <a:solidFill>
            <a:schemeClr val="accent1">
              <a:lumMod val="75000"/>
            </a:schemeClr>
          </a:solidFill>
          <a:ln>
            <a:solidFill>
              <a:schemeClr val="accent1"/>
            </a:solidFill>
          </a:ln>
          <a:effectLst>
            <a:glow rad="127000">
              <a:schemeClr val="accent1">
                <a:alpha val="98000"/>
              </a:schemeClr>
            </a:glow>
            <a:outerShdw blurRad="50800" dist="50800" dir="5400000" algn="ctr" rotWithShape="0">
              <a:srgbClr val="000000"/>
            </a:outerShdw>
          </a:effectLst>
        </p:spPr>
      </p:pic>
      <p:sp>
        <p:nvSpPr>
          <p:cNvPr id="5" name="TextBox 4">
            <a:extLst>
              <a:ext uri="{FF2B5EF4-FFF2-40B4-BE49-F238E27FC236}">
                <a16:creationId xmlns="" xmlns:a16="http://schemas.microsoft.com/office/drawing/2014/main" id="{595792C1-F0E2-1B50-E5F0-9DE01328D911}"/>
              </a:ext>
            </a:extLst>
          </p:cNvPr>
          <p:cNvSpPr txBox="1"/>
          <p:nvPr/>
        </p:nvSpPr>
        <p:spPr>
          <a:xfrm>
            <a:off x="-426720" y="0"/>
            <a:ext cx="12842240" cy="769441"/>
          </a:xfrm>
          <a:prstGeom prst="rect">
            <a:avLst/>
          </a:prstGeom>
          <a:solidFill>
            <a:srgbClr val="0070C0"/>
          </a:solidFill>
        </p:spPr>
        <p:txBody>
          <a:bodyPr wrap="square" rtlCol="0">
            <a:spAutoFit/>
          </a:bodyPr>
          <a:lstStyle/>
          <a:p>
            <a:pPr algn="ctr"/>
            <a:r>
              <a:rPr lang="en-US" altLang="en-US" sz="2200" b="1">
                <a:solidFill>
                  <a:schemeClr val="bg1"/>
                </a:solidFill>
                <a:latin typeface="Times New Roman" panose="02020603050405020304" pitchFamily="18" charset="0"/>
                <a:cs typeface="Times New Roman" panose="02020603050405020304" pitchFamily="18" charset="0"/>
              </a:rPr>
              <a:t>TỔNG CỤC THỐNG KÊ</a:t>
            </a:r>
            <a:endParaRPr lang="en-US" sz="2200" b="1">
              <a:solidFill>
                <a:schemeClr val="bg1"/>
              </a:solidFill>
              <a:latin typeface="Times New Roman" panose="02020603050405020304" pitchFamily="18" charset="0"/>
              <a:cs typeface="Times New Roman" panose="02020603050405020304" pitchFamily="18" charset="0"/>
            </a:endParaRPr>
          </a:p>
          <a:p>
            <a:pPr algn="ctr"/>
            <a:r>
              <a:rPr lang="en-US" sz="2200" b="1" cap="all">
                <a:solidFill>
                  <a:prstClr val="white"/>
                </a:solidFill>
                <a:latin typeface="Times New Roman" panose="02020603050405020304" pitchFamily="18" charset="0"/>
                <a:ea typeface="+mj-ea"/>
                <a:cs typeface="Times New Roman" panose="02020603050405020304" pitchFamily="18" charset="0"/>
              </a:rPr>
              <a:t>Điều tra Dân </a:t>
            </a:r>
            <a:r>
              <a:rPr lang="en-US" sz="2200" b="1" cap="all" smtClean="0">
                <a:solidFill>
                  <a:prstClr val="white"/>
                </a:solidFill>
                <a:latin typeface="Times New Roman" panose="02020603050405020304" pitchFamily="18" charset="0"/>
                <a:ea typeface="+mj-ea"/>
                <a:cs typeface="Times New Roman" panose="02020603050405020304" pitchFamily="18" charset="0"/>
              </a:rPr>
              <a:t>số và </a:t>
            </a:r>
            <a:r>
              <a:rPr lang="en-US" sz="2200" b="1" cap="all">
                <a:solidFill>
                  <a:prstClr val="white"/>
                </a:solidFill>
                <a:latin typeface="Times New Roman" panose="02020603050405020304" pitchFamily="18" charset="0"/>
                <a:ea typeface="+mj-ea"/>
                <a:cs typeface="Times New Roman" panose="02020603050405020304" pitchFamily="18" charset="0"/>
              </a:rPr>
              <a:t>nhà ở giữa </a:t>
            </a:r>
            <a:r>
              <a:rPr lang="en-US" sz="2200" b="1" cap="all" smtClean="0">
                <a:solidFill>
                  <a:prstClr val="white"/>
                </a:solidFill>
                <a:latin typeface="Times New Roman" panose="02020603050405020304" pitchFamily="18" charset="0"/>
                <a:ea typeface="+mj-ea"/>
                <a:cs typeface="Times New Roman" panose="02020603050405020304" pitchFamily="18" charset="0"/>
              </a:rPr>
              <a:t>kỳ 2024</a:t>
            </a:r>
          </a:p>
        </p:txBody>
      </p:sp>
      <p:sp>
        <p:nvSpPr>
          <p:cNvPr id="8" name="Title 1"/>
          <p:cNvSpPr txBox="1">
            <a:spLocks noGrp="1"/>
          </p:cNvSpPr>
          <p:nvPr>
            <p:ph type="ctrTitle"/>
          </p:nvPr>
        </p:nvSpPr>
        <p:spPr>
          <a:xfrm>
            <a:off x="166688" y="2122232"/>
            <a:ext cx="12201208" cy="1970978"/>
          </a:xfrm>
          <a:prstGeom prst="rect">
            <a:avLst/>
          </a:prstGeom>
          <a:solidFill>
            <a:schemeClr val="bg1">
              <a:lumMod val="95000"/>
              <a:alpha val="61000"/>
            </a:schemeClr>
          </a:solidFill>
          <a:ln>
            <a:noFill/>
          </a:ln>
        </p:spPr>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b="1" smtClean="0">
                <a:solidFill>
                  <a:schemeClr val="accent6">
                    <a:lumMod val="50000"/>
                  </a:schemeClr>
                </a:solidFill>
                <a:latin typeface="Times New Roman" panose="02020603050405020304" pitchFamily="18" charset="0"/>
                <a:cs typeface="Times New Roman" panose="02020603050405020304" pitchFamily="18" charset="0"/>
              </a:rPr>
              <a:t>PHẦN 4</a:t>
            </a:r>
            <a:br>
              <a:rPr lang="en-US" sz="6000" b="1" smtClean="0">
                <a:solidFill>
                  <a:schemeClr val="accent6">
                    <a:lumMod val="50000"/>
                  </a:schemeClr>
                </a:solidFill>
                <a:latin typeface="Times New Roman" panose="02020603050405020304" pitchFamily="18" charset="0"/>
                <a:cs typeface="Times New Roman" panose="02020603050405020304" pitchFamily="18" charset="0"/>
              </a:rPr>
            </a:br>
            <a:r>
              <a:rPr lang="en-US" sz="6000" b="1" smtClean="0">
                <a:solidFill>
                  <a:schemeClr val="accent6">
                    <a:lumMod val="50000"/>
                  </a:schemeClr>
                </a:solidFill>
                <a:latin typeface="Times New Roman" panose="02020603050405020304" pitchFamily="18" charset="0"/>
                <a:cs typeface="Times New Roman" panose="02020603050405020304" pitchFamily="18" charset="0"/>
              </a:rPr>
              <a:t> THÔNG TIN VỀ NHÀ Ở</a:t>
            </a:r>
            <a:endParaRPr kumimoji="0" lang="en-US" sz="6000" b="1" i="0" u="none" strike="noStrike" kern="1200" cap="none" spc="0" normalizeH="0" baseline="0" noProof="0" dirty="0">
              <a:ln>
                <a:noFill/>
              </a:ln>
              <a:solidFill>
                <a:schemeClr val="accent6">
                  <a:lumMod val="50000"/>
                </a:schemeClr>
              </a:solidFill>
              <a:effectLst>
                <a:outerShdw blurRad="50000" dist="30000" dir="5400000" algn="tl" rotWithShape="0">
                  <a:srgbClr val="000000">
                    <a:alpha val="30000"/>
                  </a:srgbClr>
                </a:outerShdw>
              </a:effectLst>
              <a:uLnTx/>
              <a:uFillTx/>
              <a:latin typeface="Times New Roman" panose="02020603050405020304" pitchFamily="18" charset="0"/>
              <a:cs typeface="Times New Roman" panose="02020603050405020304" pitchFamily="18" charset="0"/>
            </a:endParaRPr>
          </a:p>
        </p:txBody>
      </p:sp>
      <p:sp>
        <p:nvSpPr>
          <p:cNvPr id="12" name="Subtitle 2"/>
          <p:cNvSpPr txBox="1">
            <a:spLocks/>
          </p:cNvSpPr>
          <p:nvPr/>
        </p:nvSpPr>
        <p:spPr>
          <a:xfrm>
            <a:off x="-426720" y="5034320"/>
            <a:ext cx="12842240" cy="1047750"/>
          </a:xfrm>
          <a:prstGeom prst="rect">
            <a:avLst/>
          </a:prstGeom>
          <a:solidFill>
            <a:schemeClr val="accent1">
              <a:lumMod val="75000"/>
              <a:alpha val="23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Người trình bày: Nguyễn Thanh Ngọc</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2200" b="1" smtClean="0">
                <a:solidFill>
                  <a:sysClr val="windowText" lastClr="000000"/>
                </a:solidFill>
                <a:latin typeface="Times New Roman" panose="02020603050405020304" pitchFamily="18" charset="0"/>
                <a:cs typeface="Times New Roman" panose="02020603050405020304" pitchFamily="18" charset="0"/>
              </a:rPr>
              <a:t>Phòng Thu thập Quản lý – Cục TTDL</a:t>
            </a:r>
            <a:r>
              <a:rPr kumimoji="0" lang="en-US" sz="2200" b="1"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endParaRPr kumimoji="0" lang="en-US" sz="22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2" descr="General Statistics Office of Vietna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358"/>
            <a:ext cx="762083" cy="76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43120" y="6217920"/>
            <a:ext cx="2854960" cy="369332"/>
          </a:xfrm>
          <a:prstGeom prst="rect">
            <a:avLst/>
          </a:prstGeom>
          <a:noFill/>
        </p:spPr>
        <p:txBody>
          <a:bodyPr wrap="square" rtlCol="0">
            <a:spAutoFit/>
          </a:bodyPr>
          <a:lstStyle/>
          <a:p>
            <a:pPr algn="ctr"/>
            <a:r>
              <a:rPr lang="en-US" b="1" smtClean="0">
                <a:latin typeface="Times New Roman" panose="02020603050405020304" pitchFamily="18" charset="0"/>
                <a:cs typeface="Times New Roman" panose="02020603050405020304" pitchFamily="18" charset="0"/>
              </a:rPr>
              <a:t>Đà Lạt, 2024</a:t>
            </a:r>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39574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ounded Rectangle 16"/>
          <p:cNvSpPr/>
          <p:nvPr/>
        </p:nvSpPr>
        <p:spPr>
          <a:xfrm>
            <a:off x="976673" y="213128"/>
            <a:ext cx="7009087" cy="744867"/>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Hộ </a:t>
            </a:r>
            <a:r>
              <a:rPr kumimoji="0" lang="en-US" sz="2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ông/bà có phải là hộ đại diện không</a:t>
            </a:r>
            <a:r>
              <a:rPr kumimoji="0" lang="en-US"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(tiếp)</a:t>
            </a:r>
            <a:endParaRPr kumimoji="0" lang="en-US" sz="2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Oval 26"/>
          <p:cNvSpPr/>
          <p:nvPr/>
        </p:nvSpPr>
        <p:spPr>
          <a:xfrm>
            <a:off x="170620" y="184093"/>
            <a:ext cx="1063869" cy="896271"/>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49a</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Oval 9"/>
          <p:cNvSpPr/>
          <p:nvPr/>
        </p:nvSpPr>
        <p:spPr>
          <a:xfrm>
            <a:off x="9953275" y="4930340"/>
            <a:ext cx="1063869" cy="872213"/>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latin typeface="Times New Roman" panose="02020603050405020304" pitchFamily="18" charset="0"/>
                <a:cs typeface="Times New Roman" panose="02020603050405020304" pitchFamily="18" charset="0"/>
              </a:rPr>
              <a:t>Câu 58</a:t>
            </a:r>
            <a:endParaRPr lang="en-US" sz="2200">
              <a:latin typeface="Times New Roman" panose="02020603050405020304" pitchFamily="18" charset="0"/>
              <a:cs typeface="Times New Roman" panose="02020603050405020304" pitchFamily="18" charset="0"/>
            </a:endParaRPr>
          </a:p>
        </p:txBody>
      </p:sp>
      <p:sp>
        <p:nvSpPr>
          <p:cNvPr id="11" name="Chevron 10"/>
          <p:cNvSpPr/>
          <p:nvPr/>
        </p:nvSpPr>
        <p:spPr>
          <a:xfrm rot="5400000">
            <a:off x="1930344" y="1606737"/>
            <a:ext cx="1169936" cy="676275"/>
          </a:xfrm>
          <a:prstGeom prst="chevron">
            <a:avLst/>
          </a:prstGeom>
          <a:solidFill>
            <a:srgbClr val="FFFF00"/>
          </a:solidFill>
          <a:ln>
            <a:solidFill>
              <a:schemeClr val="tx1">
                <a:lumMod val="65000"/>
                <a:lumOff val="3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Snip Single Corner Rectangle 11"/>
          <p:cNvSpPr/>
          <p:nvPr/>
        </p:nvSpPr>
        <p:spPr>
          <a:xfrm>
            <a:off x="740963" y="2884044"/>
            <a:ext cx="3179916" cy="2219961"/>
          </a:xfrm>
          <a:prstGeom prst="snip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smtClean="0">
                <a:ln>
                  <a:noFill/>
                </a:ln>
                <a:solidFill>
                  <a:schemeClr val="tx1"/>
                </a:solidFill>
                <a:effectLst/>
                <a:uLnTx/>
                <a:uFillTx/>
                <a:latin typeface="Calibri" panose="020F0502020204030204"/>
                <a:ea typeface="+mn-ea"/>
                <a:cs typeface="+mn-cs"/>
              </a:rPr>
              <a:t>CÓ…………………1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smtClean="0">
              <a:ln>
                <a:noFill/>
              </a:ln>
              <a:solidFill>
                <a:schemeClr val="tx1"/>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smtClean="0">
              <a:ln>
                <a:noFill/>
              </a:ln>
              <a:solidFill>
                <a:schemeClr val="tx1"/>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smtClean="0">
                <a:ln>
                  <a:noFill/>
                </a:ln>
                <a:solidFill>
                  <a:schemeClr val="tx1"/>
                </a:solidFill>
                <a:effectLst/>
                <a:uLnTx/>
                <a:uFillTx/>
                <a:latin typeface="Calibri" panose="020F0502020204030204"/>
                <a:ea typeface="+mn-ea"/>
                <a:cs typeface="+mn-cs"/>
              </a:rPr>
              <a:t>KHÔNG…………2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3" name="Oval 12"/>
          <p:cNvSpPr/>
          <p:nvPr/>
        </p:nvSpPr>
        <p:spPr>
          <a:xfrm>
            <a:off x="2570360" y="4183582"/>
            <a:ext cx="647700" cy="6595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752320" y="1740906"/>
            <a:ext cx="5696605" cy="2375603"/>
          </a:xfrm>
          <a:prstGeom prst="rect">
            <a:avLst/>
          </a:prstGeom>
          <a:solidFill>
            <a:srgbClr val="0771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spcBef>
                <a:spcPts val="600"/>
              </a:spcBef>
              <a:spcAft>
                <a:spcPts val="600"/>
              </a:spcAft>
              <a:buFont typeface="Wingdings" panose="05000000000000000000" pitchFamily="2" charset="2"/>
              <a:buChar char="v"/>
            </a:pPr>
            <a:r>
              <a:rPr lang="vi-VN" sz="2000" smtClean="0">
                <a:latin typeface="Times New Roman" panose="02020603050405020304" pitchFamily="18" charset="0"/>
                <a:cs typeface="Times New Roman" panose="02020603050405020304" pitchFamily="18" charset="0"/>
              </a:rPr>
              <a:t>Trường </a:t>
            </a:r>
            <a:r>
              <a:rPr lang="vi-VN" sz="2000">
                <a:latin typeface="Times New Roman" panose="02020603050405020304" pitchFamily="18" charset="0"/>
                <a:cs typeface="Times New Roman" panose="02020603050405020304" pitchFamily="18" charset="0"/>
              </a:rPr>
              <a:t>hợp trong số các hộ ở chung nhà chỉ có duy nhất 01 hộ được chọn mẫu điều tra, hộ được chọn được xác định là hộ đại diện.</a:t>
            </a:r>
          </a:p>
          <a:p>
            <a:pPr marL="342900" indent="-342900" algn="just">
              <a:spcBef>
                <a:spcPts val="600"/>
              </a:spcBef>
              <a:spcAft>
                <a:spcPts val="600"/>
              </a:spcAft>
              <a:buFont typeface="Wingdings" panose="05000000000000000000" pitchFamily="2" charset="2"/>
              <a:buChar char="v"/>
            </a:pPr>
            <a:r>
              <a:rPr lang="vi-VN" sz="2000" smtClean="0">
                <a:latin typeface="Times New Roman" panose="02020603050405020304" pitchFamily="18" charset="0"/>
                <a:cs typeface="Times New Roman" panose="02020603050405020304" pitchFamily="18" charset="0"/>
              </a:rPr>
              <a:t>Trường </a:t>
            </a:r>
            <a:r>
              <a:rPr lang="vi-VN" sz="2000">
                <a:latin typeface="Times New Roman" panose="02020603050405020304" pitchFamily="18" charset="0"/>
                <a:cs typeface="Times New Roman" panose="02020603050405020304" pitchFamily="18" charset="0"/>
              </a:rPr>
              <a:t>hợp trong số các hộ ở chung nhà có từ 02 hộ trở lên được chọn mẫu điều tra, hộ đại diện được xác định theo tiêu chí trên.</a:t>
            </a:r>
          </a:p>
        </p:txBody>
      </p:sp>
      <p:sp>
        <p:nvSpPr>
          <p:cNvPr id="6" name="Rectangle 5"/>
          <p:cNvSpPr/>
          <p:nvPr/>
        </p:nvSpPr>
        <p:spPr>
          <a:xfrm>
            <a:off x="4777779" y="4639830"/>
            <a:ext cx="4023321" cy="1453236"/>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smtClean="0">
                <a:latin typeface="Times New Roman" panose="02020603050405020304" pitchFamily="18" charset="0"/>
                <a:cs typeface="Times New Roman" panose="02020603050405020304" pitchFamily="18" charset="0"/>
              </a:rPr>
              <a:t>ĐTV ghi:</a:t>
            </a:r>
          </a:p>
          <a:p>
            <a:pPr marL="342900" indent="-342900" algn="just">
              <a:buAutoNum type="arabicPeriod"/>
            </a:pPr>
            <a:r>
              <a:rPr lang="en-US" sz="2000" smtClean="0">
                <a:latin typeface="Times New Roman" panose="02020603050405020304" pitchFamily="18" charset="0"/>
                <a:cs typeface="Times New Roman" panose="02020603050405020304" pitchFamily="18" charset="0"/>
              </a:rPr>
              <a:t>Tên chủ hộ đại diện</a:t>
            </a:r>
          </a:p>
          <a:p>
            <a:pPr marL="342900" indent="-342900" algn="just">
              <a:buAutoNum type="arabicPeriod"/>
            </a:pPr>
            <a:r>
              <a:rPr lang="en-US" sz="2000" smtClean="0">
                <a:latin typeface="Times New Roman" panose="02020603050405020304" pitchFamily="18" charset="0"/>
                <a:cs typeface="Times New Roman" panose="02020603050405020304" pitchFamily="18" charset="0"/>
              </a:rPr>
              <a:t>Mã “SỐ HỘ” (mã được lấy từ bảng kê hộ)</a:t>
            </a:r>
            <a:endParaRPr lang="en-US" sz="2000">
              <a:latin typeface="Times New Roman" panose="02020603050405020304" pitchFamily="18" charset="0"/>
              <a:cs typeface="Times New Roman" panose="02020603050405020304" pitchFamily="18" charset="0"/>
            </a:endParaRPr>
          </a:p>
        </p:txBody>
      </p:sp>
      <p:cxnSp>
        <p:nvCxnSpPr>
          <p:cNvPr id="24" name="Straight Arrow Connector 23"/>
          <p:cNvCxnSpPr>
            <a:stCxn id="6" idx="3"/>
            <a:endCxn id="10" idx="2"/>
          </p:cNvCxnSpPr>
          <p:nvPr/>
        </p:nvCxnSpPr>
        <p:spPr>
          <a:xfrm flipV="1">
            <a:off x="8801100" y="5366447"/>
            <a:ext cx="1152175"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2570360" y="2961470"/>
            <a:ext cx="647700" cy="6595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Arrow Connector 31"/>
          <p:cNvCxnSpPr>
            <a:stCxn id="31" idx="6"/>
          </p:cNvCxnSpPr>
          <p:nvPr/>
        </p:nvCxnSpPr>
        <p:spPr>
          <a:xfrm>
            <a:off x="3218060" y="3291245"/>
            <a:ext cx="1559719" cy="36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13" idx="4"/>
            <a:endCxn id="6" idx="1"/>
          </p:cNvCxnSpPr>
          <p:nvPr/>
        </p:nvCxnSpPr>
        <p:spPr>
          <a:xfrm rot="16200000" flipH="1">
            <a:off x="3574336" y="4163004"/>
            <a:ext cx="523317" cy="1883569"/>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23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anim calcmode="lin" valueType="num">
                                      <p:cBhvr additive="base">
                                        <p:cTn id="43" dur="500" fill="hold"/>
                                        <p:tgtEl>
                                          <p:spTgt spid="58"/>
                                        </p:tgtEl>
                                        <p:attrNameLst>
                                          <p:attrName>ppt_x</p:attrName>
                                        </p:attrNameLst>
                                      </p:cBhvr>
                                      <p:tavLst>
                                        <p:tav tm="0">
                                          <p:val>
                                            <p:strVal val="#ppt_x"/>
                                          </p:val>
                                        </p:tav>
                                        <p:tav tm="100000">
                                          <p:val>
                                            <p:strVal val="#ppt_x"/>
                                          </p:val>
                                        </p:tav>
                                      </p:tavLst>
                                    </p:anim>
                                    <p:anim calcmode="lin" valueType="num">
                                      <p:cBhvr additive="base">
                                        <p:cTn id="44" dur="500" fill="hold"/>
                                        <p:tgtEl>
                                          <p:spTgt spid="5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6" grpId="0" animBg="1"/>
      <p:bldP spid="6"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0" y="0"/>
            <a:ext cx="12192000" cy="461665"/>
          </a:xfrm>
          <a:prstGeom prst="rect">
            <a:avLst/>
          </a:prstGeom>
          <a:solidFill>
            <a:srgbClr val="257CD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3.1 Nội dung các câu hỏi liên</a:t>
            </a:r>
            <a:r>
              <a:rPr kumimoji="0" lang="en-US" sz="24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quan đến nhà ở</a:t>
            </a:r>
            <a:endPar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909637" y="603151"/>
            <a:ext cx="10855643" cy="700417"/>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600">
                <a:solidFill>
                  <a:prstClr val="white"/>
                </a:solidFill>
                <a:latin typeface="Times New Roman" panose="02020603050405020304" pitchFamily="18" charset="0"/>
                <a:cs typeface="Times New Roman" panose="02020603050405020304" pitchFamily="18" charset="0"/>
              </a:rPr>
              <a:t>Ngôi nhà/căn hộ mà hộ ông/bà đang ở là nhà chung </a:t>
            </a:r>
            <a:r>
              <a:rPr lang="vi-VN" sz="2600" smtClean="0">
                <a:solidFill>
                  <a:prstClr val="white"/>
                </a:solidFill>
                <a:latin typeface="Times New Roman" panose="02020603050405020304" pitchFamily="18" charset="0"/>
                <a:cs typeface="Times New Roman" panose="02020603050405020304" pitchFamily="18" charset="0"/>
              </a:rPr>
              <a:t>cư</a:t>
            </a:r>
            <a:r>
              <a:rPr lang="en-US" sz="2600" smtClean="0">
                <a:solidFill>
                  <a:prstClr val="white"/>
                </a:solidFill>
                <a:latin typeface="Times New Roman" panose="02020603050405020304" pitchFamily="18" charset="0"/>
                <a:cs typeface="Times New Roman" panose="02020603050405020304" pitchFamily="18" charset="0"/>
              </a:rPr>
              <a:t> </a:t>
            </a:r>
            <a:r>
              <a:rPr lang="vi-VN" sz="2600" smtClean="0">
                <a:solidFill>
                  <a:prstClr val="white"/>
                </a:solidFill>
                <a:latin typeface="Times New Roman" panose="02020603050405020304" pitchFamily="18" charset="0"/>
                <a:cs typeface="Times New Roman" panose="02020603050405020304" pitchFamily="18" charset="0"/>
              </a:rPr>
              <a:t>hay </a:t>
            </a:r>
            <a:r>
              <a:rPr lang="vi-VN" sz="2600">
                <a:solidFill>
                  <a:prstClr val="white"/>
                </a:solidFill>
                <a:latin typeface="Times New Roman" panose="02020603050405020304" pitchFamily="18" charset="0"/>
                <a:cs typeface="Times New Roman" panose="02020603050405020304" pitchFamily="18" charset="0"/>
              </a:rPr>
              <a:t>nhà riêng lẻ? </a:t>
            </a:r>
            <a:endParaRPr kumimoji="0" lang="en-US" sz="2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Oval 26"/>
          <p:cNvSpPr/>
          <p:nvPr/>
        </p:nvSpPr>
        <p:spPr>
          <a:xfrm>
            <a:off x="205185" y="541725"/>
            <a:ext cx="932735" cy="860355"/>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50</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Chế độ sử dụng đất xây dựng nhà chung cư mới nhấ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711373" y="1897634"/>
            <a:ext cx="2404303" cy="1873961"/>
          </a:xfrm>
          <a:prstGeom prst="rect">
            <a:avLst/>
          </a:prstGeom>
          <a:solidFill>
            <a:srgbClr val="A3665C"/>
          </a:solidFill>
          <a:ln w="76200">
            <a:solidFill>
              <a:srgbClr val="00AFEF"/>
            </a:solidFill>
          </a:ln>
        </p:spPr>
      </p:pic>
      <p:sp>
        <p:nvSpPr>
          <p:cNvPr id="2" name="Rounded Rectangle 1"/>
          <p:cNvSpPr/>
          <p:nvPr/>
        </p:nvSpPr>
        <p:spPr>
          <a:xfrm>
            <a:off x="909637" y="1707846"/>
            <a:ext cx="7624764" cy="2253538"/>
          </a:xfrm>
          <a:prstGeom prst="round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u="sng">
                <a:solidFill>
                  <a:srgbClr val="002060"/>
                </a:solidFill>
                <a:latin typeface="+mj-lt"/>
              </a:rPr>
              <a:t>Nhà chung cư</a:t>
            </a:r>
            <a:r>
              <a:rPr lang="vi-VN" sz="2200">
                <a:solidFill>
                  <a:srgbClr val="002060"/>
                </a:solidFill>
                <a:latin typeface="+mj-lt"/>
              </a:rPr>
              <a:t>: Là nhà ở có từ 02 tầng trở lên, có nhiều căn hộ, có lối đi, cầu thang chung, có hệ thống công trình hạ tầng sử dụng chung; nhà chung cư gồm nhà chung cư được xây dựng với mục đích để ở và nhà chung cư được xây dựng có mục đích sử dụng hỗn hợp (để ở và kinh doanh).</a:t>
            </a:r>
            <a:endParaRPr lang="en-US" sz="2200">
              <a:solidFill>
                <a:srgbClr val="002060"/>
              </a:solidFill>
              <a:latin typeface="+mj-lt"/>
            </a:endParaRPr>
          </a:p>
        </p:txBody>
      </p:sp>
      <p:pic>
        <p:nvPicPr>
          <p:cNvPr id="2052" name="Picture 4" descr="House Images - Free Download on Freepi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11373" y="4398051"/>
            <a:ext cx="2404303" cy="1908066"/>
          </a:xfrm>
          <a:prstGeom prst="rect">
            <a:avLst/>
          </a:prstGeom>
          <a:noFill/>
          <a:ln w="76200">
            <a:solidFill>
              <a:srgbClr val="FF00FF"/>
            </a:solidFill>
          </a:ln>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909637" y="4149115"/>
            <a:ext cx="7624764" cy="2253538"/>
          </a:xfrm>
          <a:prstGeom prst="roundRect">
            <a:avLst/>
          </a:prstGeom>
          <a:solidFill>
            <a:srgbClr val="FF00FF"/>
          </a:solidFill>
          <a:ln>
            <a:solidFill>
              <a:srgbClr val="EDA3A3"/>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u="sng">
                <a:solidFill>
                  <a:srgbClr val="002060"/>
                </a:solidFill>
                <a:latin typeface="+mj-lt"/>
              </a:rPr>
              <a:t>Nhà riêng lẻ</a:t>
            </a:r>
            <a:r>
              <a:rPr lang="vi-VN" sz="2200">
                <a:solidFill>
                  <a:srgbClr val="002060"/>
                </a:solidFill>
                <a:latin typeface="+mj-lt"/>
              </a:rPr>
              <a:t>: Là ngôi nhà được xây dựng dùng để ở trên một khuôn viên độc lập với nhau, có tường riêng, lối đi riêng. Những ngôi nhà 01 tầng chung móng, chung tường cũng được tính là nhà riêng lẻ.</a:t>
            </a:r>
            <a:endParaRPr lang="en-US" sz="2200">
              <a:solidFill>
                <a:srgbClr val="002060"/>
              </a:solidFill>
              <a:latin typeface="+mj-lt"/>
            </a:endParaRPr>
          </a:p>
        </p:txBody>
      </p:sp>
    </p:spTree>
    <p:extLst>
      <p:ext uri="{BB962C8B-B14F-4D97-AF65-F5344CB8AC3E}">
        <p14:creationId xmlns:p14="http://schemas.microsoft.com/office/powerpoint/2010/main" val="4108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0" y="0"/>
            <a:ext cx="12192000" cy="430887"/>
          </a:xfrm>
          <a:prstGeom prst="rect">
            <a:avLst/>
          </a:prstGeom>
          <a:solidFill>
            <a:srgbClr val="257CD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 Nội dung các câu hỏi liên</a:t>
            </a:r>
            <a:r>
              <a:rPr kumimoji="0" lang="en-US" sz="2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quan đến nhà ở</a:t>
            </a:r>
            <a:endParaRPr kumimoji="0" lang="en-US" sz="2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951455" y="554644"/>
            <a:ext cx="8683582" cy="758860"/>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600">
                <a:solidFill>
                  <a:prstClr val="white"/>
                </a:solidFill>
                <a:latin typeface="Times New Roman" panose="02020603050405020304" pitchFamily="18" charset="0"/>
                <a:cs typeface="Times New Roman" panose="02020603050405020304" pitchFamily="18" charset="0"/>
              </a:rPr>
              <a:t>Ngôi nhà/căn hộ này có bao nhiêu phòng ngủ </a:t>
            </a:r>
            <a:r>
              <a:rPr lang="vi-VN" sz="2600" smtClean="0">
                <a:solidFill>
                  <a:prstClr val="white"/>
                </a:solidFill>
                <a:latin typeface="Times New Roman" panose="02020603050405020304" pitchFamily="18" charset="0"/>
                <a:cs typeface="Times New Roman" panose="02020603050405020304" pitchFamily="18" charset="0"/>
              </a:rPr>
              <a:t>riêng</a:t>
            </a:r>
            <a:r>
              <a:rPr lang="en-US" sz="2600" smtClean="0">
                <a:solidFill>
                  <a:prstClr val="white"/>
                </a:solidFill>
                <a:latin typeface="Times New Roman" panose="02020603050405020304" pitchFamily="18" charset="0"/>
                <a:cs typeface="Times New Roman" panose="02020603050405020304" pitchFamily="18" charset="0"/>
              </a:rPr>
              <a:t> </a:t>
            </a:r>
            <a:r>
              <a:rPr lang="vi-VN" sz="2600" smtClean="0">
                <a:solidFill>
                  <a:prstClr val="white"/>
                </a:solidFill>
                <a:latin typeface="Times New Roman" panose="02020603050405020304" pitchFamily="18" charset="0"/>
                <a:cs typeface="Times New Roman" panose="02020603050405020304" pitchFamily="18" charset="0"/>
              </a:rPr>
              <a:t>biệt</a:t>
            </a:r>
            <a:r>
              <a:rPr lang="vi-VN" sz="2600">
                <a:solidFill>
                  <a:prstClr val="white"/>
                </a:solidFill>
                <a:latin typeface="Times New Roman" panose="02020603050405020304" pitchFamily="18" charset="0"/>
                <a:cs typeface="Times New Roman" panose="02020603050405020304" pitchFamily="18" charset="0"/>
              </a:rPr>
              <a:t>?</a:t>
            </a:r>
            <a:endParaRPr kumimoji="0" lang="en-US" sz="2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Oval 26"/>
          <p:cNvSpPr/>
          <p:nvPr/>
        </p:nvSpPr>
        <p:spPr>
          <a:xfrm>
            <a:off x="237513" y="525609"/>
            <a:ext cx="1002678" cy="816565"/>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51</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p:cNvSpPr/>
          <p:nvPr/>
        </p:nvSpPr>
        <p:spPr>
          <a:xfrm>
            <a:off x="145402" y="2034235"/>
            <a:ext cx="1727884" cy="2033989"/>
          </a:xfrm>
          <a:prstGeom prst="roundRect">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latin typeface="Times New Roman" panose="02020603050405020304" pitchFamily="18" charset="0"/>
                <a:cs typeface="Times New Roman" panose="02020603050405020304" pitchFamily="18" charset="0"/>
              </a:rPr>
              <a:t>Phòng ngủ </a:t>
            </a:r>
          </a:p>
          <a:p>
            <a:pPr algn="ctr"/>
            <a:r>
              <a:rPr lang="en-US" sz="2200" smtClean="0">
                <a:latin typeface="Times New Roman" panose="02020603050405020304" pitchFamily="18" charset="0"/>
                <a:cs typeface="Times New Roman" panose="02020603050405020304" pitchFamily="18" charset="0"/>
              </a:rPr>
              <a:t>riêng biệt</a:t>
            </a:r>
            <a:endParaRPr lang="en-US" sz="2200">
              <a:latin typeface="Times New Roman" panose="02020603050405020304" pitchFamily="18" charset="0"/>
              <a:cs typeface="Times New Roman" panose="02020603050405020304" pitchFamily="18" charset="0"/>
            </a:endParaRPr>
          </a:p>
        </p:txBody>
      </p:sp>
      <p:sp>
        <p:nvSpPr>
          <p:cNvPr id="5" name="Rectangle 4"/>
          <p:cNvSpPr/>
          <p:nvPr/>
        </p:nvSpPr>
        <p:spPr>
          <a:xfrm>
            <a:off x="2640949" y="2996672"/>
            <a:ext cx="7096127" cy="1112243"/>
          </a:xfrm>
          <a:prstGeom prst="rect">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a:latin typeface="Times New Roman" panose="02020603050405020304" pitchFamily="18" charset="0"/>
                <a:cs typeface="Times New Roman" panose="02020603050405020304" pitchFamily="18" charset="0"/>
              </a:rPr>
              <a:t>T</a:t>
            </a:r>
            <a:r>
              <a:rPr lang="vi-VN" sz="2200" smtClean="0">
                <a:latin typeface="Times New Roman" panose="02020603050405020304" pitchFamily="18" charset="0"/>
                <a:cs typeface="Times New Roman" panose="02020603050405020304" pitchFamily="18" charset="0"/>
              </a:rPr>
              <a:t>ường</a:t>
            </a:r>
            <a:r>
              <a:rPr lang="en-US" sz="2200" smtClean="0">
                <a:latin typeface="Times New Roman" panose="02020603050405020304" pitchFamily="18" charset="0"/>
                <a:cs typeface="Times New Roman" panose="02020603050405020304" pitchFamily="18" charset="0"/>
              </a:rPr>
              <a:t>/ vách ngăn</a:t>
            </a:r>
            <a:r>
              <a:rPr lang="vi-VN" sz="2200" smtClean="0">
                <a:latin typeface="Times New Roman" panose="02020603050405020304" pitchFamily="18" charset="0"/>
                <a:cs typeface="Times New Roman" panose="02020603050405020304" pitchFamily="18" charset="0"/>
              </a:rPr>
              <a:t> </a:t>
            </a:r>
            <a:r>
              <a:rPr lang="vi-VN" sz="2200">
                <a:latin typeface="Times New Roman" panose="02020603050405020304" pitchFamily="18" charset="0"/>
                <a:cs typeface="Times New Roman" panose="02020603050405020304" pitchFamily="18" charset="0"/>
              </a:rPr>
              <a:t>cao ít nhất 2,1 m và diện tích sàn tối thiểu 4 m</a:t>
            </a:r>
            <a:r>
              <a:rPr lang="vi-VN" sz="2200" baseline="30000">
                <a:latin typeface="Times New Roman" panose="02020603050405020304" pitchFamily="18" charset="0"/>
                <a:cs typeface="Times New Roman" panose="02020603050405020304" pitchFamily="18" charset="0"/>
              </a:rPr>
              <a:t>2</a:t>
            </a:r>
            <a:r>
              <a:rPr lang="vi-VN" sz="2200">
                <a:latin typeface="Times New Roman" panose="02020603050405020304" pitchFamily="18" charset="0"/>
                <a:cs typeface="Times New Roman" panose="02020603050405020304" pitchFamily="18" charset="0"/>
              </a:rPr>
              <a:t>,</a:t>
            </a:r>
            <a:r>
              <a:rPr lang="vi-VN" sz="2200" baseline="30000">
                <a:latin typeface="Times New Roman" panose="02020603050405020304" pitchFamily="18" charset="0"/>
                <a:cs typeface="Times New Roman" panose="02020603050405020304" pitchFamily="18" charset="0"/>
              </a:rPr>
              <a:t> </a:t>
            </a:r>
            <a:r>
              <a:rPr lang="vi-VN" sz="2200">
                <a:latin typeface="Times New Roman" panose="02020603050405020304" pitchFamily="18" charset="0"/>
                <a:cs typeface="Times New Roman" panose="02020603050405020304" pitchFamily="18" charset="0"/>
              </a:rPr>
              <a:t>được sử dụng để </a:t>
            </a:r>
            <a:r>
              <a:rPr lang="vi-VN" sz="2200" smtClean="0">
                <a:latin typeface="Times New Roman" panose="02020603050405020304" pitchFamily="18" charset="0"/>
                <a:cs typeface="Times New Roman" panose="02020603050405020304" pitchFamily="18" charset="0"/>
              </a:rPr>
              <a:t>ngủ</a:t>
            </a:r>
            <a:r>
              <a:rPr lang="en-US" sz="2200" smtClean="0">
                <a:latin typeface="Times New Roman" panose="02020603050405020304" pitchFamily="18" charset="0"/>
                <a:cs typeface="Times New Roman" panose="02020603050405020304" pitchFamily="18" charset="0"/>
              </a:rPr>
              <a:t> (có thể có cánh/khung cửa ra vào hoặc không)</a:t>
            </a:r>
            <a:endParaRPr lang="en-US" sz="2200">
              <a:latin typeface="Times New Roman" panose="02020603050405020304" pitchFamily="18" charset="0"/>
              <a:cs typeface="Times New Roman" panose="02020603050405020304" pitchFamily="18" charset="0"/>
            </a:endParaRPr>
          </a:p>
        </p:txBody>
      </p:sp>
      <p:sp>
        <p:nvSpPr>
          <p:cNvPr id="12" name="Rectangle 11"/>
          <p:cNvSpPr/>
          <p:nvPr/>
        </p:nvSpPr>
        <p:spPr>
          <a:xfrm>
            <a:off x="2640949" y="1898295"/>
            <a:ext cx="7096127" cy="879530"/>
          </a:xfrm>
          <a:prstGeom prst="rect">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Times New Roman" panose="02020603050405020304" pitchFamily="18" charset="0"/>
                <a:cs typeface="Times New Roman" panose="02020603050405020304" pitchFamily="18" charset="0"/>
              </a:rPr>
              <a:t>Đ</a:t>
            </a:r>
            <a:r>
              <a:rPr lang="vi-VN" sz="2200" smtClean="0">
                <a:latin typeface="Times New Roman" panose="02020603050405020304" pitchFamily="18" charset="0"/>
                <a:cs typeface="Times New Roman" panose="02020603050405020304" pitchFamily="18" charset="0"/>
              </a:rPr>
              <a:t>ược </a:t>
            </a:r>
            <a:r>
              <a:rPr lang="vi-VN" sz="2200">
                <a:latin typeface="Times New Roman" panose="02020603050405020304" pitchFamily="18" charset="0"/>
                <a:cs typeface="Times New Roman" panose="02020603050405020304" pitchFamily="18" charset="0"/>
              </a:rPr>
              <a:t>ngăn, che kín đáo, tạo không gian độc lập với các phòng khác bằng tường, vách ngăn cố định</a:t>
            </a:r>
            <a:endParaRPr lang="en-US" sz="2200">
              <a:latin typeface="Times New Roman" panose="02020603050405020304" pitchFamily="18" charset="0"/>
              <a:cs typeface="Times New Roman" panose="02020603050405020304" pitchFamily="18" charset="0"/>
            </a:endParaRPr>
          </a:p>
        </p:txBody>
      </p:sp>
      <p:cxnSp>
        <p:nvCxnSpPr>
          <p:cNvPr id="3" name="Straight Arrow Connector 2"/>
          <p:cNvCxnSpPr>
            <a:stCxn id="4" idx="3"/>
            <a:endCxn id="12" idx="1"/>
          </p:cNvCxnSpPr>
          <p:nvPr/>
        </p:nvCxnSpPr>
        <p:spPr>
          <a:xfrm flipV="1">
            <a:off x="1873286" y="2338060"/>
            <a:ext cx="767663" cy="713170"/>
          </a:xfrm>
          <a:prstGeom prst="straightConnector1">
            <a:avLst/>
          </a:prstGeom>
          <a:ln w="57150">
            <a:solidFill>
              <a:srgbClr val="54823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4" idx="3"/>
            <a:endCxn id="5" idx="1"/>
          </p:cNvCxnSpPr>
          <p:nvPr/>
        </p:nvCxnSpPr>
        <p:spPr>
          <a:xfrm>
            <a:off x="1873286" y="3051230"/>
            <a:ext cx="767663" cy="501564"/>
          </a:xfrm>
          <a:prstGeom prst="straightConnector1">
            <a:avLst/>
          </a:prstGeom>
          <a:ln w="57150">
            <a:solidFill>
              <a:srgbClr val="548235"/>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b="7101"/>
          <a:stretch/>
        </p:blipFill>
        <p:spPr>
          <a:xfrm>
            <a:off x="9803751" y="1898294"/>
            <a:ext cx="2152651" cy="2169929"/>
          </a:xfrm>
          <a:prstGeom prst="rect">
            <a:avLst/>
          </a:prstGeom>
          <a:ln w="57150">
            <a:solidFill>
              <a:srgbClr val="548235"/>
            </a:solidFill>
          </a:ln>
        </p:spPr>
      </p:pic>
      <p:sp>
        <p:nvSpPr>
          <p:cNvPr id="18" name="Rectangle 17"/>
          <p:cNvSpPr/>
          <p:nvPr/>
        </p:nvSpPr>
        <p:spPr>
          <a:xfrm>
            <a:off x="2707624" y="4563766"/>
            <a:ext cx="6941201" cy="1308802"/>
          </a:xfrm>
          <a:prstGeom prst="rect">
            <a:avLst/>
          </a:prstGeom>
          <a:solidFill>
            <a:srgbClr val="FFEC66"/>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200">
                <a:solidFill>
                  <a:schemeClr val="tx1"/>
                </a:solidFill>
                <a:latin typeface="Times New Roman" panose="02020603050405020304" pitchFamily="18" charset="0"/>
                <a:cs typeface="Times New Roman" panose="02020603050405020304" pitchFamily="18" charset="0"/>
              </a:rPr>
              <a:t>Đối với những không gian được ngăn, che bằng ri đô di động hoặc các vật dụng có thể di chuyển,... được sử dụng để </a:t>
            </a:r>
            <a:r>
              <a:rPr lang="vi-VN" sz="2200" smtClean="0">
                <a:solidFill>
                  <a:schemeClr val="tx1"/>
                </a:solidFill>
                <a:latin typeface="Times New Roman" panose="02020603050405020304" pitchFamily="18" charset="0"/>
                <a:cs typeface="Times New Roman" panose="02020603050405020304" pitchFamily="18" charset="0"/>
              </a:rPr>
              <a:t>ngủ </a:t>
            </a:r>
            <a:r>
              <a:rPr lang="en-US" sz="2200">
                <a:solidFill>
                  <a:schemeClr val="tx1"/>
                </a:solidFill>
                <a:latin typeface="Times New Roman" panose="02020603050405020304" pitchFamily="18" charset="0"/>
                <a:cs typeface="Times New Roman" panose="02020603050405020304" pitchFamily="18" charset="0"/>
              </a:rPr>
              <a:t> </a:t>
            </a:r>
            <a:r>
              <a:rPr lang="en-US" sz="2200" smtClean="0">
                <a:solidFill>
                  <a:schemeClr val="tx1"/>
                </a:solidFill>
                <a:latin typeface="Times New Roman" panose="02020603050405020304" pitchFamily="18" charset="0"/>
                <a:cs typeface="Times New Roman" panose="02020603050405020304" pitchFamily="18" charset="0"/>
              </a:rPr>
              <a:t> </a:t>
            </a:r>
            <a:r>
              <a:rPr lang="en-US" sz="220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2200" smtClean="0">
                <a:solidFill>
                  <a:schemeClr val="tx1"/>
                </a:solidFill>
                <a:latin typeface="Times New Roman" panose="02020603050405020304" pitchFamily="18" charset="0"/>
                <a:cs typeface="Times New Roman" panose="02020603050405020304" pitchFamily="18" charset="0"/>
              </a:rPr>
              <a:t>không </a:t>
            </a:r>
            <a:r>
              <a:rPr lang="vi-VN" sz="2200">
                <a:solidFill>
                  <a:schemeClr val="tx1"/>
                </a:solidFill>
                <a:latin typeface="Times New Roman" panose="02020603050405020304" pitchFamily="18" charset="0"/>
                <a:cs typeface="Times New Roman" panose="02020603050405020304" pitchFamily="18" charset="0"/>
              </a:rPr>
              <a:t>được tính là phòng ngủ.</a:t>
            </a:r>
            <a:endParaRPr lang="en-US" sz="2200">
              <a:solidFill>
                <a:schemeClr val="tx1"/>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65651" y="4391845"/>
            <a:ext cx="2190751" cy="1647005"/>
          </a:xfrm>
          <a:prstGeom prst="rect">
            <a:avLst/>
          </a:prstGeom>
          <a:ln w="57150">
            <a:solidFill>
              <a:srgbClr val="FFBF00"/>
            </a:solidFill>
          </a:ln>
        </p:spPr>
      </p:pic>
      <p:cxnSp>
        <p:nvCxnSpPr>
          <p:cNvPr id="21" name="Straight Connector 20"/>
          <p:cNvCxnSpPr/>
          <p:nvPr/>
        </p:nvCxnSpPr>
        <p:spPr>
          <a:xfrm>
            <a:off x="9496425" y="4391845"/>
            <a:ext cx="2355201" cy="18660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9944100" y="4172998"/>
            <a:ext cx="2133600" cy="22278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12-Point Star 25"/>
          <p:cNvSpPr/>
          <p:nvPr/>
        </p:nvSpPr>
        <p:spPr>
          <a:xfrm>
            <a:off x="237513" y="4491679"/>
            <a:ext cx="1635773" cy="1380889"/>
          </a:xfrm>
          <a:prstGeom prst="star12">
            <a:avLst/>
          </a:prstGeom>
          <a:solidFill>
            <a:srgbClr val="FFC00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Times New Roman" panose="02020603050405020304" pitchFamily="18" charset="0"/>
                <a:cs typeface="Times New Roman" panose="02020603050405020304" pitchFamily="18" charset="0"/>
              </a:rPr>
              <a:t>Lưu ý</a:t>
            </a:r>
            <a:endParaRPr lang="en-US" sz="2000" b="1">
              <a:solidFill>
                <a:schemeClr val="tx1"/>
              </a:solidFill>
              <a:latin typeface="Times New Roman" panose="02020603050405020304" pitchFamily="18" charset="0"/>
              <a:cs typeface="Times New Roman" panose="02020603050405020304" pitchFamily="18" charset="0"/>
            </a:endParaRPr>
          </a:p>
        </p:txBody>
      </p:sp>
      <p:sp>
        <p:nvSpPr>
          <p:cNvPr id="28" name="Notched Right Arrow 27"/>
          <p:cNvSpPr/>
          <p:nvPr/>
        </p:nvSpPr>
        <p:spPr>
          <a:xfrm>
            <a:off x="1938988" y="4891246"/>
            <a:ext cx="679412" cy="581753"/>
          </a:xfrm>
          <a:prstGeom prst="notchedRightArrow">
            <a:avLst/>
          </a:prstGeom>
          <a:solidFill>
            <a:srgbClr val="FFC00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56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ppt_x"/>
                                          </p:val>
                                        </p:tav>
                                        <p:tav tm="100000">
                                          <p:val>
                                            <p:strVal val="#ppt_x"/>
                                          </p:val>
                                        </p:tav>
                                      </p:tavLst>
                                    </p:anim>
                                    <p:anim calcmode="lin" valueType="num">
                                      <p:cBhvr additive="base">
                                        <p:cTn id="41" dur="500" fill="hold"/>
                                        <p:tgtEl>
                                          <p:spTgt spid="2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ppt_x"/>
                                          </p:val>
                                        </p:tav>
                                        <p:tav tm="100000">
                                          <p:val>
                                            <p:strVal val="#ppt_x"/>
                                          </p:val>
                                        </p:tav>
                                      </p:tavLst>
                                    </p:anim>
                                    <p:anim calcmode="lin" valueType="num">
                                      <p:cBhvr additive="base">
                                        <p:cTn id="45" dur="500" fill="hold"/>
                                        <p:tgtEl>
                                          <p:spTgt spid="28"/>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ppt_x"/>
                                          </p:val>
                                        </p:tav>
                                        <p:tav tm="100000">
                                          <p:val>
                                            <p:strVal val="#ppt_x"/>
                                          </p:val>
                                        </p:tav>
                                      </p:tavLst>
                                    </p:anim>
                                    <p:anim calcmode="lin" valueType="num">
                                      <p:cBhvr additive="base">
                                        <p:cTn id="57" dur="500" fill="hold"/>
                                        <p:tgtEl>
                                          <p:spTgt spid="23"/>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fill="hold"/>
                                        <p:tgtEl>
                                          <p:spTgt spid="16"/>
                                        </p:tgtEl>
                                        <p:attrNameLst>
                                          <p:attrName>ppt_x</p:attrName>
                                        </p:attrNameLst>
                                      </p:cBhvr>
                                      <p:tavLst>
                                        <p:tav tm="0">
                                          <p:val>
                                            <p:strVal val="#ppt_x"/>
                                          </p:val>
                                        </p:tav>
                                        <p:tav tm="100000">
                                          <p:val>
                                            <p:strVal val="#ppt_x"/>
                                          </p:val>
                                        </p:tav>
                                      </p:tavLst>
                                    </p:anim>
                                    <p:anim calcmode="lin" valueType="num">
                                      <p:cBhvr additive="base">
                                        <p:cTn id="6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8" grpId="0" animBg="1"/>
      <p:bldP spid="26"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430887"/>
            <a:ext cx="12192000" cy="6427113"/>
          </a:xfrm>
          <a:prstGeom prst="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0"/>
            <a:ext cx="12192000" cy="430887"/>
          </a:xfrm>
          <a:prstGeom prst="rect">
            <a:avLst/>
          </a:prstGeom>
          <a:solidFill>
            <a:srgbClr val="257CD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3.1 Nội dung các câu hỏi liên</a:t>
            </a:r>
            <a:r>
              <a:rPr kumimoji="0" lang="en-US" sz="2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quan đến nhà ở</a:t>
            </a:r>
            <a:endParaRPr kumimoji="0" lang="en-US" sz="2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841418" y="586665"/>
            <a:ext cx="11017207" cy="558248"/>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600">
                <a:solidFill>
                  <a:prstClr val="white"/>
                </a:solidFill>
                <a:latin typeface="Times New Roman" panose="02020603050405020304" pitchFamily="18" charset="0"/>
                <a:cs typeface="Times New Roman" panose="02020603050405020304" pitchFamily="18" charset="0"/>
              </a:rPr>
              <a:t>Tổng diện tích sử dụng để ở của ngôi nhà/căn hộ này là bao </a:t>
            </a:r>
            <a:r>
              <a:rPr lang="vi-VN" sz="2600" smtClean="0">
                <a:solidFill>
                  <a:prstClr val="white"/>
                </a:solidFill>
                <a:latin typeface="Times New Roman" panose="02020603050405020304" pitchFamily="18" charset="0"/>
                <a:cs typeface="Times New Roman" panose="02020603050405020304" pitchFamily="18" charset="0"/>
              </a:rPr>
              <a:t>nhiêu mét</a:t>
            </a:r>
            <a:r>
              <a:rPr lang="en-US" sz="2600" smtClean="0">
                <a:solidFill>
                  <a:prstClr val="white"/>
                </a:solidFill>
                <a:latin typeface="Times New Roman" panose="02020603050405020304" pitchFamily="18" charset="0"/>
                <a:cs typeface="Times New Roman" panose="02020603050405020304" pitchFamily="18" charset="0"/>
              </a:rPr>
              <a:t> </a:t>
            </a:r>
            <a:r>
              <a:rPr lang="vi-VN" sz="2600" smtClean="0">
                <a:solidFill>
                  <a:prstClr val="white"/>
                </a:solidFill>
                <a:latin typeface="Times New Roman" panose="02020603050405020304" pitchFamily="18" charset="0"/>
                <a:cs typeface="Times New Roman" panose="02020603050405020304" pitchFamily="18" charset="0"/>
              </a:rPr>
              <a:t>vuông</a:t>
            </a:r>
            <a:r>
              <a:rPr lang="vi-VN" sz="2600">
                <a:solidFill>
                  <a:prstClr val="white"/>
                </a:solidFill>
                <a:latin typeface="Times New Roman" panose="02020603050405020304" pitchFamily="18" charset="0"/>
                <a:cs typeface="Times New Roman" panose="02020603050405020304" pitchFamily="18" charset="0"/>
              </a:rPr>
              <a:t>?</a:t>
            </a:r>
            <a:endParaRPr kumimoji="0" lang="en-US" sz="2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Oval 26"/>
          <p:cNvSpPr/>
          <p:nvPr/>
        </p:nvSpPr>
        <p:spPr>
          <a:xfrm>
            <a:off x="256825" y="487379"/>
            <a:ext cx="940586" cy="75682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52</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Pentagon 10"/>
          <p:cNvSpPr/>
          <p:nvPr/>
        </p:nvSpPr>
        <p:spPr>
          <a:xfrm>
            <a:off x="727118" y="1714500"/>
            <a:ext cx="9559882" cy="10096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Times New Roman" panose="02020603050405020304" pitchFamily="18" charset="0"/>
                <a:cs typeface="Times New Roman" panose="02020603050405020304" pitchFamily="18" charset="0"/>
              </a:rPr>
              <a:t>Xác </a:t>
            </a:r>
            <a:r>
              <a:rPr lang="en-US" sz="2400">
                <a:solidFill>
                  <a:schemeClr val="tx1"/>
                </a:solidFill>
                <a:latin typeface="Times New Roman" panose="02020603050405020304" pitchFamily="18" charset="0"/>
                <a:cs typeface="Times New Roman" panose="02020603050405020304" pitchFamily="18" charset="0"/>
              </a:rPr>
              <a:t>định tổng diện tích thực tế sử dụng để ở của ngôi nhà/căn hộ, </a:t>
            </a:r>
            <a:r>
              <a:rPr lang="en-US" sz="2400" b="1">
                <a:solidFill>
                  <a:schemeClr val="tx1"/>
                </a:solidFill>
                <a:latin typeface="Times New Roman" panose="02020603050405020304" pitchFamily="18" charset="0"/>
                <a:cs typeface="Times New Roman" panose="02020603050405020304" pitchFamily="18" charset="0"/>
              </a:rPr>
              <a:t>không </a:t>
            </a:r>
            <a:r>
              <a:rPr lang="en-US" sz="2400">
                <a:solidFill>
                  <a:schemeClr val="tx1"/>
                </a:solidFill>
                <a:latin typeface="Times New Roman" panose="02020603050405020304" pitchFamily="18" charset="0"/>
                <a:cs typeface="Times New Roman" panose="02020603050405020304" pitchFamily="18" charset="0"/>
              </a:rPr>
              <a:t>căn cứ vào tổng diện tích trên giấy tờ, sổ sách</a:t>
            </a:r>
          </a:p>
        </p:txBody>
      </p:sp>
      <p:sp>
        <p:nvSpPr>
          <p:cNvPr id="13" name="Rectangle 12"/>
          <p:cNvSpPr/>
          <p:nvPr/>
        </p:nvSpPr>
        <p:spPr>
          <a:xfrm>
            <a:off x="4938712" y="1244199"/>
            <a:ext cx="1724025" cy="619125"/>
          </a:xfrm>
          <a:prstGeom prst="rect">
            <a:avLst/>
          </a:prstGeom>
          <a:solidFill>
            <a:srgbClr val="9933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latin typeface="Times New Roman" panose="02020603050405020304" pitchFamily="18" charset="0"/>
                <a:cs typeface="Times New Roman" panose="02020603050405020304" pitchFamily="18" charset="0"/>
              </a:rPr>
              <a:t>DT sử dụng</a:t>
            </a:r>
            <a:endParaRPr lang="en-US" sz="2200">
              <a:latin typeface="Times New Roman" panose="02020603050405020304" pitchFamily="18" charset="0"/>
              <a:cs typeface="Times New Roman" panose="02020603050405020304" pitchFamily="18" charset="0"/>
            </a:endParaRPr>
          </a:p>
        </p:txBody>
      </p:sp>
      <p:sp>
        <p:nvSpPr>
          <p:cNvPr id="15" name="Rounded Rectangle 14"/>
          <p:cNvSpPr/>
          <p:nvPr/>
        </p:nvSpPr>
        <p:spPr>
          <a:xfrm>
            <a:off x="1419224" y="2114550"/>
            <a:ext cx="1552575" cy="742950"/>
          </a:xfrm>
          <a:prstGeom prst="roundRect">
            <a:avLst/>
          </a:prstGeom>
          <a:solidFill>
            <a:srgbClr val="9933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latin typeface="Times New Roman" panose="02020603050405020304" pitchFamily="18" charset="0"/>
                <a:cs typeface="Times New Roman" panose="02020603050405020304" pitchFamily="18" charset="0"/>
              </a:rPr>
              <a:t>Chung cư</a:t>
            </a:r>
            <a:endParaRPr lang="en-US" sz="2200">
              <a:latin typeface="Times New Roman" panose="02020603050405020304" pitchFamily="18" charset="0"/>
              <a:cs typeface="Times New Roman" panose="02020603050405020304" pitchFamily="18" charset="0"/>
            </a:endParaRPr>
          </a:p>
        </p:txBody>
      </p:sp>
      <p:sp>
        <p:nvSpPr>
          <p:cNvPr id="25" name="Rounded Rectangle 24"/>
          <p:cNvSpPr/>
          <p:nvPr/>
        </p:nvSpPr>
        <p:spPr>
          <a:xfrm>
            <a:off x="8010525" y="2114550"/>
            <a:ext cx="1695450" cy="742950"/>
          </a:xfrm>
          <a:prstGeom prst="roundRect">
            <a:avLst/>
          </a:prstGeom>
          <a:solidFill>
            <a:srgbClr val="9933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latin typeface="Times New Roman" panose="02020603050405020304" pitchFamily="18" charset="0"/>
                <a:cs typeface="Times New Roman" panose="02020603050405020304" pitchFamily="18" charset="0"/>
              </a:rPr>
              <a:t>Nhà riêng lẻ</a:t>
            </a:r>
            <a:endParaRPr lang="en-US" sz="2200">
              <a:latin typeface="Times New Roman" panose="02020603050405020304" pitchFamily="18" charset="0"/>
              <a:cs typeface="Times New Roman" panose="02020603050405020304" pitchFamily="18" charset="0"/>
            </a:endParaRPr>
          </a:p>
        </p:txBody>
      </p:sp>
      <p:sp>
        <p:nvSpPr>
          <p:cNvPr id="20" name="Oval 19"/>
          <p:cNvSpPr/>
          <p:nvPr/>
        </p:nvSpPr>
        <p:spPr>
          <a:xfrm>
            <a:off x="6367462" y="2927750"/>
            <a:ext cx="1528644" cy="958451"/>
          </a:xfrm>
          <a:prstGeom prst="ellipse">
            <a:avLst/>
          </a:prstGeom>
          <a:solidFill>
            <a:srgbClr val="54823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latin typeface="Times New Roman" panose="02020603050405020304" pitchFamily="18" charset="0"/>
                <a:cs typeface="Times New Roman" panose="02020603050405020304" pitchFamily="18" charset="0"/>
              </a:rPr>
              <a:t>Nhà 1 tầng</a:t>
            </a:r>
            <a:endParaRPr lang="en-US" sz="2000">
              <a:latin typeface="Times New Roman" panose="02020603050405020304" pitchFamily="18" charset="0"/>
              <a:cs typeface="Times New Roman" panose="02020603050405020304" pitchFamily="18" charset="0"/>
            </a:endParaRPr>
          </a:p>
        </p:txBody>
      </p:sp>
      <p:sp>
        <p:nvSpPr>
          <p:cNvPr id="29" name="Oval 28"/>
          <p:cNvSpPr/>
          <p:nvPr/>
        </p:nvSpPr>
        <p:spPr>
          <a:xfrm>
            <a:off x="9705975" y="2948210"/>
            <a:ext cx="1538288" cy="958451"/>
          </a:xfrm>
          <a:prstGeom prst="ellipse">
            <a:avLst/>
          </a:prstGeom>
          <a:solidFill>
            <a:srgbClr val="54823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latin typeface="Times New Roman" panose="02020603050405020304" pitchFamily="18" charset="0"/>
                <a:cs typeface="Times New Roman" panose="02020603050405020304" pitchFamily="18" charset="0"/>
              </a:rPr>
              <a:t>Nhà nhiều tầng</a:t>
            </a:r>
            <a:endParaRPr lang="en-US" sz="2000">
              <a:latin typeface="Times New Roman" panose="02020603050405020304" pitchFamily="18" charset="0"/>
              <a:cs typeface="Times New Roman" panose="02020603050405020304" pitchFamily="18" charset="0"/>
            </a:endParaRPr>
          </a:p>
        </p:txBody>
      </p:sp>
      <p:cxnSp>
        <p:nvCxnSpPr>
          <p:cNvPr id="24" name="Elbow Connector 23"/>
          <p:cNvCxnSpPr>
            <a:stCxn id="13" idx="1"/>
            <a:endCxn id="15" idx="0"/>
          </p:cNvCxnSpPr>
          <p:nvPr/>
        </p:nvCxnSpPr>
        <p:spPr>
          <a:xfrm rot="10800000" flipV="1">
            <a:off x="2195512" y="1553762"/>
            <a:ext cx="2743200" cy="560788"/>
          </a:xfrm>
          <a:prstGeom prst="bentConnector2">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13" idx="3"/>
            <a:endCxn id="25" idx="0"/>
          </p:cNvCxnSpPr>
          <p:nvPr/>
        </p:nvCxnSpPr>
        <p:spPr>
          <a:xfrm>
            <a:off x="6662737" y="1553762"/>
            <a:ext cx="2195513" cy="560788"/>
          </a:xfrm>
          <a:prstGeom prst="bentConnector2">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25" idx="3"/>
            <a:endCxn id="29" idx="0"/>
          </p:cNvCxnSpPr>
          <p:nvPr/>
        </p:nvCxnSpPr>
        <p:spPr>
          <a:xfrm>
            <a:off x="9705975" y="2486025"/>
            <a:ext cx="769144" cy="462185"/>
          </a:xfrm>
          <a:prstGeom prst="bentConnector2">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25" idx="1"/>
            <a:endCxn id="20" idx="0"/>
          </p:cNvCxnSpPr>
          <p:nvPr/>
        </p:nvCxnSpPr>
        <p:spPr>
          <a:xfrm rot="10800000" flipV="1">
            <a:off x="7131785" y="2486024"/>
            <a:ext cx="878741" cy="441725"/>
          </a:xfrm>
          <a:prstGeom prst="bentConnector2">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4" name="Line Callout 1 (Border and Accent Bar) 43"/>
          <p:cNvSpPr/>
          <p:nvPr/>
        </p:nvSpPr>
        <p:spPr>
          <a:xfrm>
            <a:off x="546072" y="3531861"/>
            <a:ext cx="3371852" cy="2740118"/>
          </a:xfrm>
          <a:prstGeom prst="accentBorderCallout1">
            <a:avLst>
              <a:gd name="adj1" fmla="val 18750"/>
              <a:gd name="adj2" fmla="val -8333"/>
              <a:gd name="adj3" fmla="val -27705"/>
              <a:gd name="adj4" fmla="val 38290"/>
            </a:avLst>
          </a:prstGeom>
          <a:solidFill>
            <a:srgbClr val="C00000"/>
          </a:solidFill>
          <a:ln w="57150">
            <a:solidFill>
              <a:schemeClr val="accent4">
                <a:lumMod val="20000"/>
                <a:lumOff val="8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spcBef>
                <a:spcPts val="600"/>
              </a:spcBef>
              <a:buFont typeface="Wingdings" panose="05000000000000000000" pitchFamily="2" charset="2"/>
              <a:buChar char="Ø"/>
            </a:pPr>
            <a:r>
              <a:rPr lang="en-US">
                <a:latin typeface="Times New Roman" panose="02020603050405020304" pitchFamily="18" charset="0"/>
                <a:cs typeface="Times New Roman" panose="02020603050405020304" pitchFamily="18" charset="0"/>
              </a:rPr>
              <a:t>Là tổng diện tích sàn xây dựng sử dụng để ở của </a:t>
            </a:r>
            <a:r>
              <a:rPr lang="en-US" smtClean="0">
                <a:latin typeface="Times New Roman" panose="02020603050405020304" pitchFamily="18" charset="0"/>
                <a:cs typeface="Times New Roman" panose="02020603050405020304" pitchFamily="18" charset="0"/>
              </a:rPr>
              <a:t>hộ</a:t>
            </a:r>
          </a:p>
          <a:p>
            <a:pPr marL="285750" indent="-285750" algn="just">
              <a:spcBef>
                <a:spcPts val="600"/>
              </a:spcBef>
              <a:buFont typeface="Wingdings" panose="05000000000000000000" pitchFamily="2" charset="2"/>
              <a:buChar char="Ø"/>
            </a:pPr>
            <a:r>
              <a:rPr lang="en-US" smtClean="0">
                <a:latin typeface="Times New Roman" panose="02020603050405020304" pitchFamily="18" charset="0"/>
                <a:cs typeface="Times New Roman" panose="02020603050405020304" pitchFamily="18" charset="0"/>
              </a:rPr>
              <a:t>K</a:t>
            </a:r>
            <a:r>
              <a:rPr lang="vi-VN" smtClean="0">
                <a:latin typeface="Times New Roman" panose="02020603050405020304" pitchFamily="18" charset="0"/>
                <a:cs typeface="Times New Roman" panose="02020603050405020304" pitchFamily="18" charset="0"/>
              </a:rPr>
              <a:t>hông </a:t>
            </a:r>
            <a:r>
              <a:rPr lang="vi-VN">
                <a:latin typeface="Times New Roman" panose="02020603050405020304" pitchFamily="18" charset="0"/>
                <a:cs typeface="Times New Roman" panose="02020603050405020304" pitchFamily="18" charset="0"/>
              </a:rPr>
              <a:t>tính diện tích sử dụng chung cho các hộ trong nhà chung cư như: diện tích cầu thang, lối đi, hành lang chung, phòng bảo vệ, phòng văn hóa,...</a:t>
            </a:r>
            <a:r>
              <a:rPr lang="en-US" smtClean="0">
                <a:latin typeface="Times New Roman" panose="02020603050405020304" pitchFamily="18" charset="0"/>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p:txBody>
      </p:sp>
      <p:sp>
        <p:nvSpPr>
          <p:cNvPr id="45" name="Line Callout 1 (Border and Accent Bar) 44"/>
          <p:cNvSpPr/>
          <p:nvPr/>
        </p:nvSpPr>
        <p:spPr>
          <a:xfrm>
            <a:off x="7176847" y="3428089"/>
            <a:ext cx="3809139" cy="2726063"/>
          </a:xfrm>
          <a:prstGeom prst="accentBorderCallout1">
            <a:avLst>
              <a:gd name="adj1" fmla="val 18750"/>
              <a:gd name="adj2" fmla="val -8333"/>
              <a:gd name="adj3" fmla="val -23608"/>
              <a:gd name="adj4" fmla="val 36852"/>
            </a:avLst>
          </a:prstGeom>
          <a:solidFill>
            <a:srgbClr val="C00000"/>
          </a:solidFill>
          <a:ln w="57150">
            <a:solidFill>
              <a:schemeClr val="accent4">
                <a:lumMod val="20000"/>
                <a:lumOff val="8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pPr>
            <a:r>
              <a:rPr lang="vi-VN">
                <a:latin typeface="Times New Roman" panose="02020603050405020304" pitchFamily="18" charset="0"/>
                <a:cs typeface="Times New Roman" panose="02020603050405020304" pitchFamily="18" charset="0"/>
              </a:rPr>
              <a:t>Là tổng diện tích sử dụng để ở của </a:t>
            </a:r>
            <a:r>
              <a:rPr lang="vi-VN" smtClean="0">
                <a:latin typeface="Times New Roman" panose="02020603050405020304" pitchFamily="18" charset="0"/>
                <a:cs typeface="Times New Roman" panose="02020603050405020304" pitchFamily="18" charset="0"/>
              </a:rPr>
              <a:t>hộ</a:t>
            </a:r>
            <a:r>
              <a:rPr lang="en-US" smtClean="0">
                <a:latin typeface="Times New Roman" panose="02020603050405020304" pitchFamily="18" charset="0"/>
                <a:cs typeface="Times New Roman" panose="02020603050405020304" pitchFamily="18" charset="0"/>
              </a:rPr>
              <a:t>.</a:t>
            </a:r>
          </a:p>
          <a:p>
            <a:pPr algn="just">
              <a:spcBef>
                <a:spcPts val="600"/>
              </a:spcBef>
            </a:pPr>
            <a:r>
              <a:rPr lang="en-US" smtClean="0">
                <a:latin typeface="Times New Roman" panose="02020603050405020304" pitchFamily="18" charset="0"/>
                <a:cs typeface="Times New Roman" panose="02020603050405020304" pitchFamily="18" charset="0"/>
              </a:rPr>
              <a:t>B</a:t>
            </a:r>
            <a:r>
              <a:rPr lang="vi-VN" smtClean="0">
                <a:latin typeface="Times New Roman" panose="02020603050405020304" pitchFamily="18" charset="0"/>
                <a:cs typeface="Times New Roman" panose="02020603050405020304" pitchFamily="18" charset="0"/>
              </a:rPr>
              <a:t>ao gồm</a:t>
            </a:r>
            <a:r>
              <a:rPr lang="en-US" smtClean="0">
                <a:latin typeface="Times New Roman" panose="02020603050405020304" pitchFamily="18" charset="0"/>
                <a:cs typeface="Times New Roman" panose="02020603050405020304" pitchFamily="18" charset="0"/>
              </a:rPr>
              <a:t>:</a:t>
            </a:r>
            <a:r>
              <a:rPr lang="vi-VN" smtClean="0">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diện tích các phòng ngủ, phòng tiếp khách, phòng đọc sách, giải trí,...; không bao gồm các công trình xây dựng riêng lẻ trong khuôn viên nhà ở của hộ như: chuồng trại chăn nuôi, nhà bếp, nhà vệ sinh, nhà kho được xây dựng riêng biệt,...</a:t>
            </a:r>
            <a:endParaRPr lang="en-US">
              <a:latin typeface="Times New Roman" panose="02020603050405020304" pitchFamily="18" charset="0"/>
              <a:cs typeface="Times New Roman" panose="02020603050405020304" pitchFamily="18" charset="0"/>
            </a:endParaRPr>
          </a:p>
        </p:txBody>
      </p:sp>
      <p:sp>
        <p:nvSpPr>
          <p:cNvPr id="53" name="Rounded Rectangle 52"/>
          <p:cNvSpPr/>
          <p:nvPr/>
        </p:nvSpPr>
        <p:spPr>
          <a:xfrm>
            <a:off x="5614747" y="4353378"/>
            <a:ext cx="3048000" cy="2234801"/>
          </a:xfrm>
          <a:prstGeom prst="roundRect">
            <a:avLst/>
          </a:prstGeom>
          <a:solidFill>
            <a:srgbClr val="548235"/>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latin typeface="+mj-lt"/>
              </a:rPr>
              <a:t>L</a:t>
            </a:r>
            <a:r>
              <a:rPr lang="vi-VN" sz="1600" smtClean="0">
                <a:latin typeface="+mj-lt"/>
              </a:rPr>
              <a:t>à </a:t>
            </a:r>
            <a:r>
              <a:rPr lang="vi-VN" sz="1600">
                <a:latin typeface="+mj-lt"/>
              </a:rPr>
              <a:t>tổng diện tích nền nhà tính cả tường (phần có trần, mái che) của ngôi nhà đó; trường hợp có tường, khung cột chung (với ngôi nhà khác hoặc với khu sinh hoạt chung của các ngôi nhà xung quanh), chỉ tính 1/2 diện tích mặt bằng của tường, khung cột chung đó.</a:t>
            </a:r>
            <a:endParaRPr lang="en-US" sz="1600">
              <a:latin typeface="+mj-lt"/>
            </a:endParaRPr>
          </a:p>
        </p:txBody>
      </p:sp>
      <p:cxnSp>
        <p:nvCxnSpPr>
          <p:cNvPr id="58" name="Straight Connector 57"/>
          <p:cNvCxnSpPr>
            <a:stCxn id="20" idx="4"/>
            <a:endCxn id="53" idx="0"/>
          </p:cNvCxnSpPr>
          <p:nvPr/>
        </p:nvCxnSpPr>
        <p:spPr>
          <a:xfrm>
            <a:off x="7131784" y="3886201"/>
            <a:ext cx="6963" cy="467177"/>
          </a:xfrm>
          <a:prstGeom prst="line">
            <a:avLst/>
          </a:prstGeom>
          <a:ln w="5715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9029820" y="4368846"/>
            <a:ext cx="2890598" cy="2234801"/>
          </a:xfrm>
          <a:prstGeom prst="roundRect">
            <a:avLst/>
          </a:prstGeom>
          <a:solidFill>
            <a:srgbClr val="548235"/>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latin typeface="+mj-lt"/>
              </a:rPr>
              <a:t>L</a:t>
            </a:r>
            <a:r>
              <a:rPr lang="vi-VN" sz="1600" smtClean="0">
                <a:latin typeface="+mj-lt"/>
              </a:rPr>
              <a:t>à </a:t>
            </a:r>
            <a:r>
              <a:rPr lang="vi-VN" sz="1600">
                <a:latin typeface="+mj-lt"/>
              </a:rPr>
              <a:t>tổng diện tích của các tầng; trường hợp có tường, khung cột chung (với ngôi nhà khác hoặc với khu sinh hoạt chung của các ngôi nhà xung quanh) ở các tầng, chỉ tính 1/2 diện tích mặt bằng của tường, khung cột chung đó.</a:t>
            </a:r>
            <a:endParaRPr lang="en-US" sz="1600">
              <a:latin typeface="+mj-lt"/>
            </a:endParaRPr>
          </a:p>
        </p:txBody>
      </p:sp>
      <p:cxnSp>
        <p:nvCxnSpPr>
          <p:cNvPr id="61" name="Straight Connector 60"/>
          <p:cNvCxnSpPr>
            <a:stCxn id="29" idx="4"/>
            <a:endCxn id="55" idx="0"/>
          </p:cNvCxnSpPr>
          <p:nvPr/>
        </p:nvCxnSpPr>
        <p:spPr>
          <a:xfrm>
            <a:off x="10475119" y="3906661"/>
            <a:ext cx="0" cy="462185"/>
          </a:xfrm>
          <a:prstGeom prst="line">
            <a:avLst/>
          </a:prstGeom>
          <a:ln w="57150">
            <a:solidFill>
              <a:srgbClr val="FFC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06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ppt_x"/>
                                          </p:val>
                                        </p:tav>
                                        <p:tav tm="100000">
                                          <p:val>
                                            <p:strVal val="#ppt_x"/>
                                          </p:val>
                                        </p:tav>
                                      </p:tavLst>
                                    </p:anim>
                                    <p:anim calcmode="lin" valueType="num">
                                      <p:cBhvr additive="base">
                                        <p:cTn id="5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fill="hold"/>
                                        <p:tgtEl>
                                          <p:spTgt spid="45"/>
                                        </p:tgtEl>
                                        <p:attrNameLst>
                                          <p:attrName>ppt_x</p:attrName>
                                        </p:attrNameLst>
                                      </p:cBhvr>
                                      <p:tavLst>
                                        <p:tav tm="0">
                                          <p:val>
                                            <p:strVal val="#ppt_x"/>
                                          </p:val>
                                        </p:tav>
                                        <p:tav tm="100000">
                                          <p:val>
                                            <p:strVal val="#ppt_x"/>
                                          </p:val>
                                        </p:tav>
                                      </p:tavLst>
                                    </p:anim>
                                    <p:anim calcmode="lin" valueType="num">
                                      <p:cBhvr additive="base">
                                        <p:cTn id="56" dur="500" fill="hold"/>
                                        <p:tgtEl>
                                          <p:spTgt spid="4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additive="base">
                                        <p:cTn id="61" dur="500" fill="hold"/>
                                        <p:tgtEl>
                                          <p:spTgt spid="39"/>
                                        </p:tgtEl>
                                        <p:attrNameLst>
                                          <p:attrName>ppt_x</p:attrName>
                                        </p:attrNameLst>
                                      </p:cBhvr>
                                      <p:tavLst>
                                        <p:tav tm="0">
                                          <p:val>
                                            <p:strVal val="#ppt_x"/>
                                          </p:val>
                                        </p:tav>
                                        <p:tav tm="100000">
                                          <p:val>
                                            <p:strVal val="#ppt_x"/>
                                          </p:val>
                                        </p:tav>
                                      </p:tavLst>
                                    </p:anim>
                                    <p:anim calcmode="lin" valueType="num">
                                      <p:cBhvr additive="base">
                                        <p:cTn id="62" dur="500" fill="hold"/>
                                        <p:tgtEl>
                                          <p:spTgt spid="3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additive="base">
                                        <p:cTn id="69" dur="500" fill="hold"/>
                                        <p:tgtEl>
                                          <p:spTgt spid="35"/>
                                        </p:tgtEl>
                                        <p:attrNameLst>
                                          <p:attrName>ppt_x</p:attrName>
                                        </p:attrNameLst>
                                      </p:cBhvr>
                                      <p:tavLst>
                                        <p:tav tm="0">
                                          <p:val>
                                            <p:strVal val="#ppt_x"/>
                                          </p:val>
                                        </p:tav>
                                        <p:tav tm="100000">
                                          <p:val>
                                            <p:strVal val="#ppt_x"/>
                                          </p:val>
                                        </p:tav>
                                      </p:tavLst>
                                    </p:anim>
                                    <p:anim calcmode="lin" valueType="num">
                                      <p:cBhvr additive="base">
                                        <p:cTn id="70" dur="500" fill="hold"/>
                                        <p:tgtEl>
                                          <p:spTgt spid="35"/>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anim calcmode="lin" valueType="num">
                                      <p:cBhvr additive="base">
                                        <p:cTn id="77" dur="500" fill="hold"/>
                                        <p:tgtEl>
                                          <p:spTgt spid="53"/>
                                        </p:tgtEl>
                                        <p:attrNameLst>
                                          <p:attrName>ppt_x</p:attrName>
                                        </p:attrNameLst>
                                      </p:cBhvr>
                                      <p:tavLst>
                                        <p:tav tm="0">
                                          <p:val>
                                            <p:strVal val="#ppt_x"/>
                                          </p:val>
                                        </p:tav>
                                        <p:tav tm="100000">
                                          <p:val>
                                            <p:strVal val="#ppt_x"/>
                                          </p:val>
                                        </p:tav>
                                      </p:tavLst>
                                    </p:anim>
                                    <p:anim calcmode="lin" valueType="num">
                                      <p:cBhvr additive="base">
                                        <p:cTn id="78" dur="500" fill="hold"/>
                                        <p:tgtEl>
                                          <p:spTgt spid="5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58"/>
                                        </p:tgtEl>
                                        <p:attrNameLst>
                                          <p:attrName>style.visibility</p:attrName>
                                        </p:attrNameLst>
                                      </p:cBhvr>
                                      <p:to>
                                        <p:strVal val="visible"/>
                                      </p:to>
                                    </p:set>
                                    <p:anim calcmode="lin" valueType="num">
                                      <p:cBhvr additive="base">
                                        <p:cTn id="81" dur="500" fill="hold"/>
                                        <p:tgtEl>
                                          <p:spTgt spid="58"/>
                                        </p:tgtEl>
                                        <p:attrNameLst>
                                          <p:attrName>ppt_x</p:attrName>
                                        </p:attrNameLst>
                                      </p:cBhvr>
                                      <p:tavLst>
                                        <p:tav tm="0">
                                          <p:val>
                                            <p:strVal val="#ppt_x"/>
                                          </p:val>
                                        </p:tav>
                                        <p:tav tm="100000">
                                          <p:val>
                                            <p:strVal val="#ppt_x"/>
                                          </p:val>
                                        </p:tav>
                                      </p:tavLst>
                                    </p:anim>
                                    <p:anim calcmode="lin" valueType="num">
                                      <p:cBhvr additive="base">
                                        <p:cTn id="8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61"/>
                                        </p:tgtEl>
                                        <p:attrNameLst>
                                          <p:attrName>style.visibility</p:attrName>
                                        </p:attrNameLst>
                                      </p:cBhvr>
                                      <p:to>
                                        <p:strVal val="visible"/>
                                      </p:to>
                                    </p:set>
                                    <p:anim calcmode="lin" valueType="num">
                                      <p:cBhvr additive="base">
                                        <p:cTn id="87" dur="500" fill="hold"/>
                                        <p:tgtEl>
                                          <p:spTgt spid="61"/>
                                        </p:tgtEl>
                                        <p:attrNameLst>
                                          <p:attrName>ppt_x</p:attrName>
                                        </p:attrNameLst>
                                      </p:cBhvr>
                                      <p:tavLst>
                                        <p:tav tm="0">
                                          <p:val>
                                            <p:strVal val="#ppt_x"/>
                                          </p:val>
                                        </p:tav>
                                        <p:tav tm="100000">
                                          <p:val>
                                            <p:strVal val="#ppt_x"/>
                                          </p:val>
                                        </p:tav>
                                      </p:tavLst>
                                    </p:anim>
                                    <p:anim calcmode="lin" valueType="num">
                                      <p:cBhvr additive="base">
                                        <p:cTn id="88" dur="500" fill="hold"/>
                                        <p:tgtEl>
                                          <p:spTgt spid="6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5"/>
                                        </p:tgtEl>
                                        <p:attrNameLst>
                                          <p:attrName>style.visibility</p:attrName>
                                        </p:attrNameLst>
                                      </p:cBhvr>
                                      <p:to>
                                        <p:strVal val="visible"/>
                                      </p:to>
                                    </p:set>
                                    <p:anim calcmode="lin" valueType="num">
                                      <p:cBhvr additive="base">
                                        <p:cTn id="91" dur="500" fill="hold"/>
                                        <p:tgtEl>
                                          <p:spTgt spid="55"/>
                                        </p:tgtEl>
                                        <p:attrNameLst>
                                          <p:attrName>ppt_x</p:attrName>
                                        </p:attrNameLst>
                                      </p:cBhvr>
                                      <p:tavLst>
                                        <p:tav tm="0">
                                          <p:val>
                                            <p:strVal val="#ppt_x"/>
                                          </p:val>
                                        </p:tav>
                                        <p:tav tm="100000">
                                          <p:val>
                                            <p:strVal val="#ppt_x"/>
                                          </p:val>
                                        </p:tav>
                                      </p:tavLst>
                                    </p:anim>
                                    <p:anim calcmode="lin" valueType="num">
                                      <p:cBhvr additive="base">
                                        <p:cTn id="9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27" grpId="0" animBg="1"/>
      <p:bldP spid="11" grpId="0" animBg="1"/>
      <p:bldP spid="13" grpId="0" animBg="1"/>
      <p:bldP spid="15" grpId="0" animBg="1"/>
      <p:bldP spid="25" grpId="0" animBg="1"/>
      <p:bldP spid="20" grpId="0" animBg="1"/>
      <p:bldP spid="29" grpId="0" animBg="1"/>
      <p:bldP spid="44" grpId="0" animBg="1"/>
      <p:bldP spid="45" grpId="0" animBg="1"/>
      <p:bldP spid="53" grpId="0" animBg="1"/>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ounded Rectangle 16"/>
          <p:cNvSpPr/>
          <p:nvPr/>
        </p:nvSpPr>
        <p:spPr>
          <a:xfrm>
            <a:off x="985079" y="91139"/>
            <a:ext cx="11025462" cy="806463"/>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Tổng </a:t>
            </a:r>
            <a:r>
              <a:rPr kumimoji="0" lang="vi-VN" sz="2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diện tích sử dụng để ở của ngôi nhà/căn hộ này là bao </a:t>
            </a:r>
            <a:r>
              <a:rPr kumimoji="0" lang="vi-VN"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nhiêu mét</a:t>
            </a:r>
            <a:r>
              <a:rPr kumimoji="0" lang="en-US"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vuông?</a:t>
            </a:r>
            <a:r>
              <a:rPr kumimoji="0" lang="en-US"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(tiếp)</a:t>
            </a:r>
            <a:endParaRPr kumimoji="0" lang="en-US" sz="2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Oval 26"/>
          <p:cNvSpPr/>
          <p:nvPr/>
        </p:nvSpPr>
        <p:spPr>
          <a:xfrm>
            <a:off x="172720" y="91139"/>
            <a:ext cx="964759" cy="75682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52</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2401056671"/>
              </p:ext>
            </p:extLst>
          </p:nvPr>
        </p:nvGraphicFramePr>
        <p:xfrm>
          <a:off x="1292742" y="1293842"/>
          <a:ext cx="885981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60874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2058428"/>
            <a:ext cx="12192000" cy="4799572"/>
          </a:xfrm>
          <a:prstGeom prst="rect">
            <a:avLst/>
          </a:prstGeom>
          <a:solidFill>
            <a:schemeClr val="bg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922698" y="86836"/>
            <a:ext cx="10832422" cy="724142"/>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Tổng </a:t>
            </a:r>
            <a:r>
              <a:rPr kumimoji="0" lang="vi-VN" sz="2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diện tích sử dụng để ở của ngôi nhà/căn hộ này là bao </a:t>
            </a:r>
            <a:r>
              <a:rPr kumimoji="0" lang="vi-VN"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nhiêu mét</a:t>
            </a:r>
            <a:r>
              <a:rPr kumimoji="0" lang="en-US"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vuông?</a:t>
            </a:r>
            <a:r>
              <a:rPr kumimoji="0" lang="en-US"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(tiếp)</a:t>
            </a:r>
            <a:endParaRPr kumimoji="0" lang="en-US" sz="2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Oval 26"/>
          <p:cNvSpPr/>
          <p:nvPr/>
        </p:nvSpPr>
        <p:spPr>
          <a:xfrm>
            <a:off x="156694" y="102951"/>
            <a:ext cx="964759" cy="75682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52</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 name="12-Point Star 21"/>
          <p:cNvSpPr/>
          <p:nvPr/>
        </p:nvSpPr>
        <p:spPr>
          <a:xfrm>
            <a:off x="1245042" y="860746"/>
            <a:ext cx="1528638" cy="1197682"/>
          </a:xfrm>
          <a:prstGeom prst="star12">
            <a:avLst/>
          </a:prstGeom>
          <a:solidFill>
            <a:srgbClr val="FFC00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Lưu ý</a:t>
            </a:r>
            <a:endParaRPr kumimoji="0" lang="en-US"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Pentagon 1"/>
          <p:cNvSpPr/>
          <p:nvPr/>
        </p:nvSpPr>
        <p:spPr>
          <a:xfrm>
            <a:off x="2820682" y="1130418"/>
            <a:ext cx="4981575" cy="638175"/>
          </a:xfrm>
          <a:prstGeom prst="homePlate">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solidFill>
                  <a:schemeClr val="tx1"/>
                </a:solidFill>
                <a:latin typeface="Times New Roman" panose="02020603050405020304" pitchFamily="18" charset="0"/>
                <a:cs typeface="Times New Roman" panose="02020603050405020304" pitchFamily="18" charset="0"/>
              </a:rPr>
              <a:t>Khi xác định tổng diện tích như sau:</a:t>
            </a:r>
            <a:endParaRPr lang="en-US" sz="220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502285" y="2430817"/>
            <a:ext cx="2709459" cy="1002699"/>
          </a:xfrm>
          <a:prstGeom prst="roundRect">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smtClean="0">
                <a:latin typeface="Times New Roman" panose="02020603050405020304" pitchFamily="18" charset="0"/>
                <a:cs typeface="Times New Roman" panose="02020603050405020304" pitchFamily="18" charset="0"/>
              </a:rPr>
              <a:t>1.  Nếu h</a:t>
            </a:r>
            <a:r>
              <a:rPr lang="vi-VN" sz="2000" smtClean="0">
                <a:latin typeface="Times New Roman" panose="02020603050405020304" pitchFamily="18" charset="0"/>
                <a:cs typeface="Times New Roman" panose="02020603050405020304" pitchFamily="18" charset="0"/>
              </a:rPr>
              <a:t>ộ </a:t>
            </a:r>
            <a:r>
              <a:rPr lang="vi-VN" sz="2000">
                <a:latin typeface="Times New Roman" panose="02020603050405020304" pitchFamily="18" charset="0"/>
                <a:cs typeface="Times New Roman" panose="02020603050405020304" pitchFamily="18" charset="0"/>
              </a:rPr>
              <a:t>không biết hoặc không xác định được </a:t>
            </a:r>
            <a:r>
              <a:rPr lang="en-US" sz="2000" smtClean="0">
                <a:latin typeface="Times New Roman" panose="02020603050405020304" pitchFamily="18" charset="0"/>
                <a:cs typeface="Times New Roman" panose="02020603050405020304" pitchFamily="18" charset="0"/>
              </a:rPr>
              <a:t>DT </a:t>
            </a:r>
            <a:r>
              <a:rPr lang="vi-VN" sz="2000" smtClean="0">
                <a:latin typeface="Times New Roman" panose="02020603050405020304" pitchFamily="18" charset="0"/>
                <a:cs typeface="Times New Roman" panose="02020603050405020304" pitchFamily="18" charset="0"/>
              </a:rPr>
              <a:t>sử </a:t>
            </a:r>
            <a:r>
              <a:rPr lang="vi-VN" sz="2000">
                <a:latin typeface="Times New Roman" panose="02020603050405020304" pitchFamily="18" charset="0"/>
                <a:cs typeface="Times New Roman" panose="02020603050405020304" pitchFamily="18" charset="0"/>
              </a:rPr>
              <a:t>dụng </a:t>
            </a:r>
            <a:endParaRPr lang="en-US" sz="2000">
              <a:latin typeface="Times New Roman" panose="02020603050405020304" pitchFamily="18" charset="0"/>
              <a:cs typeface="Times New Roman" panose="02020603050405020304" pitchFamily="18" charset="0"/>
            </a:endParaRPr>
          </a:p>
        </p:txBody>
      </p:sp>
      <p:sp>
        <p:nvSpPr>
          <p:cNvPr id="8" name="Rectangle 7"/>
          <p:cNvSpPr/>
          <p:nvPr/>
        </p:nvSpPr>
        <p:spPr>
          <a:xfrm>
            <a:off x="4226561" y="2342595"/>
            <a:ext cx="7439024" cy="116486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smtClean="0">
                <a:latin typeface="+mj-lt"/>
              </a:rPr>
              <a:t>ĐTV </a:t>
            </a:r>
            <a:r>
              <a:rPr lang="vi-VN" sz="2000">
                <a:latin typeface="+mj-lt"/>
              </a:rPr>
              <a:t>ước lượng bằng cách: Đếm số hàng gạch (nếu sàn nhà lát gạch vuông) của chiều dài và chiều rộng để tính diện tích; đo bước chân hoặc sử dụng dây hay cây/que để đo chiều dài và chiều rộng để tính diện tích.</a:t>
            </a:r>
            <a:endParaRPr lang="en-US" sz="2000">
              <a:latin typeface="+mj-lt"/>
            </a:endParaRPr>
          </a:p>
        </p:txBody>
      </p:sp>
      <p:sp>
        <p:nvSpPr>
          <p:cNvPr id="13" name="Rounded Rectangle 12"/>
          <p:cNvSpPr/>
          <p:nvPr/>
        </p:nvSpPr>
        <p:spPr>
          <a:xfrm>
            <a:off x="502285" y="3793717"/>
            <a:ext cx="2709459" cy="1127858"/>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smtClean="0">
                <a:latin typeface="Times New Roman" panose="02020603050405020304" pitchFamily="18" charset="0"/>
                <a:cs typeface="Times New Roman" panose="02020603050405020304" pitchFamily="18" charset="0"/>
              </a:rPr>
              <a:t>2. H</a:t>
            </a:r>
            <a:r>
              <a:rPr lang="vi-VN" sz="2000" smtClean="0">
                <a:latin typeface="Times New Roman" panose="02020603050405020304" pitchFamily="18" charset="0"/>
                <a:cs typeface="Times New Roman" panose="02020603050405020304" pitchFamily="18" charset="0"/>
              </a:rPr>
              <a:t>ộ </a:t>
            </a:r>
            <a:r>
              <a:rPr lang="vi-VN" sz="2000">
                <a:latin typeface="Times New Roman" panose="02020603050405020304" pitchFamily="18" charset="0"/>
                <a:cs typeface="Times New Roman" panose="02020603050405020304" pitchFamily="18" charset="0"/>
              </a:rPr>
              <a:t>thường xuyên ăn, ở trong 02 ngôi nhà trở lên cùng khuôn viên</a:t>
            </a:r>
            <a:endParaRPr lang="en-US" sz="2000">
              <a:latin typeface="Times New Roman" panose="02020603050405020304" pitchFamily="18" charset="0"/>
              <a:cs typeface="Times New Roman" panose="02020603050405020304" pitchFamily="18" charset="0"/>
            </a:endParaRPr>
          </a:p>
        </p:txBody>
      </p:sp>
      <p:sp>
        <p:nvSpPr>
          <p:cNvPr id="15" name="Rectangle 14"/>
          <p:cNvSpPr/>
          <p:nvPr/>
        </p:nvSpPr>
        <p:spPr>
          <a:xfrm>
            <a:off x="4226561" y="3762645"/>
            <a:ext cx="7439024" cy="116486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smtClean="0">
                <a:latin typeface="+mj-lt"/>
              </a:rPr>
              <a:t>D</a:t>
            </a:r>
            <a:r>
              <a:rPr lang="vi-VN" sz="2000" smtClean="0">
                <a:latin typeface="+mj-lt"/>
              </a:rPr>
              <a:t>iện </a:t>
            </a:r>
            <a:r>
              <a:rPr lang="vi-VN" sz="2000">
                <a:latin typeface="+mj-lt"/>
              </a:rPr>
              <a:t>tích sử dụng để ở bằng tổng diện tích của các ngôi nhà này</a:t>
            </a:r>
            <a:endParaRPr lang="en-US" sz="2000">
              <a:latin typeface="+mj-lt"/>
            </a:endParaRPr>
          </a:p>
        </p:txBody>
      </p:sp>
      <p:sp>
        <p:nvSpPr>
          <p:cNvPr id="16" name="Rounded Rectangle 15"/>
          <p:cNvSpPr/>
          <p:nvPr/>
        </p:nvSpPr>
        <p:spPr>
          <a:xfrm>
            <a:off x="502285" y="5411269"/>
            <a:ext cx="2709459" cy="1002699"/>
          </a:xfrm>
          <a:prstGeom prst="roundRect">
            <a:avLst/>
          </a:prstGeom>
          <a:solidFill>
            <a:srgbClr val="E28C7F"/>
          </a:solidFill>
          <a:ln>
            <a:solidFill>
              <a:srgbClr val="E28C7F"/>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smtClean="0">
                <a:latin typeface="Times New Roman" panose="02020603050405020304" pitchFamily="18" charset="0"/>
                <a:cs typeface="Times New Roman" panose="02020603050405020304" pitchFamily="18" charset="0"/>
              </a:rPr>
              <a:t>3. N</a:t>
            </a:r>
            <a:r>
              <a:rPr lang="vi-VN" sz="2000" smtClean="0">
                <a:latin typeface="Times New Roman" panose="02020603050405020304" pitchFamily="18" charset="0"/>
                <a:cs typeface="Times New Roman" panose="02020603050405020304" pitchFamily="18" charset="0"/>
              </a:rPr>
              <a:t>hà </a:t>
            </a:r>
            <a:r>
              <a:rPr lang="vi-VN" sz="2000">
                <a:latin typeface="Times New Roman" panose="02020603050405020304" pitchFamily="18" charset="0"/>
                <a:cs typeface="Times New Roman" panose="02020603050405020304" pitchFamily="18" charset="0"/>
              </a:rPr>
              <a:t>riêng lẻ có nhiều hộ cùng cư trú</a:t>
            </a:r>
            <a:endParaRPr lang="en-US" sz="2000">
              <a:latin typeface="Times New Roman" panose="02020603050405020304" pitchFamily="18" charset="0"/>
              <a:cs typeface="Times New Roman" panose="02020603050405020304" pitchFamily="18" charset="0"/>
            </a:endParaRPr>
          </a:p>
        </p:txBody>
      </p:sp>
      <p:sp>
        <p:nvSpPr>
          <p:cNvPr id="20" name="Rectangle 19"/>
          <p:cNvSpPr/>
          <p:nvPr/>
        </p:nvSpPr>
        <p:spPr>
          <a:xfrm>
            <a:off x="4226561" y="5302033"/>
            <a:ext cx="7439024" cy="1432142"/>
          </a:xfrm>
          <a:prstGeom prst="rect">
            <a:avLst/>
          </a:prstGeom>
          <a:solidFill>
            <a:srgbClr val="E28C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Ø"/>
            </a:pPr>
            <a:r>
              <a:rPr lang="vi-VN" sz="2000" smtClean="0">
                <a:latin typeface="+mj-lt"/>
              </a:rPr>
              <a:t>Nếu </a:t>
            </a:r>
            <a:r>
              <a:rPr lang="vi-VN" sz="2000">
                <a:latin typeface="+mj-lt"/>
              </a:rPr>
              <a:t>xác định được hộ đại diện, diện tích sử dụng để ở của toàn bộ ngôi nhà được tính cho hộ đại diện.</a:t>
            </a:r>
          </a:p>
          <a:p>
            <a:pPr marL="285750" indent="-285750" algn="just">
              <a:buFont typeface="Wingdings" panose="05000000000000000000" pitchFamily="2" charset="2"/>
              <a:buChar char="Ø"/>
            </a:pPr>
            <a:r>
              <a:rPr lang="vi-VN" sz="2000" smtClean="0">
                <a:latin typeface="+mj-lt"/>
              </a:rPr>
              <a:t>Nếu </a:t>
            </a:r>
            <a:r>
              <a:rPr lang="vi-VN" sz="2000">
                <a:latin typeface="+mj-lt"/>
              </a:rPr>
              <a:t>không xác định được hộ đại diện, diện tích sử dụng để ở được tính cho từng hộ. Trong đó, không tính các diện tích sử dụng chung.</a:t>
            </a:r>
          </a:p>
        </p:txBody>
      </p:sp>
      <p:sp>
        <p:nvSpPr>
          <p:cNvPr id="6" name="Right Arrow 5"/>
          <p:cNvSpPr/>
          <p:nvPr/>
        </p:nvSpPr>
        <p:spPr>
          <a:xfrm>
            <a:off x="3003562" y="2821077"/>
            <a:ext cx="1327773" cy="284073"/>
          </a:xfrm>
          <a:prstGeom prst="rightArrow">
            <a:avLst/>
          </a:prstGeom>
          <a:solidFill>
            <a:srgbClr val="FFC000"/>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ight Arrow 13"/>
          <p:cNvSpPr/>
          <p:nvPr/>
        </p:nvSpPr>
        <p:spPr>
          <a:xfrm>
            <a:off x="3003562" y="4317327"/>
            <a:ext cx="1327773" cy="28407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Right Arrow 17"/>
          <p:cNvSpPr/>
          <p:nvPr/>
        </p:nvSpPr>
        <p:spPr>
          <a:xfrm>
            <a:off x="3003562" y="5836811"/>
            <a:ext cx="1327773" cy="28407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4004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 grpId="0" animBg="1"/>
      <p:bldP spid="4" grpId="0" animBg="1"/>
      <p:bldP spid="8" grpId="0" animBg="1"/>
      <p:bldP spid="13" grpId="0" animBg="1"/>
      <p:bldP spid="15" grpId="0" animBg="1"/>
      <p:bldP spid="16" grpId="0" animBg="1"/>
      <p:bldP spid="20" grpId="0" animBg="1"/>
      <p:bldP spid="6" grpId="0" animBg="1"/>
      <p:bldP spid="14"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0" y="0"/>
            <a:ext cx="12192000" cy="430887"/>
          </a:xfrm>
          <a:prstGeom prst="rect">
            <a:avLst/>
          </a:prstGeom>
          <a:solidFill>
            <a:srgbClr val="257CD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3.1 Nội dung các câu hỏi liên</a:t>
            </a:r>
            <a:r>
              <a:rPr kumimoji="0" lang="en-US" sz="2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quan đến nhà ở</a:t>
            </a:r>
            <a:endParaRPr kumimoji="0" lang="en-US" sz="2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841418" y="546025"/>
            <a:ext cx="11017207" cy="558248"/>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Vật liệu chính làm cột (hoặc trụ, hoặc tường chịu lực) của ngôi nhà/căn hộ này là gì?</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Oval 26"/>
          <p:cNvSpPr/>
          <p:nvPr/>
        </p:nvSpPr>
        <p:spPr>
          <a:xfrm>
            <a:off x="248134" y="446739"/>
            <a:ext cx="964759" cy="75682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53</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Snip Single Corner Rectangle 6"/>
          <p:cNvSpPr/>
          <p:nvPr/>
        </p:nvSpPr>
        <p:spPr>
          <a:xfrm>
            <a:off x="2207813" y="1262681"/>
            <a:ext cx="3688162" cy="1708834"/>
          </a:xfrm>
          <a:prstGeom prst="snip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BÊ TÔNG CỐT </a:t>
            </a:r>
            <a:r>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t>THÉP……………..1</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XÂY </a:t>
            </a:r>
            <a:r>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t>GẠCH/ĐÁ………………………2</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SẮT/THÉP/GỖ BỀN </a:t>
            </a:r>
            <a:r>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t>CHẮC……. .3</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GỖ </a:t>
            </a:r>
            <a:r>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t>TẠP/TRE………………………...4</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t>ĐẤT……………………………………. 5</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mn-cs"/>
              </a:rPr>
              <a:t>KHÁC___________________6</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7447279" y="3230880"/>
            <a:ext cx="2224513" cy="2367280"/>
          </a:xfrm>
          <a:prstGeom prst="rect">
            <a:avLst/>
          </a:prstGeom>
          <a:ln w="57150">
            <a:solidFill>
              <a:srgbClr val="0070C0"/>
            </a:solidFill>
          </a:ln>
        </p:spPr>
      </p:pic>
      <p:sp>
        <p:nvSpPr>
          <p:cNvPr id="5" name="Rounded Rectangle 4"/>
          <p:cNvSpPr/>
          <p:nvPr/>
        </p:nvSpPr>
        <p:spPr>
          <a:xfrm>
            <a:off x="339834" y="3084476"/>
            <a:ext cx="6969986" cy="234096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vi-VN" sz="1800" b="0" i="0" u="none" strike="noStrike" kern="1200" cap="none" spc="0" normalizeH="0" baseline="0" noProof="0">
                <a:ln>
                  <a:noFill/>
                </a:ln>
                <a:solidFill>
                  <a:prstClr val="white"/>
                </a:solidFill>
                <a:effectLst/>
                <a:uLnTx/>
                <a:uFillTx/>
                <a:latin typeface="+mj-lt"/>
              </a:rPr>
              <a:t>Việc xác định chất lượng của các loại gỗ dùng làm cột (hoặc trụ, hoặc tường chịu lực) căn cứ theo cách phân loại nhóm gỗ hiện hành của Việt </a:t>
            </a:r>
            <a:r>
              <a:rPr kumimoji="0" lang="vi-VN" sz="1800" b="0" i="0" u="none" strike="noStrike" kern="1200" cap="none" spc="0" normalizeH="0" baseline="0" noProof="0" smtClean="0">
                <a:ln>
                  <a:noFill/>
                </a:ln>
                <a:solidFill>
                  <a:prstClr val="white"/>
                </a:solidFill>
                <a:effectLst/>
                <a:uLnTx/>
                <a:uFillTx/>
                <a:latin typeface="+mj-lt"/>
              </a:rPr>
              <a:t>Nam</a:t>
            </a:r>
            <a:r>
              <a:rPr kumimoji="0" lang="en-US" sz="1800" b="0" i="0" u="none" strike="noStrike" kern="1200" cap="none" spc="0" normalizeH="0" baseline="0" noProof="0" smtClean="0">
                <a:ln>
                  <a:noFill/>
                </a:ln>
                <a:solidFill>
                  <a:prstClr val="white"/>
                </a:solidFill>
                <a:effectLst/>
                <a:uLnTx/>
                <a:uFillTx/>
                <a:latin typeface="+mj-lt"/>
              </a:rPr>
              <a:t>.</a:t>
            </a:r>
            <a:r>
              <a:rPr kumimoji="0" lang="en-US" sz="1800" b="0" i="0" u="none" strike="noStrike" kern="1200" cap="none" spc="0" normalizeH="0" noProof="0" smtClean="0">
                <a:ln>
                  <a:noFill/>
                </a:ln>
                <a:solidFill>
                  <a:prstClr val="white"/>
                </a:solidFill>
                <a:effectLst/>
                <a:uLnTx/>
                <a:uFillTx/>
                <a:latin typeface="+mj-lt"/>
              </a:rPr>
              <a:t> T</a:t>
            </a:r>
            <a:r>
              <a:rPr kumimoji="0" lang="vi-VN" sz="1800" b="0" i="0" u="none" strike="noStrike" kern="1200" cap="none" spc="0" normalizeH="0" baseline="0" noProof="0" smtClean="0">
                <a:ln>
                  <a:noFill/>
                </a:ln>
                <a:solidFill>
                  <a:prstClr val="white"/>
                </a:solidFill>
                <a:effectLst/>
                <a:uLnTx/>
                <a:uFillTx/>
                <a:latin typeface="+mj-lt"/>
              </a:rPr>
              <a:t>rong đó</a:t>
            </a:r>
            <a:r>
              <a:rPr kumimoji="0" lang="en-US" sz="1800" b="0" i="0" u="none" strike="noStrike" kern="1200" cap="none" spc="0" normalizeH="0" baseline="0" noProof="0" smtClean="0">
                <a:ln>
                  <a:noFill/>
                </a:ln>
                <a:solidFill>
                  <a:prstClr val="white"/>
                </a:solidFill>
                <a:effectLst/>
                <a:uLnTx/>
                <a:uFillTx/>
                <a:latin typeface="+mj-lt"/>
              </a:rPr>
              <a:t>:</a:t>
            </a:r>
            <a:r>
              <a:rPr kumimoji="0" lang="vi-VN" sz="1800" b="0" i="0" u="none" strike="noStrike" kern="1200" cap="none" spc="0" normalizeH="0" baseline="0" noProof="0" smtClean="0">
                <a:ln>
                  <a:noFill/>
                </a:ln>
                <a:solidFill>
                  <a:prstClr val="white"/>
                </a:solidFill>
                <a:effectLst/>
                <a:uLnTx/>
                <a:uFillTx/>
                <a:latin typeface="+mj-lt"/>
              </a:rPr>
              <a:t> </a:t>
            </a:r>
            <a:r>
              <a:rPr kumimoji="0" lang="vi-VN" sz="1800" b="0" i="0" u="none" strike="noStrike" kern="1200" cap="none" spc="0" normalizeH="0" baseline="0" noProof="0">
                <a:ln>
                  <a:noFill/>
                </a:ln>
                <a:solidFill>
                  <a:prstClr val="white"/>
                </a:solidFill>
                <a:effectLst/>
                <a:uLnTx/>
                <a:uFillTx/>
                <a:latin typeface="+mj-lt"/>
              </a:rPr>
              <a:t>gỗ bền chắc là các loại gỗ thuộc nhóm I, II, III, IV, V; gỗ tạp, không bền chắc là các loại gỗ thuộc nhóm VI, VII và VIII hoặc là các cây gỗ non, có đường kính nhỏ hơn 10 </a:t>
            </a:r>
            <a:r>
              <a:rPr kumimoji="0" lang="vi-VN" sz="1800" b="0" i="0" u="none" strike="noStrike" kern="1200" cap="none" spc="0" normalizeH="0" baseline="0" noProof="0" smtClean="0">
                <a:ln>
                  <a:noFill/>
                </a:ln>
                <a:solidFill>
                  <a:prstClr val="white"/>
                </a:solidFill>
                <a:effectLst/>
                <a:uLnTx/>
                <a:uFillTx/>
                <a:latin typeface="+mj-lt"/>
              </a:rPr>
              <a:t>cm</a:t>
            </a:r>
            <a:endParaRPr kumimoji="0" lang="en-US" sz="1800" b="0" i="0" u="none" strike="noStrike" kern="1200" cap="none" spc="0" normalizeH="0" baseline="0" noProof="0" smtClean="0">
              <a:ln>
                <a:noFill/>
              </a:ln>
              <a:solidFill>
                <a:prstClr val="white"/>
              </a:solidFill>
              <a:effectLst/>
              <a:uLnTx/>
              <a:uFillTx/>
              <a:latin typeface="+mj-lt"/>
            </a:endParaRPr>
          </a:p>
          <a:p>
            <a:pPr marL="285750" lvl="0" indent="-285750" algn="just">
              <a:spcBef>
                <a:spcPts val="600"/>
              </a:spcBef>
              <a:spcAft>
                <a:spcPts val="600"/>
              </a:spcAft>
              <a:buFont typeface="Wingdings" panose="05000000000000000000" pitchFamily="2" charset="2"/>
              <a:buChar char="ü"/>
            </a:pPr>
            <a:r>
              <a:rPr lang="vi-VN">
                <a:solidFill>
                  <a:prstClr val="white"/>
                </a:solidFill>
                <a:latin typeface="+mj-lt"/>
              </a:rPr>
              <a:t>Chi tiết về các loại gỗ được trình bày trong “Bảng phân loại tạm thời các loại gỗ sử dụng thống nhất trong cả nước” tại Phụ lục VII</a:t>
            </a:r>
            <a:endParaRPr kumimoji="0" lang="en-US" sz="1800" b="0" i="0" u="none" strike="noStrike" kern="1200" cap="none" spc="0" normalizeH="0" baseline="0" noProof="0">
              <a:ln>
                <a:noFill/>
              </a:ln>
              <a:solidFill>
                <a:prstClr val="white"/>
              </a:solidFill>
              <a:effectLst/>
              <a:uLnTx/>
              <a:uFillTx/>
              <a:latin typeface="+mj-lt"/>
            </a:endParaRPr>
          </a:p>
        </p:txBody>
      </p:sp>
      <p:sp>
        <p:nvSpPr>
          <p:cNvPr id="6" name="Oval 5"/>
          <p:cNvSpPr/>
          <p:nvPr/>
        </p:nvSpPr>
        <p:spPr>
          <a:xfrm>
            <a:off x="2202207" y="1767840"/>
            <a:ext cx="2840437" cy="5854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p:cNvCxnSpPr>
            <a:stCxn id="6" idx="4"/>
            <a:endCxn id="5" idx="0"/>
          </p:cNvCxnSpPr>
          <p:nvPr/>
        </p:nvCxnSpPr>
        <p:spPr>
          <a:xfrm>
            <a:off x="3622426" y="2353310"/>
            <a:ext cx="202401" cy="7311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a:stretch>
            <a:fillRect/>
          </a:stretch>
        </p:blipFill>
        <p:spPr>
          <a:xfrm>
            <a:off x="9809251" y="3192764"/>
            <a:ext cx="2220823" cy="2411011"/>
          </a:xfrm>
          <a:prstGeom prst="rect">
            <a:avLst/>
          </a:prstGeom>
          <a:ln w="57150">
            <a:solidFill>
              <a:srgbClr val="0070C0"/>
            </a:solidFill>
          </a:ln>
        </p:spPr>
      </p:pic>
      <p:sp>
        <p:nvSpPr>
          <p:cNvPr id="2" name="Flowchart: Punched Tape 1"/>
          <p:cNvSpPr/>
          <p:nvPr/>
        </p:nvSpPr>
        <p:spPr>
          <a:xfrm>
            <a:off x="301474" y="5538401"/>
            <a:ext cx="7077076" cy="946662"/>
          </a:xfrm>
          <a:prstGeom prst="flowChartPunchedTape">
            <a:avLst/>
          </a:prstGeom>
          <a:solidFill>
            <a:srgbClr val="FFB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chemeClr val="tx1"/>
                </a:solidFill>
              </a:rPr>
              <a:t>Trường hợp hộ thường xuyên ăn, ở trong 02 ngôi nhà trở lên cùng khuôn viên, vật liệu chính làm cột được tính cho ngôi nhà chính.</a:t>
            </a:r>
            <a:endParaRPr lang="en-US" sz="1600">
              <a:solidFill>
                <a:schemeClr val="tx1"/>
              </a:solidFill>
            </a:endParaRPr>
          </a:p>
        </p:txBody>
      </p:sp>
    </p:spTree>
    <p:extLst>
      <p:ext uri="{BB962C8B-B14F-4D97-AF65-F5344CB8AC3E}">
        <p14:creationId xmlns:p14="http://schemas.microsoft.com/office/powerpoint/2010/main" val="185741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P spid="7" grpId="0" animBg="1"/>
      <p:bldP spid="5" grpId="0" animBg="1"/>
      <p:bldP spid="6"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0" y="0"/>
            <a:ext cx="12192000" cy="430887"/>
          </a:xfrm>
          <a:prstGeom prst="rect">
            <a:avLst/>
          </a:prstGeom>
          <a:solidFill>
            <a:srgbClr val="257CD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 Nội dung các câu hỏi đến</a:t>
            </a:r>
            <a:r>
              <a:rPr kumimoji="0" lang="en-US" sz="2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nhà ở</a:t>
            </a:r>
            <a:endParaRPr kumimoji="0" lang="en-US" sz="2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841418" y="586665"/>
            <a:ext cx="11017207" cy="558248"/>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200">
                <a:solidFill>
                  <a:prstClr val="white"/>
                </a:solidFill>
                <a:latin typeface="Times New Roman" panose="02020603050405020304" pitchFamily="18" charset="0"/>
                <a:cs typeface="Times New Roman" panose="02020603050405020304" pitchFamily="18" charset="0"/>
              </a:rPr>
              <a:t>Vật liệu chính làm mái của ngôi nhà/căn hộ này là gì?</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Oval 26"/>
          <p:cNvSpPr/>
          <p:nvPr/>
        </p:nvSpPr>
        <p:spPr>
          <a:xfrm>
            <a:off x="248134" y="487379"/>
            <a:ext cx="964759" cy="75682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54</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Flowchart: Alternate Process 2"/>
          <p:cNvSpPr/>
          <p:nvPr/>
        </p:nvSpPr>
        <p:spPr>
          <a:xfrm>
            <a:off x="542925" y="2719388"/>
            <a:ext cx="2438400" cy="1304925"/>
          </a:xfrm>
          <a:prstGeom prst="flowChartAlternateProcess">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latin typeface="Times New Roman" panose="02020603050405020304" pitchFamily="18" charset="0"/>
                <a:cs typeface="Times New Roman" panose="02020603050405020304" pitchFamily="18" charset="0"/>
              </a:rPr>
              <a:t>Ngôi </a:t>
            </a:r>
            <a:r>
              <a:rPr lang="en-US">
                <a:latin typeface="Times New Roman" panose="02020603050405020304" pitchFamily="18" charset="0"/>
                <a:cs typeface="Times New Roman" panose="02020603050405020304" pitchFamily="18" charset="0"/>
              </a:rPr>
              <a:t>nhà có 02 hoặc nhiều lớp mái (các lớp mái chống nóng, chống thấm dột,...)</a:t>
            </a:r>
          </a:p>
        </p:txBody>
      </p:sp>
      <p:sp>
        <p:nvSpPr>
          <p:cNvPr id="8" name="Flowchart: Terminator 7"/>
          <p:cNvSpPr/>
          <p:nvPr/>
        </p:nvSpPr>
        <p:spPr>
          <a:xfrm>
            <a:off x="3152774" y="2638425"/>
            <a:ext cx="6181725" cy="1466850"/>
          </a:xfrm>
          <a:prstGeom prst="flowChartTerminator">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atin typeface="Times New Roman" panose="02020603050405020304" pitchFamily="18" charset="0"/>
                <a:cs typeface="Times New Roman" panose="02020603050405020304" pitchFamily="18" charset="0"/>
              </a:rPr>
              <a:t>ĐTV hỏi để xác định vật liệu chính của mái được xây dựng để bảo vệ công trình; không tính các vật liệu chống nóng, chống dột là vật liệu chính của mái.</a:t>
            </a:r>
            <a:endParaRPr lang="en-US">
              <a:latin typeface="Times New Roman" panose="02020603050405020304" pitchFamily="18" charset="0"/>
              <a:cs typeface="Times New Roman" panose="02020603050405020304" pitchFamily="18" charset="0"/>
            </a:endParaRPr>
          </a:p>
        </p:txBody>
      </p:sp>
      <p:sp>
        <p:nvSpPr>
          <p:cNvPr id="14" name="Flowchart: Alternate Process 13"/>
          <p:cNvSpPr/>
          <p:nvPr/>
        </p:nvSpPr>
        <p:spPr>
          <a:xfrm>
            <a:off x="466725" y="4486275"/>
            <a:ext cx="2438400" cy="1304925"/>
          </a:xfrm>
          <a:prstGeom prst="flowChartAlternateProcess">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N</a:t>
            </a:r>
            <a:r>
              <a:rPr lang="vi-VN" smtClean="0">
                <a:latin typeface="Times New Roman" panose="02020603050405020304" pitchFamily="18" charset="0"/>
                <a:cs typeface="Times New Roman" panose="02020603050405020304" pitchFamily="18" charset="0"/>
              </a:rPr>
              <a:t>gôi </a:t>
            </a:r>
            <a:r>
              <a:rPr lang="vi-VN">
                <a:latin typeface="Times New Roman" panose="02020603050405020304" pitchFamily="18" charset="0"/>
                <a:cs typeface="Times New Roman" panose="02020603050405020304" pitchFamily="18" charset="0"/>
              </a:rPr>
              <a:t>nhà xây kiên cố từ 01 tầng trở lên</a:t>
            </a:r>
            <a:endParaRPr lang="en-US">
              <a:latin typeface="Times New Roman" panose="02020603050405020304" pitchFamily="18" charset="0"/>
              <a:cs typeface="Times New Roman" panose="02020603050405020304" pitchFamily="18" charset="0"/>
            </a:endParaRPr>
          </a:p>
        </p:txBody>
      </p:sp>
      <p:sp>
        <p:nvSpPr>
          <p:cNvPr id="15" name="Flowchart: Terminator 14"/>
          <p:cNvSpPr/>
          <p:nvPr/>
        </p:nvSpPr>
        <p:spPr>
          <a:xfrm>
            <a:off x="3076574" y="4486275"/>
            <a:ext cx="6257925" cy="1466850"/>
          </a:xfrm>
          <a:prstGeom prst="flowChartTerminator">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M</a:t>
            </a:r>
            <a:r>
              <a:rPr lang="vi-VN" smtClean="0">
                <a:latin typeface="Times New Roman" panose="02020603050405020304" pitchFamily="18" charset="0"/>
                <a:cs typeface="Times New Roman" panose="02020603050405020304" pitchFamily="18" charset="0"/>
              </a:rPr>
              <a:t>ái </a:t>
            </a:r>
            <a:r>
              <a:rPr lang="vi-VN">
                <a:latin typeface="Times New Roman" panose="02020603050405020304" pitchFamily="18" charset="0"/>
                <a:cs typeface="Times New Roman" panose="02020603050405020304" pitchFamily="18" charset="0"/>
              </a:rPr>
              <a:t>của tầng một (tầng trệt) làm bằng bê tông, tầng thượng trên cùng đổ cột, xây tường bao, trên lợp mái tôn, phibrôximăng, tấm nhựa, trần thạch cao,... và tầng thượng hộ dùng để ăn, ở, sinh </a:t>
            </a:r>
            <a:r>
              <a:rPr lang="vi-VN" smtClean="0">
                <a:latin typeface="Times New Roman" panose="02020603050405020304" pitchFamily="18" charset="0"/>
                <a:cs typeface="Times New Roman" panose="02020603050405020304" pitchFamily="18" charset="0"/>
              </a:rPr>
              <a:t>hoạt</a:t>
            </a:r>
            <a:r>
              <a:rPr lang="en-US">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sym typeface="Wingdings" panose="05000000000000000000" pitchFamily="2" charset="2"/>
              </a:rPr>
              <a:t> Vật liệu chính làm mái là bê tông</a:t>
            </a:r>
            <a:endParaRPr lang="en-US">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9410700" y="4348162"/>
            <a:ext cx="2498236" cy="174307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10699" y="2538728"/>
            <a:ext cx="2498236" cy="1633222"/>
          </a:xfrm>
          <a:prstGeom prst="rect">
            <a:avLst/>
          </a:prstGeom>
        </p:spPr>
      </p:pic>
      <p:pic>
        <p:nvPicPr>
          <p:cNvPr id="6150" name="Picture 6" descr="Kỹ năng quan sát: 10 cách rèn luyện, cải thiện hiệu quả"/>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51462" y="1377549"/>
            <a:ext cx="2243802" cy="1028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Pentagon 17"/>
          <p:cNvSpPr/>
          <p:nvPr/>
        </p:nvSpPr>
        <p:spPr>
          <a:xfrm>
            <a:off x="542925" y="1406181"/>
            <a:ext cx="4708537" cy="824553"/>
          </a:xfrm>
          <a:prstGeom prst="homePlate">
            <a:avLst/>
          </a:prstGeom>
          <a:solidFill>
            <a:srgbClr val="007C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ĐTV hỏi kết hợp với qua sát</a:t>
            </a:r>
          </a:p>
        </p:txBody>
      </p:sp>
    </p:spTree>
    <p:extLst>
      <p:ext uri="{BB962C8B-B14F-4D97-AF65-F5344CB8AC3E}">
        <p14:creationId xmlns:p14="http://schemas.microsoft.com/office/powerpoint/2010/main" val="46416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50"/>
                                        </p:tgtEl>
                                        <p:attrNameLst>
                                          <p:attrName>style.visibility</p:attrName>
                                        </p:attrNameLst>
                                      </p:cBhvr>
                                      <p:to>
                                        <p:strVal val="visible"/>
                                      </p:to>
                                    </p:set>
                                    <p:anim calcmode="lin" valueType="num">
                                      <p:cBhvr additive="base">
                                        <p:cTn id="21" dur="500" fill="hold"/>
                                        <p:tgtEl>
                                          <p:spTgt spid="6150"/>
                                        </p:tgtEl>
                                        <p:attrNameLst>
                                          <p:attrName>ppt_x</p:attrName>
                                        </p:attrNameLst>
                                      </p:cBhvr>
                                      <p:tavLst>
                                        <p:tav tm="0">
                                          <p:val>
                                            <p:strVal val="#ppt_x"/>
                                          </p:val>
                                        </p:tav>
                                        <p:tav tm="100000">
                                          <p:val>
                                            <p:strVal val="#ppt_x"/>
                                          </p:val>
                                        </p:tav>
                                      </p:tavLst>
                                    </p:anim>
                                    <p:anim calcmode="lin" valueType="num">
                                      <p:cBhvr additive="base">
                                        <p:cTn id="22"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P spid="3" grpId="0" animBg="1"/>
      <p:bldP spid="8" grpId="0" animBg="1"/>
      <p:bldP spid="14" grpId="0" animBg="1"/>
      <p:bldP spid="15"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0" y="0"/>
            <a:ext cx="12192000" cy="430887"/>
          </a:xfrm>
          <a:prstGeom prst="rect">
            <a:avLst/>
          </a:prstGeom>
          <a:solidFill>
            <a:srgbClr val="257CD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 Nội dung các câu hỏi liên</a:t>
            </a:r>
            <a:r>
              <a:rPr kumimoji="0" lang="en-US" sz="2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quan đến nhà ở</a:t>
            </a:r>
            <a:endParaRPr kumimoji="0" lang="en-US" sz="2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841418" y="586665"/>
            <a:ext cx="11017207" cy="558248"/>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200">
                <a:solidFill>
                  <a:prstClr val="white"/>
                </a:solidFill>
                <a:latin typeface="Times New Roman" panose="02020603050405020304" pitchFamily="18" charset="0"/>
                <a:cs typeface="Times New Roman" panose="02020603050405020304" pitchFamily="18" charset="0"/>
              </a:rPr>
              <a:t>Vật liệu chính làm tường hoặc bao che của ngôi nhà/căn hộ này là gì?</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Oval 26"/>
          <p:cNvSpPr/>
          <p:nvPr/>
        </p:nvSpPr>
        <p:spPr>
          <a:xfrm>
            <a:off x="248134" y="487379"/>
            <a:ext cx="964759" cy="75682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55</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150" name="Picture 6" descr="Kỹ năng quan sát: 10 cách rèn luyện, cải thiện hiệu quả"/>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51462" y="1244199"/>
            <a:ext cx="1711313" cy="9289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Pentagon 17"/>
          <p:cNvSpPr/>
          <p:nvPr/>
        </p:nvSpPr>
        <p:spPr>
          <a:xfrm>
            <a:off x="542925" y="1406181"/>
            <a:ext cx="4708537" cy="594069"/>
          </a:xfrm>
          <a:prstGeom prst="homePlate">
            <a:avLst/>
          </a:prstGeom>
          <a:solidFill>
            <a:srgbClr val="007CB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ĐTV hỏi kết hợp với qua sát</a:t>
            </a:r>
          </a:p>
        </p:txBody>
      </p:sp>
      <p:pic>
        <p:nvPicPr>
          <p:cNvPr id="5" name="Picture 4"/>
          <p:cNvPicPr>
            <a:picLocks noChangeAspect="1"/>
          </p:cNvPicPr>
          <p:nvPr/>
        </p:nvPicPr>
        <p:blipFill>
          <a:blip r:embed="rId5"/>
          <a:stretch>
            <a:fillRect/>
          </a:stretch>
        </p:blipFill>
        <p:spPr>
          <a:xfrm>
            <a:off x="8192314" y="1899920"/>
            <a:ext cx="3666312" cy="3229342"/>
          </a:xfrm>
          <a:prstGeom prst="rect">
            <a:avLst/>
          </a:prstGeom>
        </p:spPr>
      </p:pic>
      <p:sp>
        <p:nvSpPr>
          <p:cNvPr id="6" name="Flowchart: Alternate Process 5"/>
          <p:cNvSpPr/>
          <p:nvPr/>
        </p:nvSpPr>
        <p:spPr>
          <a:xfrm>
            <a:off x="341037" y="2485272"/>
            <a:ext cx="7683457" cy="2503288"/>
          </a:xfrm>
          <a:prstGeom prst="flowChartAlternateProcess">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a:latin typeface="+mj-lt"/>
              </a:rPr>
              <a:t>Tường là một trong những bộ phận cấu tạo chính đảm nhận chức năng bao che, ngăn chia không gian, chịu lực trên mặt đất của nhà. Đây cũng là cấu kiện giúp phân biệt không gian trong và bên ngoài nhà, giữa phòng này và phòng khác. Tường cũng làm chức năng chịu lực, đỡ tải trọng, mái truyền xuống móng.</a:t>
            </a:r>
            <a:endParaRPr lang="en-US" sz="2000">
              <a:latin typeface="+mj-lt"/>
            </a:endParaRPr>
          </a:p>
        </p:txBody>
      </p:sp>
    </p:spTree>
    <p:extLst>
      <p:ext uri="{BB962C8B-B14F-4D97-AF65-F5344CB8AC3E}">
        <p14:creationId xmlns:p14="http://schemas.microsoft.com/office/powerpoint/2010/main" val="172693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50"/>
                                        </p:tgtEl>
                                        <p:attrNameLst>
                                          <p:attrName>style.visibility</p:attrName>
                                        </p:attrNameLst>
                                      </p:cBhvr>
                                      <p:to>
                                        <p:strVal val="visible"/>
                                      </p:to>
                                    </p:set>
                                    <p:anim calcmode="lin" valueType="num">
                                      <p:cBhvr additive="base">
                                        <p:cTn id="11" dur="500" fill="hold"/>
                                        <p:tgtEl>
                                          <p:spTgt spid="6150"/>
                                        </p:tgtEl>
                                        <p:attrNameLst>
                                          <p:attrName>ppt_x</p:attrName>
                                        </p:attrNameLst>
                                      </p:cBhvr>
                                      <p:tavLst>
                                        <p:tav tm="0">
                                          <p:val>
                                            <p:strVal val="#ppt_x"/>
                                          </p:val>
                                        </p:tav>
                                        <p:tav tm="100000">
                                          <p:val>
                                            <p:strVal val="#ppt_x"/>
                                          </p:val>
                                        </p:tav>
                                      </p:tavLst>
                                    </p:anim>
                                    <p:anim calcmode="lin" valueType="num">
                                      <p:cBhvr additive="base">
                                        <p:cTn id="12"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0" y="0"/>
            <a:ext cx="12192000" cy="430887"/>
          </a:xfrm>
          <a:prstGeom prst="rect">
            <a:avLst/>
          </a:prstGeom>
          <a:solidFill>
            <a:srgbClr val="257CD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 Nội dung các câu hỏi liên</a:t>
            </a:r>
            <a:r>
              <a:rPr kumimoji="0" lang="en-US" sz="2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quan đến nhà ở</a:t>
            </a:r>
            <a:endParaRPr kumimoji="0" lang="en-US" sz="2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841418" y="586665"/>
            <a:ext cx="11017207" cy="558248"/>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200">
                <a:solidFill>
                  <a:prstClr val="white"/>
                </a:solidFill>
                <a:latin typeface="Times New Roman" panose="02020603050405020304" pitchFamily="18" charset="0"/>
                <a:cs typeface="Times New Roman" panose="02020603050405020304" pitchFamily="18" charset="0"/>
              </a:rPr>
              <a:t>Ngôi nhà/căn hộ này được sử dụng từ năm nào? </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Oval 26"/>
          <p:cNvSpPr/>
          <p:nvPr/>
        </p:nvSpPr>
        <p:spPr>
          <a:xfrm>
            <a:off x="248134" y="487379"/>
            <a:ext cx="964759" cy="75682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56</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 name="Pentagon 17"/>
          <p:cNvSpPr/>
          <p:nvPr/>
        </p:nvSpPr>
        <p:spPr>
          <a:xfrm>
            <a:off x="462447" y="1805707"/>
            <a:ext cx="8800616" cy="594069"/>
          </a:xfrm>
          <a:prstGeom prst="homePlate">
            <a:avLst/>
          </a:prstGeom>
          <a:solidFill>
            <a:srgbClr val="007CB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b="1">
                <a:solidFill>
                  <a:prstClr val="white"/>
                </a:solidFill>
                <a:latin typeface="Times New Roman" panose="02020603050405020304" pitchFamily="18" charset="0"/>
                <a:cs typeface="Times New Roman" panose="02020603050405020304" pitchFamily="18" charset="0"/>
              </a:rPr>
              <a:t>ĐTV ghi năm mà ngôi nhà được hoàn thiện và lần đầu đưa vào sử dụng</a:t>
            </a: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Pentagon 8"/>
          <p:cNvSpPr/>
          <p:nvPr/>
        </p:nvSpPr>
        <p:spPr>
          <a:xfrm>
            <a:off x="462447" y="2961285"/>
            <a:ext cx="8800616" cy="1234157"/>
          </a:xfrm>
          <a:prstGeom prst="homePlate">
            <a:avLst/>
          </a:prstGeom>
          <a:solidFill>
            <a:srgbClr val="007CB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b="1">
                <a:solidFill>
                  <a:prstClr val="white"/>
                </a:solidFill>
                <a:latin typeface="Times New Roman" panose="02020603050405020304" pitchFamily="18" charset="0"/>
                <a:cs typeface="Times New Roman" panose="02020603050405020304" pitchFamily="18" charset="0"/>
              </a:rPr>
              <a:t>Trường hợp nhà </a:t>
            </a:r>
            <a:r>
              <a:rPr lang="vi-VN" b="1" smtClean="0">
                <a:solidFill>
                  <a:prstClr val="white"/>
                </a:solidFill>
                <a:latin typeface="Times New Roman" panose="02020603050405020304" pitchFamily="18" charset="0"/>
                <a:cs typeface="Times New Roman" panose="02020603050405020304" pitchFamily="18" charset="0"/>
              </a:rPr>
              <a:t>bao </a:t>
            </a:r>
            <a:r>
              <a:rPr lang="vi-VN" b="1">
                <a:solidFill>
                  <a:prstClr val="white"/>
                </a:solidFill>
                <a:latin typeface="Times New Roman" panose="02020603050405020304" pitchFamily="18" charset="0"/>
                <a:cs typeface="Times New Roman" panose="02020603050405020304" pitchFamily="18" charset="0"/>
              </a:rPr>
              <a:t>gồm nhiều phần, mỗi phần được hoàn thiện và bắt đầu dùng để ở vào các năm khác nhau, ĐTV chỉ ghi năm mà bộ phận chính (có diện tích lớn nhất) của ngôi nhà đó được xây dựng xong và lần đầu đưa vào sử dụng để ở.</a:t>
            </a: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Pentagon 9"/>
          <p:cNvSpPr/>
          <p:nvPr/>
        </p:nvSpPr>
        <p:spPr>
          <a:xfrm>
            <a:off x="465363" y="4909468"/>
            <a:ext cx="8800616" cy="1234157"/>
          </a:xfrm>
          <a:prstGeom prst="homePlate">
            <a:avLst/>
          </a:prstGeom>
          <a:solidFill>
            <a:srgbClr val="007CB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b="1">
                <a:solidFill>
                  <a:prstClr val="white"/>
                </a:solidFill>
                <a:latin typeface="Times New Roman" panose="02020603050405020304" pitchFamily="18" charset="0"/>
                <a:cs typeface="Times New Roman" panose="02020603050405020304" pitchFamily="18" charset="0"/>
              </a:rPr>
              <a:t>Với những ngôi nhà sửa chữa lại: </a:t>
            </a:r>
            <a:endParaRPr lang="en-US" b="1" smtClean="0">
              <a:solidFill>
                <a:prstClr val="white"/>
              </a:solidFill>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ü"/>
            </a:pPr>
            <a:r>
              <a:rPr lang="vi-VN" b="1" smtClean="0">
                <a:solidFill>
                  <a:prstClr val="white"/>
                </a:solidFill>
                <a:latin typeface="Times New Roman" panose="02020603050405020304" pitchFamily="18" charset="0"/>
                <a:cs typeface="Times New Roman" panose="02020603050405020304" pitchFamily="18" charset="0"/>
              </a:rPr>
              <a:t>Nếu </a:t>
            </a:r>
            <a:r>
              <a:rPr lang="vi-VN" b="1">
                <a:solidFill>
                  <a:prstClr val="white"/>
                </a:solidFill>
                <a:latin typeface="Times New Roman" panose="02020603050405020304" pitchFamily="18" charset="0"/>
                <a:cs typeface="Times New Roman" panose="02020603050405020304" pitchFamily="18" charset="0"/>
              </a:rPr>
              <a:t>sửa chữa lớn làm thay đổi kết cấu ngôi nhà, ghi năm sửa lại; </a:t>
            </a:r>
            <a:endParaRPr lang="en-US" b="1" smtClean="0">
              <a:solidFill>
                <a:prstClr val="white"/>
              </a:solidFill>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ü"/>
            </a:pPr>
            <a:r>
              <a:rPr lang="en-US" b="1" smtClean="0">
                <a:solidFill>
                  <a:prstClr val="white"/>
                </a:solidFill>
                <a:latin typeface="Times New Roman" panose="02020603050405020304" pitchFamily="18" charset="0"/>
                <a:cs typeface="Times New Roman" panose="02020603050405020304" pitchFamily="18" charset="0"/>
              </a:rPr>
              <a:t>N</a:t>
            </a:r>
            <a:r>
              <a:rPr lang="vi-VN" b="1" smtClean="0">
                <a:solidFill>
                  <a:prstClr val="white"/>
                </a:solidFill>
                <a:latin typeface="Times New Roman" panose="02020603050405020304" pitchFamily="18" charset="0"/>
                <a:cs typeface="Times New Roman" panose="02020603050405020304" pitchFamily="18" charset="0"/>
              </a:rPr>
              <a:t>ếu </a:t>
            </a:r>
            <a:r>
              <a:rPr lang="vi-VN" b="1">
                <a:solidFill>
                  <a:prstClr val="white"/>
                </a:solidFill>
                <a:latin typeface="Times New Roman" panose="02020603050405020304" pitchFamily="18" charset="0"/>
                <a:cs typeface="Times New Roman" panose="02020603050405020304" pitchFamily="18" charset="0"/>
              </a:rPr>
              <a:t>sửa chữa nhỏ, ghi năm sửa chữa lớn gần đây nhất hoặc năm sử dụng lần đầu (trường hợp chưa bao giờ sửa chữa lớn).</a:t>
            </a: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77376" y="1530006"/>
            <a:ext cx="2314574" cy="2213319"/>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b="-1070"/>
          <a:stretch/>
        </p:blipFill>
        <p:spPr>
          <a:xfrm>
            <a:off x="9477377" y="3924300"/>
            <a:ext cx="2314574" cy="2486025"/>
          </a:xfrm>
          <a:prstGeom prst="rect">
            <a:avLst/>
          </a:prstGeom>
        </p:spPr>
      </p:pic>
    </p:spTree>
    <p:extLst>
      <p:ext uri="{BB962C8B-B14F-4D97-AF65-F5344CB8AC3E}">
        <p14:creationId xmlns:p14="http://schemas.microsoft.com/office/powerpoint/2010/main" val="31539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P spid="1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AutoShape 71">
            <a:extLst>
              <a:ext uri="{FF2B5EF4-FFF2-40B4-BE49-F238E27FC236}">
                <a16:creationId xmlns="" xmlns:a16="http://schemas.microsoft.com/office/drawing/2014/main" id="{403D693B-5594-585E-570C-28A80F982DE3}"/>
              </a:ext>
            </a:extLst>
          </p:cNvPr>
          <p:cNvSpPr>
            <a:spLocks noChangeArrowheads="1"/>
          </p:cNvSpPr>
          <p:nvPr/>
        </p:nvSpPr>
        <p:spPr bwMode="gray">
          <a:xfrm>
            <a:off x="2665336" y="1963469"/>
            <a:ext cx="6559944" cy="786106"/>
          </a:xfrm>
          <a:prstGeom prst="roundRect">
            <a:avLst>
              <a:gd name="adj" fmla="val 16667"/>
            </a:avLst>
          </a:prstGeom>
          <a:gradFill rotWithShape="1">
            <a:gsLst>
              <a:gs pos="0">
                <a:srgbClr val="71685A">
                  <a:gamma/>
                  <a:tint val="21176"/>
                  <a:invGamma/>
                </a:srgbClr>
              </a:gs>
              <a:gs pos="100000">
                <a:srgbClr val="71685A"/>
              </a:gs>
            </a:gsLst>
            <a:lin ang="0" scaled="1"/>
          </a:gradFill>
          <a:ln w="12700" algn="ctr">
            <a:solidFill>
              <a:srgbClr val="71685A"/>
            </a:solidFill>
            <a:round/>
            <a:headEnd/>
            <a:tailEnd/>
          </a:ln>
          <a:effectLst>
            <a:outerShdw dist="99190" dir="238833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4000" b="1" i="0" u="none" strike="noStrike" kern="0" cap="none" spc="0" normalizeH="0" baseline="0" noProof="0" smtClean="0">
              <a:ln>
                <a:noFill/>
              </a:ln>
              <a:solidFill>
                <a:prstClr val="black"/>
              </a:solidFill>
              <a:effectLst/>
              <a:uLnTx/>
              <a:uFillTx/>
              <a:latin typeface="Arial" charset="0"/>
            </a:endParaRPr>
          </a:p>
        </p:txBody>
      </p:sp>
      <p:sp>
        <p:nvSpPr>
          <p:cNvPr id="12" name="Text Box 73">
            <a:extLst>
              <a:ext uri="{FF2B5EF4-FFF2-40B4-BE49-F238E27FC236}">
                <a16:creationId xmlns="" xmlns:a16="http://schemas.microsoft.com/office/drawing/2014/main" id="{4B270EFA-3B8E-478B-227A-00D718F6F590}"/>
              </a:ext>
            </a:extLst>
          </p:cNvPr>
          <p:cNvSpPr txBox="1">
            <a:spLocks noChangeArrowheads="1"/>
          </p:cNvSpPr>
          <p:nvPr/>
        </p:nvSpPr>
        <p:spPr bwMode="gray">
          <a:xfrm>
            <a:off x="2723706" y="2064134"/>
            <a:ext cx="63856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eaLnBrk="0" fontAlgn="base" hangingPunct="0">
              <a:spcBef>
                <a:spcPct val="0"/>
              </a:spcBef>
              <a:spcAft>
                <a:spcPct val="0"/>
              </a:spcAft>
            </a:pPr>
            <a:r>
              <a:rPr lang="en-US" sz="3200" b="1" dirty="0" smtClean="0">
                <a:solidFill>
                  <a:prstClr val="black">
                    <a:lumMod val="85000"/>
                    <a:lumOff val="15000"/>
                  </a:prstClr>
                </a:solidFill>
                <a:latin typeface="Arial" charset="0"/>
              </a:rPr>
              <a:t>1</a:t>
            </a:r>
            <a:r>
              <a:rPr lang="en-US" sz="3200" b="1" smtClean="0">
                <a:solidFill>
                  <a:prstClr val="black">
                    <a:lumMod val="85000"/>
                    <a:lumOff val="15000"/>
                  </a:prstClr>
                </a:solidFill>
                <a:latin typeface="Arial" charset="0"/>
              </a:rPr>
              <a:t>. Mục đích và số lượng câu hỏi</a:t>
            </a:r>
            <a:endParaRPr lang="en-US" sz="3200" b="1" dirty="0">
              <a:solidFill>
                <a:prstClr val="black">
                  <a:lumMod val="85000"/>
                  <a:lumOff val="15000"/>
                </a:prstClr>
              </a:solidFill>
              <a:latin typeface="Arial" charset="0"/>
            </a:endParaRPr>
          </a:p>
        </p:txBody>
      </p:sp>
      <p:sp>
        <p:nvSpPr>
          <p:cNvPr id="13" name="AutoShape 76">
            <a:extLst>
              <a:ext uri="{FF2B5EF4-FFF2-40B4-BE49-F238E27FC236}">
                <a16:creationId xmlns="" xmlns:a16="http://schemas.microsoft.com/office/drawing/2014/main" id="{D485EE07-B2C7-163B-3EBE-FCFAF047DA71}"/>
              </a:ext>
            </a:extLst>
          </p:cNvPr>
          <p:cNvSpPr>
            <a:spLocks noChangeArrowheads="1"/>
          </p:cNvSpPr>
          <p:nvPr/>
        </p:nvSpPr>
        <p:spPr bwMode="gray">
          <a:xfrm>
            <a:off x="2665336" y="3185061"/>
            <a:ext cx="6559944" cy="786106"/>
          </a:xfrm>
          <a:prstGeom prst="roundRect">
            <a:avLst>
              <a:gd name="adj" fmla="val 16667"/>
            </a:avLst>
          </a:prstGeom>
          <a:gradFill rotWithShape="1">
            <a:gsLst>
              <a:gs pos="0">
                <a:srgbClr val="FFA94A">
                  <a:gamma/>
                  <a:tint val="21176"/>
                  <a:invGamma/>
                </a:srgbClr>
              </a:gs>
              <a:gs pos="100000">
                <a:srgbClr val="FFA94A"/>
              </a:gs>
            </a:gsLst>
            <a:lin ang="0" scaled="1"/>
          </a:gradFill>
          <a:ln w="12700" algn="ctr">
            <a:solidFill>
              <a:srgbClr val="FFA94A"/>
            </a:solidFill>
            <a:round/>
            <a:headEnd/>
            <a:tailEnd/>
          </a:ln>
          <a:effectLst>
            <a:outerShdw dist="99190" dir="238833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4000" b="1" i="0" u="none" strike="noStrike" kern="0" cap="none" spc="0" normalizeH="0" baseline="0" noProof="0" smtClean="0">
              <a:ln>
                <a:noFill/>
              </a:ln>
              <a:solidFill>
                <a:prstClr val="black"/>
              </a:solidFill>
              <a:effectLst/>
              <a:uLnTx/>
              <a:uFillTx/>
              <a:latin typeface="Arial" charset="0"/>
            </a:endParaRPr>
          </a:p>
        </p:txBody>
      </p:sp>
      <p:sp>
        <p:nvSpPr>
          <p:cNvPr id="14" name="AutoShape 81">
            <a:extLst>
              <a:ext uri="{FF2B5EF4-FFF2-40B4-BE49-F238E27FC236}">
                <a16:creationId xmlns="" xmlns:a16="http://schemas.microsoft.com/office/drawing/2014/main" id="{245AD83A-6206-3E3F-47EA-66FD7C46D4EA}"/>
              </a:ext>
            </a:extLst>
          </p:cNvPr>
          <p:cNvSpPr>
            <a:spLocks noChangeArrowheads="1"/>
          </p:cNvSpPr>
          <p:nvPr/>
        </p:nvSpPr>
        <p:spPr bwMode="gray">
          <a:xfrm>
            <a:off x="2665336" y="4387799"/>
            <a:ext cx="6559944" cy="786106"/>
          </a:xfrm>
          <a:prstGeom prst="roundRect">
            <a:avLst>
              <a:gd name="adj" fmla="val 16667"/>
            </a:avLst>
          </a:prstGeom>
          <a:gradFill rotWithShape="1">
            <a:gsLst>
              <a:gs pos="0">
                <a:srgbClr val="CAF278">
                  <a:gamma/>
                  <a:tint val="21176"/>
                  <a:invGamma/>
                </a:srgbClr>
              </a:gs>
              <a:gs pos="100000">
                <a:srgbClr val="CAF278"/>
              </a:gs>
            </a:gsLst>
            <a:lin ang="0" scaled="1"/>
          </a:gradFill>
          <a:ln w="12700" algn="ctr">
            <a:solidFill>
              <a:srgbClr val="CAF278"/>
            </a:solidFill>
            <a:round/>
            <a:headEnd/>
            <a:tailEnd/>
          </a:ln>
          <a:effectLst>
            <a:outerShdw dist="99190" dir="238833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4000" b="1" i="0" u="none" strike="noStrike" kern="0" cap="none" spc="0" normalizeH="0" baseline="0" noProof="0" smtClean="0">
              <a:ln>
                <a:noFill/>
              </a:ln>
              <a:solidFill>
                <a:prstClr val="black"/>
              </a:solidFill>
              <a:effectLst/>
              <a:uLnTx/>
              <a:uFillTx/>
              <a:latin typeface="Arial" charset="0"/>
            </a:endParaRPr>
          </a:p>
        </p:txBody>
      </p:sp>
      <p:sp>
        <p:nvSpPr>
          <p:cNvPr id="15" name="Rectangle 2">
            <a:extLst>
              <a:ext uri="{FF2B5EF4-FFF2-40B4-BE49-F238E27FC236}">
                <a16:creationId xmlns="" xmlns:a16="http://schemas.microsoft.com/office/drawing/2014/main" id="{ECCB6930-672C-8E52-9F45-9320C9021454}"/>
              </a:ext>
            </a:extLst>
          </p:cNvPr>
          <p:cNvSpPr txBox="1">
            <a:spLocks noChangeArrowheads="1"/>
          </p:cNvSpPr>
          <p:nvPr/>
        </p:nvSpPr>
        <p:spPr bwMode="auto">
          <a:xfrm>
            <a:off x="3645454" y="471578"/>
            <a:ext cx="4542164" cy="951646"/>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3600" b="1">
                <a:solidFill>
                  <a:schemeClr val="tx2"/>
                </a:solidFill>
                <a:latin typeface="+mj-lt"/>
                <a:ea typeface="+mj-ea"/>
                <a:cs typeface="+mj-cs"/>
              </a:defRPr>
            </a:lvl1pPr>
            <a:lvl2pPr algn="r" rtl="0" eaLnBrk="1" fontAlgn="base" hangingPunct="1">
              <a:spcBef>
                <a:spcPct val="0"/>
              </a:spcBef>
              <a:spcAft>
                <a:spcPct val="0"/>
              </a:spcAft>
              <a:defRPr sz="3600" b="1">
                <a:solidFill>
                  <a:schemeClr val="tx2"/>
                </a:solidFill>
                <a:latin typeface="Verdana" pitchFamily="34" charset="0"/>
              </a:defRPr>
            </a:lvl2pPr>
            <a:lvl3pPr algn="r" rtl="0" eaLnBrk="1" fontAlgn="base" hangingPunct="1">
              <a:spcBef>
                <a:spcPct val="0"/>
              </a:spcBef>
              <a:spcAft>
                <a:spcPct val="0"/>
              </a:spcAft>
              <a:defRPr sz="3600" b="1">
                <a:solidFill>
                  <a:schemeClr val="tx2"/>
                </a:solidFill>
                <a:latin typeface="Verdana" pitchFamily="34" charset="0"/>
              </a:defRPr>
            </a:lvl3pPr>
            <a:lvl4pPr algn="r" rtl="0" eaLnBrk="1" fontAlgn="base" hangingPunct="1">
              <a:spcBef>
                <a:spcPct val="0"/>
              </a:spcBef>
              <a:spcAft>
                <a:spcPct val="0"/>
              </a:spcAft>
              <a:defRPr sz="3600" b="1">
                <a:solidFill>
                  <a:schemeClr val="tx2"/>
                </a:solidFill>
                <a:latin typeface="Verdana" pitchFamily="34" charset="0"/>
              </a:defRPr>
            </a:lvl4pPr>
            <a:lvl5pPr algn="r" rtl="0" eaLnBrk="1" fontAlgn="base" hangingPunct="1">
              <a:spcBef>
                <a:spcPct val="0"/>
              </a:spcBef>
              <a:spcAft>
                <a:spcPct val="0"/>
              </a:spcAft>
              <a:defRPr sz="3600" b="1">
                <a:solidFill>
                  <a:schemeClr val="tx2"/>
                </a:solidFill>
                <a:latin typeface="Verdana" pitchFamily="34" charset="0"/>
              </a:defRPr>
            </a:lvl5pPr>
            <a:lvl6pPr marL="457200" algn="r" rtl="0" eaLnBrk="1" fontAlgn="base" hangingPunct="1">
              <a:spcBef>
                <a:spcPct val="0"/>
              </a:spcBef>
              <a:spcAft>
                <a:spcPct val="0"/>
              </a:spcAft>
              <a:defRPr sz="3600" b="1">
                <a:solidFill>
                  <a:schemeClr val="tx2"/>
                </a:solidFill>
                <a:latin typeface="Verdana" pitchFamily="34" charset="0"/>
              </a:defRPr>
            </a:lvl6pPr>
            <a:lvl7pPr marL="914400" algn="r" rtl="0" eaLnBrk="1" fontAlgn="base" hangingPunct="1">
              <a:spcBef>
                <a:spcPct val="0"/>
              </a:spcBef>
              <a:spcAft>
                <a:spcPct val="0"/>
              </a:spcAft>
              <a:defRPr sz="3600" b="1">
                <a:solidFill>
                  <a:schemeClr val="tx2"/>
                </a:solidFill>
                <a:latin typeface="Verdana" pitchFamily="34" charset="0"/>
              </a:defRPr>
            </a:lvl7pPr>
            <a:lvl8pPr marL="1371600" algn="r" rtl="0" eaLnBrk="1" fontAlgn="base" hangingPunct="1">
              <a:spcBef>
                <a:spcPct val="0"/>
              </a:spcBef>
              <a:spcAft>
                <a:spcPct val="0"/>
              </a:spcAft>
              <a:defRPr sz="3600" b="1">
                <a:solidFill>
                  <a:schemeClr val="tx2"/>
                </a:solidFill>
                <a:latin typeface="Verdana" pitchFamily="34" charset="0"/>
              </a:defRPr>
            </a:lvl8pPr>
            <a:lvl9pPr marL="1828800" algn="r" rtl="0" eaLnBrk="1" fontAlgn="base" hangingPunct="1">
              <a:spcBef>
                <a:spcPct val="0"/>
              </a:spcBef>
              <a:spcAft>
                <a:spcPct val="0"/>
              </a:spcAft>
              <a:defRPr sz="3600" b="1">
                <a:solidFill>
                  <a:schemeClr val="tx2"/>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smtClean="0">
                <a:ln>
                  <a:noFill/>
                </a:ln>
                <a:solidFill>
                  <a:srgbClr val="C00000"/>
                </a:solidFill>
                <a:effectLst/>
                <a:uLnTx/>
                <a:uFillTx/>
                <a:latin typeface="Verdana"/>
                <a:ea typeface="+mj-ea"/>
                <a:cs typeface="+mj-cs"/>
              </a:rPr>
              <a:t>NỘI DUNG</a:t>
            </a:r>
            <a:endParaRPr kumimoji="0" lang="en-US" sz="5400" b="1" i="0" u="none" strike="noStrike" kern="0" cap="none" spc="0" normalizeH="0" baseline="0" noProof="0" dirty="0">
              <a:ln>
                <a:noFill/>
              </a:ln>
              <a:solidFill>
                <a:srgbClr val="C00000"/>
              </a:solidFill>
              <a:effectLst/>
              <a:uLnTx/>
              <a:uFillTx/>
              <a:latin typeface="Verdana"/>
              <a:ea typeface="+mj-ea"/>
              <a:cs typeface="+mj-cs"/>
            </a:endParaRPr>
          </a:p>
        </p:txBody>
      </p:sp>
      <p:sp>
        <p:nvSpPr>
          <p:cNvPr id="16" name="Text Box 73">
            <a:extLst>
              <a:ext uri="{FF2B5EF4-FFF2-40B4-BE49-F238E27FC236}">
                <a16:creationId xmlns="" xmlns:a16="http://schemas.microsoft.com/office/drawing/2014/main" id="{7883F1D4-DEAB-1B8D-5D48-28AA306EFCAC}"/>
              </a:ext>
            </a:extLst>
          </p:cNvPr>
          <p:cNvSpPr txBox="1">
            <a:spLocks noChangeArrowheads="1"/>
          </p:cNvSpPr>
          <p:nvPr/>
        </p:nvSpPr>
        <p:spPr bwMode="gray">
          <a:xfrm>
            <a:off x="2723706" y="3277640"/>
            <a:ext cx="59910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eaLnBrk="0" fontAlgn="base" hangingPunct="0">
              <a:spcBef>
                <a:spcPct val="0"/>
              </a:spcBef>
              <a:spcAft>
                <a:spcPct val="0"/>
              </a:spcAft>
            </a:pPr>
            <a:r>
              <a:rPr lang="en-US" sz="3200" b="1">
                <a:solidFill>
                  <a:srgbClr val="FF6700">
                    <a:lumMod val="75000"/>
                  </a:srgbClr>
                </a:solidFill>
                <a:latin typeface="Arial" charset="0"/>
              </a:rPr>
              <a:t>2</a:t>
            </a:r>
            <a:r>
              <a:rPr lang="en-US" sz="3200" b="1" smtClean="0">
                <a:solidFill>
                  <a:srgbClr val="FF6700">
                    <a:lumMod val="75000"/>
                  </a:srgbClr>
                </a:solidFill>
                <a:latin typeface="Arial" charset="0"/>
              </a:rPr>
              <a:t>. Lưu ý và một số khái niệm</a:t>
            </a:r>
            <a:endParaRPr lang="en-US" sz="3200" b="1" dirty="0">
              <a:solidFill>
                <a:srgbClr val="FF6700">
                  <a:lumMod val="75000"/>
                </a:srgbClr>
              </a:solidFill>
              <a:latin typeface="Arial" charset="0"/>
            </a:endParaRPr>
          </a:p>
        </p:txBody>
      </p:sp>
      <p:sp>
        <p:nvSpPr>
          <p:cNvPr id="17" name="Text Box 73">
            <a:extLst>
              <a:ext uri="{FF2B5EF4-FFF2-40B4-BE49-F238E27FC236}">
                <a16:creationId xmlns="" xmlns:a16="http://schemas.microsoft.com/office/drawing/2014/main" id="{38C6D7E8-9603-C148-76D5-B0DBD7D75879}"/>
              </a:ext>
            </a:extLst>
          </p:cNvPr>
          <p:cNvSpPr txBox="1">
            <a:spLocks noChangeArrowheads="1"/>
          </p:cNvSpPr>
          <p:nvPr/>
        </p:nvSpPr>
        <p:spPr bwMode="gray">
          <a:xfrm>
            <a:off x="2724310" y="4406653"/>
            <a:ext cx="481701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eaLnBrk="0" fontAlgn="base" hangingPunct="0">
              <a:spcBef>
                <a:spcPct val="0"/>
              </a:spcBef>
              <a:spcAft>
                <a:spcPct val="0"/>
              </a:spcAft>
            </a:pPr>
            <a:r>
              <a:rPr lang="en-US" sz="3200" b="1" smtClean="0">
                <a:solidFill>
                  <a:srgbClr val="397B0D"/>
                </a:solidFill>
                <a:latin typeface="Arial" charset="0"/>
              </a:rPr>
              <a:t>3. </a:t>
            </a:r>
            <a:r>
              <a:rPr lang="en-US" sz="3200" b="1" dirty="0" err="1">
                <a:solidFill>
                  <a:srgbClr val="397B0D"/>
                </a:solidFill>
                <a:latin typeface="Arial" charset="0"/>
              </a:rPr>
              <a:t>Nội</a:t>
            </a:r>
            <a:r>
              <a:rPr lang="en-US" sz="3200" b="1" dirty="0">
                <a:solidFill>
                  <a:srgbClr val="397B0D"/>
                </a:solidFill>
                <a:latin typeface="Arial" charset="0"/>
              </a:rPr>
              <a:t> </a:t>
            </a:r>
            <a:r>
              <a:rPr lang="en-US" sz="3200" b="1">
                <a:solidFill>
                  <a:srgbClr val="397B0D"/>
                </a:solidFill>
                <a:latin typeface="Arial" charset="0"/>
              </a:rPr>
              <a:t>dung </a:t>
            </a:r>
            <a:r>
              <a:rPr lang="en-US" sz="3200" b="1" smtClean="0">
                <a:solidFill>
                  <a:srgbClr val="397B0D"/>
                </a:solidFill>
                <a:latin typeface="Arial" charset="0"/>
              </a:rPr>
              <a:t>phiếu hỏi</a:t>
            </a:r>
            <a:endParaRPr lang="en-US" sz="3200" b="1" dirty="0">
              <a:solidFill>
                <a:srgbClr val="397B0D"/>
              </a:solidFill>
              <a:latin typeface="Arial" charset="0"/>
            </a:endParaRPr>
          </a:p>
        </p:txBody>
      </p:sp>
    </p:spTree>
    <p:extLst>
      <p:ext uri="{BB962C8B-B14F-4D97-AF65-F5344CB8AC3E}">
        <p14:creationId xmlns:p14="http://schemas.microsoft.com/office/powerpoint/2010/main" val="193754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animBg="1"/>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0" y="0"/>
            <a:ext cx="12192000" cy="430887"/>
          </a:xfrm>
          <a:prstGeom prst="rect">
            <a:avLst/>
          </a:prstGeom>
          <a:solidFill>
            <a:srgbClr val="257CD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3.1 Nội dung các câu hỏi liên</a:t>
            </a:r>
            <a:r>
              <a:rPr kumimoji="0" lang="en-US" sz="2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quan đến nhà ở</a:t>
            </a:r>
            <a:endParaRPr kumimoji="0" lang="en-US" sz="2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841418" y="586665"/>
            <a:ext cx="11017207" cy="558248"/>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200">
                <a:solidFill>
                  <a:prstClr val="white"/>
                </a:solidFill>
                <a:latin typeface="Times New Roman" panose="02020603050405020304" pitchFamily="18" charset="0"/>
                <a:cs typeface="Times New Roman" panose="02020603050405020304" pitchFamily="18" charset="0"/>
              </a:rPr>
              <a:t>Ngôi nhà/căn hộ mà hộ ông/bà đang ở thuộc quyền sở hữu của ai?</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Oval 26"/>
          <p:cNvSpPr/>
          <p:nvPr/>
        </p:nvSpPr>
        <p:spPr>
          <a:xfrm>
            <a:off x="248134" y="487379"/>
            <a:ext cx="964759" cy="75682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57</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447675" y="4173657"/>
            <a:ext cx="11410950" cy="2492990"/>
          </a:xfrm>
          <a:prstGeom prst="rect">
            <a:avLst/>
          </a:prstGeom>
          <a:solidFill>
            <a:srgbClr val="993366"/>
          </a:solidFill>
        </p:spPr>
        <p:txBody>
          <a:bodyPr wrap="square">
            <a:spAutoFit/>
          </a:bodyPr>
          <a:lstStyle/>
          <a:p>
            <a:pPr marL="285750" indent="-285750">
              <a:spcBef>
                <a:spcPts val="600"/>
              </a:spcBef>
              <a:spcAft>
                <a:spcPts val="600"/>
              </a:spcAft>
              <a:buFont typeface="Wingdings" panose="05000000000000000000" pitchFamily="2" charset="2"/>
              <a:buChar char="Ø"/>
            </a:pPr>
            <a:r>
              <a:rPr lang="vi-VN" smtClean="0">
                <a:solidFill>
                  <a:schemeClr val="bg1"/>
                </a:solidFill>
              </a:rPr>
              <a:t>Nhà </a:t>
            </a:r>
            <a:r>
              <a:rPr lang="vi-VN">
                <a:solidFill>
                  <a:schemeClr val="bg1"/>
                </a:solidFill>
              </a:rPr>
              <a:t>riêng của hộ: Ngôi nhà/căn hộ do hộ sở hữu, có được bằng hình thức tự làm, mua, được cho/tặng hiện đang được hộ dùng để ở.</a:t>
            </a:r>
          </a:p>
          <a:p>
            <a:pPr marL="285750" indent="-285750">
              <a:spcBef>
                <a:spcPts val="600"/>
              </a:spcBef>
              <a:spcAft>
                <a:spcPts val="600"/>
              </a:spcAft>
              <a:buFont typeface="Wingdings" panose="05000000000000000000" pitchFamily="2" charset="2"/>
              <a:buChar char="Ø"/>
            </a:pPr>
            <a:r>
              <a:rPr lang="vi-VN" smtClean="0">
                <a:solidFill>
                  <a:schemeClr val="bg1"/>
                </a:solidFill>
              </a:rPr>
              <a:t>Nhà </a:t>
            </a:r>
            <a:r>
              <a:rPr lang="vi-VN">
                <a:solidFill>
                  <a:schemeClr val="bg1"/>
                </a:solidFill>
              </a:rPr>
              <a:t>thuê/mượn của Nhà nước: Ngôi nhà/căn hộ mà hộ ký hợp đồng thuê và mượn của Nhà nước.</a:t>
            </a:r>
          </a:p>
          <a:p>
            <a:pPr marL="285750" indent="-285750">
              <a:spcBef>
                <a:spcPts val="600"/>
              </a:spcBef>
              <a:spcAft>
                <a:spcPts val="600"/>
              </a:spcAft>
              <a:buFont typeface="Wingdings" panose="05000000000000000000" pitchFamily="2" charset="2"/>
              <a:buChar char="Ø"/>
            </a:pPr>
            <a:r>
              <a:rPr lang="vi-VN" smtClean="0">
                <a:solidFill>
                  <a:schemeClr val="bg1"/>
                </a:solidFill>
              </a:rPr>
              <a:t>Nhà </a:t>
            </a:r>
            <a:r>
              <a:rPr lang="vi-VN">
                <a:solidFill>
                  <a:schemeClr val="bg1"/>
                </a:solidFill>
              </a:rPr>
              <a:t>thuê/mượn của cá nhân/tư nhân: Ngôi nhà/căn hộ mà hộ ký hợp đồng thuê/mượn của tư nhân để ở và thực tế hiện đang ở.</a:t>
            </a:r>
          </a:p>
          <a:p>
            <a:pPr marL="285750" indent="-285750">
              <a:spcBef>
                <a:spcPts val="600"/>
              </a:spcBef>
              <a:spcAft>
                <a:spcPts val="600"/>
              </a:spcAft>
              <a:buFont typeface="Wingdings" panose="05000000000000000000" pitchFamily="2" charset="2"/>
              <a:buChar char="Ø"/>
            </a:pPr>
            <a:r>
              <a:rPr lang="vi-VN" smtClean="0">
                <a:solidFill>
                  <a:schemeClr val="bg1"/>
                </a:solidFill>
              </a:rPr>
              <a:t>Nhà </a:t>
            </a:r>
            <a:r>
              <a:rPr lang="vi-VN">
                <a:solidFill>
                  <a:schemeClr val="bg1"/>
                </a:solidFill>
              </a:rPr>
              <a:t>của tập thể: Ngôi nhà/căn hộ mà hộ thuê/mượn của các cơ quan, doanh nghiệp, hợp tác xã, tập đoàn sản xuất,...</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t="-2825"/>
          <a:stretch/>
        </p:blipFill>
        <p:spPr>
          <a:xfrm>
            <a:off x="3473076" y="1523830"/>
            <a:ext cx="5044262" cy="2445336"/>
          </a:xfrm>
          <a:prstGeom prst="rect">
            <a:avLst/>
          </a:prstGeom>
          <a:ln w="57150">
            <a:solidFill>
              <a:srgbClr val="FFC000"/>
            </a:solidFill>
          </a:ln>
        </p:spPr>
      </p:pic>
      <p:sp>
        <p:nvSpPr>
          <p:cNvPr id="10" name="Chevron 9"/>
          <p:cNvSpPr/>
          <p:nvPr/>
        </p:nvSpPr>
        <p:spPr>
          <a:xfrm rot="5400000">
            <a:off x="5747557" y="945878"/>
            <a:ext cx="495300" cy="709627"/>
          </a:xfrm>
          <a:prstGeom prst="chevron">
            <a:avLst/>
          </a:prstGeom>
          <a:solidFill>
            <a:srgbClr val="FFB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9926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P spid="4"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0" y="0"/>
            <a:ext cx="12192000" cy="430887"/>
          </a:xfrm>
          <a:prstGeom prst="rect">
            <a:avLst/>
          </a:prstGeom>
          <a:solidFill>
            <a:srgbClr val="257CD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3.1 Nội dung các câu hỏi liên</a:t>
            </a:r>
            <a:r>
              <a:rPr kumimoji="0" lang="en-US" sz="2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quan đến nhà ở</a:t>
            </a:r>
            <a:endParaRPr kumimoji="0" lang="en-US" sz="2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841418" y="586665"/>
            <a:ext cx="11017207" cy="558248"/>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200">
                <a:solidFill>
                  <a:prstClr val="white"/>
                </a:solidFill>
                <a:latin typeface="Times New Roman" panose="02020603050405020304" pitchFamily="18" charset="0"/>
                <a:cs typeface="Times New Roman" panose="02020603050405020304" pitchFamily="18" charset="0"/>
              </a:rPr>
              <a:t>Trong thời gian tới, hộ ông/bà có </a:t>
            </a:r>
            <a:r>
              <a:rPr lang="vi-VN" sz="2200" smtClean="0">
                <a:solidFill>
                  <a:prstClr val="white"/>
                </a:solidFill>
                <a:latin typeface="Times New Roman" panose="02020603050405020304" pitchFamily="18" charset="0"/>
                <a:cs typeface="Times New Roman" panose="02020603050405020304" pitchFamily="18" charset="0"/>
              </a:rPr>
              <a:t>kế hoạch</a:t>
            </a:r>
            <a:r>
              <a:rPr lang="en-US" sz="2200" smtClean="0">
                <a:solidFill>
                  <a:prstClr val="white"/>
                </a:solidFill>
                <a:latin typeface="Times New Roman" panose="02020603050405020304" pitchFamily="18" charset="0"/>
                <a:cs typeface="Times New Roman" panose="02020603050405020304" pitchFamily="18" charset="0"/>
              </a:rPr>
              <a:t> </a:t>
            </a:r>
            <a:r>
              <a:rPr lang="vi-VN" sz="2200" smtClean="0">
                <a:solidFill>
                  <a:prstClr val="white"/>
                </a:solidFill>
                <a:latin typeface="Times New Roman" panose="02020603050405020304" pitchFamily="18" charset="0"/>
                <a:cs typeface="Times New Roman" panose="02020603050405020304" pitchFamily="18" charset="0"/>
              </a:rPr>
              <a:t>mua </a:t>
            </a:r>
            <a:r>
              <a:rPr lang="vi-VN" sz="2200">
                <a:solidFill>
                  <a:prstClr val="white"/>
                </a:solidFill>
                <a:latin typeface="Times New Roman" panose="02020603050405020304" pitchFamily="18" charset="0"/>
                <a:cs typeface="Times New Roman" panose="02020603050405020304" pitchFamily="18" charset="0"/>
              </a:rPr>
              <a:t>nhà/căn hộ không?</a:t>
            </a:r>
          </a:p>
        </p:txBody>
      </p:sp>
      <p:sp>
        <p:nvSpPr>
          <p:cNvPr id="27" name="Oval 26"/>
          <p:cNvSpPr/>
          <p:nvPr/>
        </p:nvSpPr>
        <p:spPr>
          <a:xfrm>
            <a:off x="248134" y="487379"/>
            <a:ext cx="964759" cy="75682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58</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Snip Single Corner Rectangle 12"/>
          <p:cNvSpPr/>
          <p:nvPr/>
        </p:nvSpPr>
        <p:spPr>
          <a:xfrm>
            <a:off x="1144782" y="1832673"/>
            <a:ext cx="2468962" cy="1277745"/>
          </a:xfrm>
          <a:prstGeom prst="snip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schemeClr val="tx1"/>
                </a:solidFill>
                <a:effectLst/>
                <a:uLnTx/>
                <a:uFillTx/>
                <a:latin typeface="Calibri" panose="020F0502020204030204"/>
                <a:ea typeface="+mn-ea"/>
                <a:cs typeface="+mn-cs"/>
              </a:rPr>
              <a:t>CÓ…………………1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smtClean="0">
              <a:ln>
                <a:noFill/>
              </a:ln>
              <a:solidFill>
                <a:schemeClr val="tx1"/>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schemeClr val="tx1"/>
                </a:solidFill>
                <a:effectLst/>
                <a:uLnTx/>
                <a:uFillTx/>
                <a:latin typeface="Calibri" panose="020F0502020204030204"/>
                <a:ea typeface="+mn-ea"/>
                <a:cs typeface="+mn-cs"/>
              </a:rPr>
              <a:t>KHÔNG…………2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4" name="Oval 13"/>
          <p:cNvSpPr/>
          <p:nvPr/>
        </p:nvSpPr>
        <p:spPr>
          <a:xfrm>
            <a:off x="2819400" y="1836930"/>
            <a:ext cx="476250" cy="4962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p:cNvCxnSpPr>
            <a:stCxn id="14" idx="6"/>
          </p:cNvCxnSpPr>
          <p:nvPr/>
        </p:nvCxnSpPr>
        <p:spPr>
          <a:xfrm>
            <a:off x="3295650" y="2085040"/>
            <a:ext cx="13430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38675" y="1714500"/>
            <a:ext cx="2867025" cy="923330"/>
          </a:xfrm>
          <a:prstGeom prst="rect">
            <a:avLst/>
          </a:prstGeom>
          <a:solidFill>
            <a:srgbClr val="FFFF00"/>
          </a:solidFill>
        </p:spPr>
        <p:txBody>
          <a:bodyPr wrap="square" rtlCol="0">
            <a:spAutoFit/>
          </a:bodyPr>
          <a:lstStyle/>
          <a:p>
            <a:r>
              <a:rPr lang="en-US"/>
              <a:t>Hộ ông/bà có kế hoạch mua nhà/căn hộ ở tỉnh/thành phố nào?</a:t>
            </a:r>
          </a:p>
        </p:txBody>
      </p:sp>
      <p:cxnSp>
        <p:nvCxnSpPr>
          <p:cNvPr id="20" name="Straight Arrow Connector 19"/>
          <p:cNvCxnSpPr>
            <a:stCxn id="11" idx="3"/>
            <a:endCxn id="16" idx="1"/>
          </p:cNvCxnSpPr>
          <p:nvPr/>
        </p:nvCxnSpPr>
        <p:spPr>
          <a:xfrm>
            <a:off x="7505700" y="2176165"/>
            <a:ext cx="158115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9086850" y="1738015"/>
            <a:ext cx="1428750" cy="8763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Ghi tên tỉnh/tp và mã</a:t>
            </a:r>
            <a:endParaRPr lang="en-US">
              <a:solidFill>
                <a:schemeClr val="tx1"/>
              </a:solidFill>
            </a:endParaRPr>
          </a:p>
        </p:txBody>
      </p:sp>
      <p:sp>
        <p:nvSpPr>
          <p:cNvPr id="23" name="Pentagon 22"/>
          <p:cNvSpPr/>
          <p:nvPr/>
        </p:nvSpPr>
        <p:spPr>
          <a:xfrm>
            <a:off x="1144782" y="3325590"/>
            <a:ext cx="6284718" cy="1238250"/>
          </a:xfrm>
          <a:prstGeom prst="homePlate">
            <a:avLst/>
          </a:prstGeom>
          <a:solidFill>
            <a:srgbClr val="005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smtClean="0">
                <a:solidFill>
                  <a:schemeClr val="bg1"/>
                </a:solidFill>
                <a:latin typeface="Times New Roman" panose="02020603050405020304" pitchFamily="18" charset="0"/>
                <a:cs typeface="Times New Roman" panose="02020603050405020304" pitchFamily="18" charset="0"/>
              </a:rPr>
              <a:t>Mục đích câu hỏi 58: </a:t>
            </a:r>
            <a:r>
              <a:rPr lang="vi-VN" sz="2200">
                <a:solidFill>
                  <a:schemeClr val="bg1"/>
                </a:solidFill>
                <a:latin typeface="Times New Roman" panose="02020603050405020304" pitchFamily="18" charset="0"/>
                <a:cs typeface="Times New Roman" panose="02020603050405020304" pitchFamily="18" charset="0"/>
              </a:rPr>
              <a:t>nắm bắt nhu cầu về nhà ở của dân cư để hoạch định chính sách phù hợp</a:t>
            </a:r>
            <a:endParaRPr lang="en-US" sz="2200">
              <a:solidFill>
                <a:schemeClr val="bg1"/>
              </a:solidFill>
              <a:latin typeface="Times New Roman" panose="02020603050405020304" pitchFamily="18" charset="0"/>
              <a:cs typeface="Times New Roman" panose="02020603050405020304" pitchFamily="18" charset="0"/>
            </a:endParaRPr>
          </a:p>
        </p:txBody>
      </p:sp>
      <p:sp>
        <p:nvSpPr>
          <p:cNvPr id="28" name="Pentagon 27"/>
          <p:cNvSpPr/>
          <p:nvPr/>
        </p:nvSpPr>
        <p:spPr>
          <a:xfrm>
            <a:off x="1144782" y="4818375"/>
            <a:ext cx="6284718" cy="1487175"/>
          </a:xfrm>
          <a:prstGeom prst="homePlate">
            <a:avLst/>
          </a:prstGeom>
          <a:solidFill>
            <a:srgbClr val="005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defRPr/>
            </a:pPr>
            <a:r>
              <a:rPr lang="vi-VN" sz="2200">
                <a:solidFill>
                  <a:schemeClr val="bg1"/>
                </a:solidFill>
                <a:latin typeface="Times New Roman" panose="02020603050405020304" pitchFamily="18" charset="0"/>
                <a:cs typeface="Times New Roman" panose="02020603050405020304" pitchFamily="18" charset="0"/>
              </a:rPr>
              <a:t>Trong trường hợp hộ không chắc chắn về kế hoạch mua nhà hoặc các thành viên trong gia đình chưa thống nhất, ĐTV xác định là không có kế hoạch mua nhà.</a:t>
            </a:r>
            <a:endParaRPr lang="en-US" sz="2200" dirty="0">
              <a:solidFill>
                <a:schemeClr val="bg1"/>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28943" y="3343275"/>
            <a:ext cx="3944564" cy="2962275"/>
          </a:xfrm>
          <a:prstGeom prst="rect">
            <a:avLst/>
          </a:prstGeom>
        </p:spPr>
      </p:pic>
    </p:spTree>
    <p:extLst>
      <p:ext uri="{BB962C8B-B14F-4D97-AF65-F5344CB8AC3E}">
        <p14:creationId xmlns:p14="http://schemas.microsoft.com/office/powerpoint/2010/main" val="150962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P spid="13" grpId="0" animBg="1"/>
      <p:bldP spid="14" grpId="0" animBg="1"/>
      <p:bldP spid="11" grpId="0" animBg="1"/>
      <p:bldP spid="16" grpId="0" animBg="1"/>
      <p:bldP spid="23"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0" y="0"/>
            <a:ext cx="12192000" cy="430887"/>
          </a:xfrm>
          <a:prstGeom prst="rect">
            <a:avLst/>
          </a:prstGeom>
          <a:solidFill>
            <a:srgbClr val="257CD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3.2 Nội dung các câu hỏi về</a:t>
            </a:r>
            <a:r>
              <a:rPr kumimoji="0" lang="en-US" sz="2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nhà ở liên quan điều kiện sinh hoạt</a:t>
            </a:r>
            <a:endParaRPr kumimoji="0" lang="en-US" sz="2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841418" y="586665"/>
            <a:ext cx="11017207" cy="558248"/>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600" b="0"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     </a:t>
            </a:r>
            <a:r>
              <a:rPr lang="vi-VN" sz="2600">
                <a:solidFill>
                  <a:prstClr val="white"/>
                </a:solidFill>
                <a:latin typeface="Times New Roman" panose="02020603050405020304" pitchFamily="18" charset="0"/>
                <a:cs typeface="Times New Roman" panose="02020603050405020304" pitchFamily="18" charset="0"/>
              </a:rPr>
              <a:t>Loại nhiên liệu (năng lượng) chính mà hộ ông/bà dùng để thắp sáng là gì?</a:t>
            </a:r>
            <a:endParaRPr kumimoji="0" lang="vi-VN" sz="2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 name="Oval 26"/>
          <p:cNvSpPr/>
          <p:nvPr/>
        </p:nvSpPr>
        <p:spPr>
          <a:xfrm>
            <a:off x="248134" y="487379"/>
            <a:ext cx="964759" cy="75682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59</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Flowchart: Terminator 1"/>
          <p:cNvSpPr/>
          <p:nvPr/>
        </p:nvSpPr>
        <p:spPr>
          <a:xfrm>
            <a:off x="1546267" y="3920710"/>
            <a:ext cx="9607507" cy="2456144"/>
          </a:xfrm>
          <a:prstGeom prst="flowChartTerminator">
            <a:avLst/>
          </a:prstGeom>
          <a:solidFill>
            <a:srgbClr val="FE7D4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600">
                <a:latin typeface="+mj-lt"/>
              </a:rPr>
              <a:t>Loại nhiên liệu (năng lượng) chính mà hộ sử dụng để thắp sáng là loại nhiên liệu (năng lượng) hộ sử dụng nhiều nhất để thắp sáng trong năm qua (12 tháng trước thời điểm điều tra).</a:t>
            </a:r>
            <a:endParaRPr lang="en-US" sz="2600">
              <a:latin typeface="+mj-lt"/>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15361" y="1595120"/>
            <a:ext cx="5130800" cy="2001520"/>
          </a:xfrm>
          <a:prstGeom prst="rect">
            <a:avLst/>
          </a:prstGeom>
          <a:ln w="38100">
            <a:solidFill>
              <a:srgbClr val="FFFF00"/>
            </a:solidFill>
          </a:ln>
        </p:spPr>
      </p:pic>
    </p:spTree>
    <p:extLst>
      <p:ext uri="{BB962C8B-B14F-4D97-AF65-F5344CB8AC3E}">
        <p14:creationId xmlns:p14="http://schemas.microsoft.com/office/powerpoint/2010/main" val="51542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0" y="0"/>
            <a:ext cx="12192000" cy="430887"/>
          </a:xfrm>
          <a:prstGeom prst="rect">
            <a:avLst/>
          </a:prstGeom>
          <a:solidFill>
            <a:srgbClr val="257CD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3.2 Nội dung các câu hỏi về nhà ở liên quan điều kiện sinh hoạt</a:t>
            </a:r>
            <a:endParaRPr kumimoji="0" lang="en-US" sz="2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841418" y="586665"/>
            <a:ext cx="11017207" cy="558248"/>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Loại nhiên liệu (năng lượng) chính mà hộ ông/bà dùng để </a:t>
            </a:r>
            <a:r>
              <a:rPr kumimoji="0" lang="en-US"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nấu</a:t>
            </a:r>
            <a:r>
              <a:rPr kumimoji="0" lang="en-US" sz="26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ăn </a:t>
            </a:r>
            <a:r>
              <a:rPr kumimoji="0" lang="vi-VN"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là </a:t>
            </a:r>
            <a:r>
              <a:rPr kumimoji="0" lang="vi-VN" sz="2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gì?</a:t>
            </a:r>
          </a:p>
        </p:txBody>
      </p:sp>
      <p:sp>
        <p:nvSpPr>
          <p:cNvPr id="27" name="Oval 26"/>
          <p:cNvSpPr/>
          <p:nvPr/>
        </p:nvSpPr>
        <p:spPr>
          <a:xfrm>
            <a:off x="248134" y="487379"/>
            <a:ext cx="964759" cy="75682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60</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248134" y="1618646"/>
            <a:ext cx="8076716" cy="715731"/>
          </a:xfrm>
          <a:prstGeom prst="roundRect">
            <a:avLst/>
          </a:prstGeom>
          <a:solidFill>
            <a:srgbClr val="0000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200">
                <a:latin typeface="+mj-lt"/>
              </a:rPr>
              <a:t>Nấu ăn bao gồm: nấu cơm, nấu thức ăn và nước uống. </a:t>
            </a:r>
          </a:p>
        </p:txBody>
      </p:sp>
      <p:sp>
        <p:nvSpPr>
          <p:cNvPr id="12" name="Rounded Rectangle 11"/>
          <p:cNvSpPr/>
          <p:nvPr/>
        </p:nvSpPr>
        <p:spPr>
          <a:xfrm>
            <a:off x="248134" y="2451107"/>
            <a:ext cx="8076716" cy="1062168"/>
          </a:xfrm>
          <a:prstGeom prst="roundRect">
            <a:avLst/>
          </a:prstGeom>
          <a:solidFill>
            <a:srgbClr val="027B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200" smtClean="0">
                <a:solidFill>
                  <a:prstClr val="white"/>
                </a:solidFill>
                <a:latin typeface="+mj-lt"/>
              </a:rPr>
              <a:t>Loại nhiên liệu (năng lượng) chính hộ dùng để nấu ăn là loại nhiên liệu (năng lượng) mà trong năm qua (12 tháng trước thời điểm điều tra), hộ đã sử dụng nhiều nhất để nấu ăn.</a:t>
            </a:r>
            <a:endParaRPr lang="en-US" sz="2200">
              <a:solidFill>
                <a:prstClr val="white"/>
              </a:solidFill>
              <a:latin typeface="+mj-lt"/>
            </a:endParaRPr>
          </a:p>
        </p:txBody>
      </p:sp>
      <p:sp>
        <p:nvSpPr>
          <p:cNvPr id="13" name="Rounded Rectangle 12"/>
          <p:cNvSpPr/>
          <p:nvPr/>
        </p:nvSpPr>
        <p:spPr>
          <a:xfrm>
            <a:off x="248134" y="3650322"/>
            <a:ext cx="8076716" cy="1062168"/>
          </a:xfrm>
          <a:prstGeom prst="roundRect">
            <a:avLst/>
          </a:prstGeom>
          <a:solidFill>
            <a:srgbClr val="007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200" smtClean="0">
                <a:solidFill>
                  <a:prstClr val="white"/>
                </a:solidFill>
                <a:latin typeface="+mj-lt"/>
              </a:rPr>
              <a:t>Loại nhiên liệu (năng lượng) chính hộ dùng để nấu ăn là loại nhiên liệu (năng lượng) mà trong năm qua (12 tháng trước thời điểm điều tra), hộ đã sử dụng nhiều nhất để nấu ăn.</a:t>
            </a:r>
            <a:endParaRPr lang="en-US" sz="2200">
              <a:solidFill>
                <a:prstClr val="white"/>
              </a:solidFill>
              <a:latin typeface="+mj-lt"/>
            </a:endParaRPr>
          </a:p>
        </p:txBody>
      </p:sp>
      <p:pic>
        <p:nvPicPr>
          <p:cNvPr id="7" name="Picture 6"/>
          <p:cNvPicPr>
            <a:picLocks noChangeAspect="1"/>
          </p:cNvPicPr>
          <p:nvPr/>
        </p:nvPicPr>
        <p:blipFill>
          <a:blip r:embed="rId4"/>
          <a:stretch>
            <a:fillRect/>
          </a:stretch>
        </p:blipFill>
        <p:spPr>
          <a:xfrm>
            <a:off x="8553933" y="1756760"/>
            <a:ext cx="2787482" cy="2839053"/>
          </a:xfrm>
          <a:prstGeom prst="rect">
            <a:avLst/>
          </a:prstGeom>
          <a:ln w="57150">
            <a:solidFill>
              <a:srgbClr val="00B0F0"/>
            </a:solidFill>
          </a:ln>
        </p:spPr>
      </p:pic>
      <p:sp>
        <p:nvSpPr>
          <p:cNvPr id="20" name="Rectangle 19"/>
          <p:cNvSpPr/>
          <p:nvPr/>
        </p:nvSpPr>
        <p:spPr>
          <a:xfrm>
            <a:off x="2549014" y="5324337"/>
            <a:ext cx="8328536" cy="1308802"/>
          </a:xfrm>
          <a:prstGeom prst="rect">
            <a:avLst/>
          </a:prstGeom>
          <a:solidFill>
            <a:srgbClr val="FFC000"/>
          </a:solidFill>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smtClean="0">
                <a:solidFill>
                  <a:schemeClr val="tx1"/>
                </a:solidFill>
                <a:latin typeface="Times New Roman" panose="02020603050405020304" pitchFamily="18" charset="0"/>
                <a:cs typeface="Times New Roman" panose="02020603050405020304" pitchFamily="18" charset="0"/>
              </a:rPr>
              <a:t>H</a:t>
            </a:r>
            <a:r>
              <a:rPr lang="vi-VN" sz="2200" smtClean="0">
                <a:solidFill>
                  <a:schemeClr val="tx1"/>
                </a:solidFill>
                <a:latin typeface="Times New Roman" panose="02020603050405020304" pitchFamily="18" charset="0"/>
                <a:cs typeface="Times New Roman" panose="02020603050405020304" pitchFamily="18" charset="0"/>
              </a:rPr>
              <a:t>ộ </a:t>
            </a:r>
            <a:r>
              <a:rPr lang="vi-VN" sz="2200">
                <a:solidFill>
                  <a:schemeClr val="tx1"/>
                </a:solidFill>
                <a:latin typeface="Times New Roman" panose="02020603050405020304" pitchFamily="18" charset="0"/>
                <a:cs typeface="Times New Roman" panose="02020603050405020304" pitchFamily="18" charset="0"/>
              </a:rPr>
              <a:t>không dùng bất kỳ loại nhiên liệu (năng lượng) nào để nấu ăn trong một thời gian dài, họ thường ăn uống ở nhà hàng hoặc những bếp ăn tập thể. Trường hợp này, ĐTV chọn </a:t>
            </a:r>
            <a:r>
              <a:rPr lang="en-US" sz="2200">
                <a:solidFill>
                  <a:schemeClr val="tx1"/>
                </a:solidFill>
                <a:latin typeface="Times New Roman" panose="02020603050405020304" pitchFamily="18" charset="0"/>
                <a:cs typeface="Times New Roman" panose="02020603050405020304" pitchFamily="18" charset="0"/>
              </a:rPr>
              <a:t>M</a:t>
            </a:r>
            <a:r>
              <a:rPr lang="vi-VN" sz="2200" smtClean="0">
                <a:solidFill>
                  <a:schemeClr val="tx1"/>
                </a:solidFill>
                <a:latin typeface="Times New Roman" panose="02020603050405020304" pitchFamily="18" charset="0"/>
                <a:cs typeface="Times New Roman" panose="02020603050405020304" pitchFamily="18" charset="0"/>
              </a:rPr>
              <a:t>ã</a:t>
            </a:r>
            <a:r>
              <a:rPr lang="en-US" sz="2200" smtClean="0">
                <a:solidFill>
                  <a:schemeClr val="tx1"/>
                </a:solidFill>
                <a:latin typeface="Times New Roman" panose="02020603050405020304" pitchFamily="18" charset="0"/>
                <a:cs typeface="Times New Roman" panose="02020603050405020304" pitchFamily="18" charset="0"/>
              </a:rPr>
              <a:t> 6:</a:t>
            </a:r>
            <a:r>
              <a:rPr lang="vi-VN" sz="2200" smtClean="0">
                <a:solidFill>
                  <a:schemeClr val="tx1"/>
                </a:solidFill>
                <a:latin typeface="Times New Roman" panose="02020603050405020304" pitchFamily="18" charset="0"/>
                <a:cs typeface="Times New Roman" panose="02020603050405020304" pitchFamily="18" charset="0"/>
              </a:rPr>
              <a:t> </a:t>
            </a:r>
            <a:r>
              <a:rPr lang="vi-VN" sz="2200">
                <a:solidFill>
                  <a:schemeClr val="tx1"/>
                </a:solidFill>
                <a:latin typeface="Times New Roman" panose="02020603050405020304" pitchFamily="18" charset="0"/>
                <a:cs typeface="Times New Roman" panose="02020603050405020304" pitchFamily="18" charset="0"/>
              </a:rPr>
              <a:t>“Không dùng gì”.</a:t>
            </a:r>
            <a:endParaRPr lang="en-US" sz="2200">
              <a:solidFill>
                <a:schemeClr val="tx1"/>
              </a:solidFill>
              <a:latin typeface="Times New Roman" panose="02020603050405020304" pitchFamily="18" charset="0"/>
              <a:cs typeface="Times New Roman" panose="02020603050405020304" pitchFamily="18" charset="0"/>
            </a:endParaRPr>
          </a:p>
        </p:txBody>
      </p:sp>
      <p:sp>
        <p:nvSpPr>
          <p:cNvPr id="23" name="12-Point Star 22"/>
          <p:cNvSpPr/>
          <p:nvPr/>
        </p:nvSpPr>
        <p:spPr>
          <a:xfrm>
            <a:off x="78903" y="5252250"/>
            <a:ext cx="1635773" cy="1380889"/>
          </a:xfrm>
          <a:prstGeom prst="star12">
            <a:avLst/>
          </a:prstGeom>
          <a:solidFill>
            <a:srgbClr val="FFC00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Times New Roman" panose="02020603050405020304" pitchFamily="18" charset="0"/>
                <a:cs typeface="Times New Roman" panose="02020603050405020304" pitchFamily="18" charset="0"/>
              </a:rPr>
              <a:t>Lưu ý</a:t>
            </a:r>
            <a:endParaRPr lang="en-US" sz="2000" b="1">
              <a:solidFill>
                <a:schemeClr val="tx1"/>
              </a:solidFill>
              <a:latin typeface="Times New Roman" panose="02020603050405020304" pitchFamily="18" charset="0"/>
              <a:cs typeface="Times New Roman" panose="02020603050405020304" pitchFamily="18" charset="0"/>
            </a:endParaRPr>
          </a:p>
        </p:txBody>
      </p:sp>
      <p:sp>
        <p:nvSpPr>
          <p:cNvPr id="24" name="Notched Right Arrow 23"/>
          <p:cNvSpPr/>
          <p:nvPr/>
        </p:nvSpPr>
        <p:spPr>
          <a:xfrm>
            <a:off x="1780378" y="5651817"/>
            <a:ext cx="679412" cy="581753"/>
          </a:xfrm>
          <a:prstGeom prst="notchedRightArrow">
            <a:avLst/>
          </a:prstGeom>
          <a:solidFill>
            <a:srgbClr val="FFC00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04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P spid="3" grpId="0" animBg="1"/>
      <p:bldP spid="12" grpId="0" animBg="1"/>
      <p:bldP spid="13" grpId="0" animBg="1"/>
      <p:bldP spid="20"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t="20000"/>
          </a:stretch>
        </a:blipFill>
        <a:effectLst/>
      </p:bgPr>
    </p:bg>
    <p:spTree>
      <p:nvGrpSpPr>
        <p:cNvPr id="1" name=""/>
        <p:cNvGrpSpPr/>
        <p:nvPr/>
      </p:nvGrpSpPr>
      <p:grpSpPr>
        <a:xfrm>
          <a:off x="0" y="0"/>
          <a:ext cx="0" cy="0"/>
          <a:chOff x="0" y="0"/>
          <a:chExt cx="0" cy="0"/>
        </a:xfrm>
      </p:grpSpPr>
      <p:sp>
        <p:nvSpPr>
          <p:cNvPr id="40" name="Rounded Rectangle 39"/>
          <p:cNvSpPr/>
          <p:nvPr/>
        </p:nvSpPr>
        <p:spPr>
          <a:xfrm>
            <a:off x="6095999" y="1300692"/>
            <a:ext cx="6096001" cy="51286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6054" y="1318447"/>
            <a:ext cx="5991226" cy="5156471"/>
          </a:xfrm>
          <a:prstGeom prst="round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0"/>
            <a:ext cx="12192000" cy="430887"/>
          </a:xfrm>
          <a:prstGeom prst="rect">
            <a:avLst/>
          </a:prstGeom>
          <a:solidFill>
            <a:srgbClr val="257CD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3.2 Nội dung các câu hỏi về nhà ở liên quan điều kiện sinh hoạt</a:t>
            </a:r>
            <a:endParaRPr kumimoji="0" lang="en-US" sz="2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841418" y="586665"/>
            <a:ext cx="11017207" cy="558248"/>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600">
                <a:solidFill>
                  <a:prstClr val="white"/>
                </a:solidFill>
                <a:latin typeface="Times New Roman" panose="02020603050405020304" pitchFamily="18" charset="0"/>
                <a:cs typeface="Times New Roman" panose="02020603050405020304" pitchFamily="18" charset="0"/>
              </a:rPr>
              <a:t>Nguồn nước ăn uống chính của hộ ông/bà là loại nào?</a:t>
            </a:r>
            <a:endParaRPr kumimoji="0" lang="vi-VN" sz="2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Oval 26"/>
          <p:cNvSpPr/>
          <p:nvPr/>
        </p:nvSpPr>
        <p:spPr>
          <a:xfrm>
            <a:off x="248134" y="487379"/>
            <a:ext cx="964759" cy="75682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61</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576503" y="1320529"/>
            <a:ext cx="11038991" cy="1918481"/>
          </a:xfrm>
          <a:prstGeom prst="roundRect">
            <a:avLst/>
          </a:prstGeom>
          <a:solidFill>
            <a:srgbClr val="0000D0">
              <a:alpha val="6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200">
                <a:solidFill>
                  <a:prstClr val="white"/>
                </a:solidFill>
                <a:latin typeface="Times New Roman" panose="02020603050405020304" pitchFamily="18" charset="0"/>
              </a:rPr>
              <a:t>Nguồn nước ăn uống chính là nguồn nước mà trong năm qua (12 tháng trước thời điểm điều tra) hộ đã sử dụng nhiều nhất để ăn uống, không phân biệt nguồn nước đó lấy từ đâu</a:t>
            </a:r>
            <a:endParaRPr kumimoji="0" lang="vi-VN"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037" y="1694369"/>
            <a:ext cx="1291503" cy="1017583"/>
          </a:xfrm>
          <a:prstGeom prst="rect">
            <a:avLst/>
          </a:prstGeom>
          <a:solidFill>
            <a:srgbClr val="E7B601"/>
          </a:solidFill>
          <a:ln w="57150">
            <a:solidFill>
              <a:srgbClr val="FFFF00"/>
            </a:solidFill>
          </a:ln>
        </p:spPr>
      </p:pic>
      <p:sp>
        <p:nvSpPr>
          <p:cNvPr id="6" name="Rectangle 5"/>
          <p:cNvSpPr/>
          <p:nvPr/>
        </p:nvSpPr>
        <p:spPr>
          <a:xfrm>
            <a:off x="1429304" y="1701232"/>
            <a:ext cx="4365383" cy="1021475"/>
          </a:xfrm>
          <a:prstGeom prst="rect">
            <a:avLst/>
          </a:prstGeom>
          <a:solidFill>
            <a:srgbClr val="E7B6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500" b="1" smtClean="0">
                <a:latin typeface="Times New Roman" panose="02020603050405020304" pitchFamily="18" charset="0"/>
                <a:cs typeface="Times New Roman" panose="02020603050405020304" pitchFamily="18" charset="0"/>
              </a:rPr>
              <a:t>Nước máy:</a:t>
            </a:r>
            <a:r>
              <a:rPr lang="en-US" sz="1500" smtClean="0">
                <a:latin typeface="+mj-lt"/>
              </a:rPr>
              <a:t> </a:t>
            </a:r>
            <a:r>
              <a:rPr lang="vi-VN" sz="1500" smtClean="0">
                <a:latin typeface="+mj-lt"/>
              </a:rPr>
              <a:t>Là </a:t>
            </a:r>
            <a:r>
              <a:rPr lang="vi-VN" sz="1500">
                <a:latin typeface="+mj-lt"/>
              </a:rPr>
              <a:t>nước máy sản xuất theo phương pháp công nghiệp được nối vào hệ thống các vòi đặt trong hoặc ngoài ngôi nhà.</a:t>
            </a:r>
            <a:endParaRPr lang="en-US" sz="1500">
              <a:latin typeface="+mj-lt"/>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6140" y="2868881"/>
            <a:ext cx="1291503" cy="956486"/>
          </a:xfrm>
          <a:prstGeom prst="rect">
            <a:avLst/>
          </a:prstGeom>
          <a:ln w="57150">
            <a:solidFill>
              <a:srgbClr val="FFFF00"/>
            </a:solidFill>
          </a:ln>
        </p:spPr>
      </p:pic>
      <p:sp>
        <p:nvSpPr>
          <p:cNvPr id="21" name="Rectangle 20"/>
          <p:cNvSpPr/>
          <p:nvPr/>
        </p:nvSpPr>
        <p:spPr>
          <a:xfrm>
            <a:off x="1425818" y="2883512"/>
            <a:ext cx="4365383" cy="985379"/>
          </a:xfrm>
          <a:prstGeom prst="rect">
            <a:avLst/>
          </a:prstGeom>
          <a:solidFill>
            <a:srgbClr val="E751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500" b="1">
                <a:latin typeface="+mj-lt"/>
              </a:rPr>
              <a:t>Nước mua (xitéc, bình): </a:t>
            </a:r>
            <a:r>
              <a:rPr lang="vi-VN" sz="1500">
                <a:latin typeface="+mj-lt"/>
              </a:rPr>
              <a:t>Là nước đã được xử lý, làm sạch tại các cơ sở được cơ quan nhà nước cấp phép và bán cho người dùng dưới dạng xe téc nước hoặc đóng trong bình nhựa.</a:t>
            </a:r>
            <a:endParaRPr lang="en-US" sz="1500">
              <a:latin typeface="+mj-lt"/>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0146" y="3982297"/>
            <a:ext cx="1291503" cy="979568"/>
          </a:xfrm>
          <a:prstGeom prst="rect">
            <a:avLst/>
          </a:prstGeom>
          <a:ln w="57150">
            <a:solidFill>
              <a:srgbClr val="FFFF00"/>
            </a:solidFill>
          </a:ln>
        </p:spPr>
      </p:pic>
      <p:sp>
        <p:nvSpPr>
          <p:cNvPr id="25" name="Rectangle 24"/>
          <p:cNvSpPr/>
          <p:nvPr/>
        </p:nvSpPr>
        <p:spPr>
          <a:xfrm>
            <a:off x="1441649" y="3963038"/>
            <a:ext cx="4365383" cy="999931"/>
          </a:xfrm>
          <a:prstGeom prst="rect">
            <a:avLst/>
          </a:prstGeom>
          <a:solidFill>
            <a:srgbClr val="A100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500" b="1">
                <a:latin typeface="+mj-lt"/>
              </a:rPr>
              <a:t>Nước giếng khoan</a:t>
            </a:r>
            <a:r>
              <a:rPr lang="vi-VN" sz="1500">
                <a:latin typeface="+mj-lt"/>
              </a:rPr>
              <a:t>: Là nước được lấy từ giếng khoan sâu để lấy nước ngầm qua một lỗ nhỏ được đặt ống bảo vệ, nước được lấy lên thường qua hệ thống bơm.</a:t>
            </a:r>
            <a:endParaRPr lang="en-US" sz="1500">
              <a:latin typeface="+mj-lt"/>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632" y="5172273"/>
            <a:ext cx="1324011" cy="1144624"/>
          </a:xfrm>
          <a:prstGeom prst="rect">
            <a:avLst/>
          </a:prstGeom>
          <a:ln w="57150">
            <a:solidFill>
              <a:srgbClr val="FFFF00"/>
            </a:solidFill>
          </a:ln>
        </p:spPr>
      </p:pic>
      <p:sp>
        <p:nvSpPr>
          <p:cNvPr id="26" name="Rectangle 25"/>
          <p:cNvSpPr/>
          <p:nvPr/>
        </p:nvSpPr>
        <p:spPr>
          <a:xfrm>
            <a:off x="1441649" y="5056074"/>
            <a:ext cx="4365383" cy="1324634"/>
          </a:xfrm>
          <a:prstGeom prst="rect">
            <a:avLst/>
          </a:prstGeom>
          <a:solidFill>
            <a:srgbClr val="7514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500" b="1">
                <a:latin typeface="+mj-lt"/>
              </a:rPr>
              <a:t>Nước giếng đào được bảo vệ:</a:t>
            </a:r>
            <a:r>
              <a:rPr lang="vi-VN" sz="1500">
                <a:latin typeface="+mj-lt"/>
              </a:rPr>
              <a:t> Là nước lấy từ giếng đào được xây gạch hoặc một loại chất liệu bảo vệ khác để ngăn không cho nước thải ngấm vào trong, bên trên có thành để tránh không cho rác bẩn hoặc động vật rơi xuống.</a:t>
            </a:r>
            <a:endParaRPr lang="en-US" sz="1500">
              <a:latin typeface="+mj-lt"/>
            </a:endParaRPr>
          </a:p>
        </p:txBody>
      </p:sp>
      <p:pic>
        <p:nvPicPr>
          <p:cNvPr id="11" name="Picture 10"/>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235962" y="1708584"/>
            <a:ext cx="1323976" cy="1039033"/>
          </a:xfrm>
          <a:prstGeom prst="rect">
            <a:avLst/>
          </a:prstGeom>
          <a:ln w="57150">
            <a:solidFill>
              <a:srgbClr val="FFFF00"/>
            </a:solidFill>
          </a:ln>
        </p:spPr>
      </p:pic>
      <p:sp>
        <p:nvSpPr>
          <p:cNvPr id="30" name="Rectangle 29"/>
          <p:cNvSpPr/>
          <p:nvPr/>
        </p:nvSpPr>
        <p:spPr>
          <a:xfrm>
            <a:off x="7458076" y="1694370"/>
            <a:ext cx="4610100" cy="1063946"/>
          </a:xfrm>
          <a:prstGeom prst="rect">
            <a:avLst/>
          </a:prstGeom>
          <a:solidFill>
            <a:srgbClr val="027B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500" b="1">
                <a:latin typeface="+mj-lt"/>
              </a:rPr>
              <a:t>Nước giếng đào không được bảo vệ</a:t>
            </a:r>
            <a:r>
              <a:rPr lang="vi-VN" sz="1500">
                <a:latin typeface="+mj-lt"/>
              </a:rPr>
              <a:t>: Là nước lấy từ giếng đào không có thành để ngăn nước thải ngấm vào trong hoặc không ngăn được vật bẩn rơi xuống giếng.</a:t>
            </a:r>
            <a:endParaRPr lang="en-US" sz="1500">
              <a:latin typeface="+mj-lt"/>
            </a:endParaRPr>
          </a:p>
        </p:txBody>
      </p:sp>
      <p:pic>
        <p:nvPicPr>
          <p:cNvPr id="14" name="Picture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6245721" y="2923234"/>
            <a:ext cx="1314217" cy="1069398"/>
          </a:xfrm>
          <a:prstGeom prst="rect">
            <a:avLst/>
          </a:prstGeom>
          <a:ln w="57150">
            <a:solidFill>
              <a:srgbClr val="FFFF00"/>
            </a:solidFill>
          </a:ln>
        </p:spPr>
      </p:pic>
      <p:pic>
        <p:nvPicPr>
          <p:cNvPr id="16402" name="Picture 18" descr="Nước trong văn hóa đồng bào Jrai - Gia Lai - Môi trường Du lịch"/>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245721" y="4153695"/>
            <a:ext cx="1331694" cy="1068954"/>
          </a:xfrm>
          <a:prstGeom prst="rect">
            <a:avLst/>
          </a:prstGeom>
          <a:noFill/>
          <a:ln w="57150">
            <a:solidFill>
              <a:srgbClr val="FFFF00"/>
            </a:solidFill>
          </a:ln>
          <a:extLst>
            <a:ext uri="{909E8E84-426E-40DD-AFC4-6F175D3DCCD1}">
              <a14:hiddenFill xmlns:a14="http://schemas.microsoft.com/office/drawing/2010/main">
                <a:solidFill>
                  <a:srgbClr val="FFFFFF"/>
                </a:solidFill>
              </a14:hiddenFill>
            </a:ext>
          </a:extLst>
        </p:spPr>
      </p:pic>
      <p:pic>
        <p:nvPicPr>
          <p:cNvPr id="16404" name="Picture 20" descr="Tác hại khi sử dụng nước mưa không đúng cách"/>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6253438" y="5308040"/>
            <a:ext cx="1314216" cy="1008857"/>
          </a:xfrm>
          <a:prstGeom prst="rect">
            <a:avLst/>
          </a:prstGeom>
          <a:noFill/>
          <a:ln w="57150">
            <a:solidFill>
              <a:srgbClr val="FFFF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7458075" y="2894657"/>
            <a:ext cx="4610099" cy="1212112"/>
          </a:xfrm>
          <a:prstGeom prst="rect">
            <a:avLst/>
          </a:prstGeom>
          <a:solidFill>
            <a:srgbClr val="007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500" b="1">
                <a:latin typeface="+mj-lt"/>
              </a:rPr>
              <a:t>Nước khe/mó được bảo vệ</a:t>
            </a:r>
            <a:r>
              <a:rPr lang="vi-VN" sz="1500">
                <a:latin typeface="+mj-lt"/>
              </a:rPr>
              <a:t>: Là nước ở thượng nguồn của các dòng sông, suối, chảy ra từ các mạch ngầm (khe) của các ngọn núi (núi đất hoặc núi đá) và được bảo vệ nhằm không cho chất thải hay vật bẩn rơi vào.</a:t>
            </a:r>
            <a:endParaRPr lang="en-US" sz="1500">
              <a:latin typeface="+mj-lt"/>
            </a:endParaRPr>
          </a:p>
        </p:txBody>
      </p:sp>
      <p:sp>
        <p:nvSpPr>
          <p:cNvPr id="32" name="Rectangle 31"/>
          <p:cNvSpPr/>
          <p:nvPr/>
        </p:nvSpPr>
        <p:spPr>
          <a:xfrm>
            <a:off x="7458075" y="4196390"/>
            <a:ext cx="4610099" cy="1026258"/>
          </a:xfrm>
          <a:prstGeom prst="rect">
            <a:avLst/>
          </a:prstGeom>
          <a:solidFill>
            <a:srgbClr val="E7B6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500" b="1" smtClean="0">
                <a:latin typeface="+mj-lt"/>
              </a:rPr>
              <a:t>Nước khe/mó không được bảo vệ</a:t>
            </a:r>
            <a:r>
              <a:rPr lang="vi-VN" sz="1500" smtClean="0">
                <a:latin typeface="+mj-lt"/>
              </a:rPr>
              <a:t>: Là nước lấy từ khe nước không ngăn chặn được các chất thải hay vật bẩn rơi vào. Nước khe/mó không được bảo vệ thường là khe nước không có bể.</a:t>
            </a:r>
            <a:endParaRPr lang="en-US" sz="1500">
              <a:latin typeface="+mj-lt"/>
            </a:endParaRPr>
          </a:p>
        </p:txBody>
      </p:sp>
      <p:sp>
        <p:nvSpPr>
          <p:cNvPr id="33" name="Rectangle 32"/>
          <p:cNvSpPr/>
          <p:nvPr/>
        </p:nvSpPr>
        <p:spPr>
          <a:xfrm>
            <a:off x="7458074" y="5502148"/>
            <a:ext cx="4610099" cy="706482"/>
          </a:xfrm>
          <a:prstGeom prst="rect">
            <a:avLst/>
          </a:prstGeom>
          <a:solidFill>
            <a:srgbClr val="0000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500" b="1" smtClean="0">
                <a:latin typeface="Times New Roman" panose="02020603050405020304" pitchFamily="18" charset="0"/>
                <a:cs typeface="Times New Roman" panose="02020603050405020304" pitchFamily="18" charset="0"/>
              </a:rPr>
              <a:t>Nước mưa</a:t>
            </a:r>
            <a:endParaRPr lang="en-US" sz="15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880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additive="base">
                                        <p:cTn id="61" dur="500" fill="hold"/>
                                        <p:tgtEl>
                                          <p:spTgt spid="40"/>
                                        </p:tgtEl>
                                        <p:attrNameLst>
                                          <p:attrName>ppt_x</p:attrName>
                                        </p:attrNameLst>
                                      </p:cBhvr>
                                      <p:tavLst>
                                        <p:tav tm="0">
                                          <p:val>
                                            <p:strVal val="#ppt_x"/>
                                          </p:val>
                                        </p:tav>
                                        <p:tav tm="100000">
                                          <p:val>
                                            <p:strVal val="#ppt_x"/>
                                          </p:val>
                                        </p:tav>
                                      </p:tavLst>
                                    </p:anim>
                                    <p:anim calcmode="lin" valueType="num">
                                      <p:cBhvr additive="base">
                                        <p:cTn id="62" dur="500" fill="hold"/>
                                        <p:tgtEl>
                                          <p:spTgt spid="4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ppt_x"/>
                                          </p:val>
                                        </p:tav>
                                        <p:tav tm="100000">
                                          <p:val>
                                            <p:strVal val="#ppt_x"/>
                                          </p:val>
                                        </p:tav>
                                      </p:tavLst>
                                    </p:anim>
                                    <p:anim calcmode="lin" valueType="num">
                                      <p:cBhvr additive="base">
                                        <p:cTn id="70" dur="500" fill="hold"/>
                                        <p:tgtEl>
                                          <p:spTgt spid="30"/>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ppt_x"/>
                                          </p:val>
                                        </p:tav>
                                        <p:tav tm="100000">
                                          <p:val>
                                            <p:strVal val="#ppt_x"/>
                                          </p:val>
                                        </p:tav>
                                      </p:tavLst>
                                    </p:anim>
                                    <p:anim calcmode="lin" valueType="num">
                                      <p:cBhvr additive="base">
                                        <p:cTn id="78" dur="500" fill="hold"/>
                                        <p:tgtEl>
                                          <p:spTgt spid="31"/>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6402"/>
                                        </p:tgtEl>
                                        <p:attrNameLst>
                                          <p:attrName>style.visibility</p:attrName>
                                        </p:attrNameLst>
                                      </p:cBhvr>
                                      <p:to>
                                        <p:strVal val="visible"/>
                                      </p:to>
                                    </p:set>
                                    <p:anim calcmode="lin" valueType="num">
                                      <p:cBhvr additive="base">
                                        <p:cTn id="81" dur="500" fill="hold"/>
                                        <p:tgtEl>
                                          <p:spTgt spid="16402"/>
                                        </p:tgtEl>
                                        <p:attrNameLst>
                                          <p:attrName>ppt_x</p:attrName>
                                        </p:attrNameLst>
                                      </p:cBhvr>
                                      <p:tavLst>
                                        <p:tav tm="0">
                                          <p:val>
                                            <p:strVal val="#ppt_x"/>
                                          </p:val>
                                        </p:tav>
                                        <p:tav tm="100000">
                                          <p:val>
                                            <p:strVal val="#ppt_x"/>
                                          </p:val>
                                        </p:tav>
                                      </p:tavLst>
                                    </p:anim>
                                    <p:anim calcmode="lin" valueType="num">
                                      <p:cBhvr additive="base">
                                        <p:cTn id="82" dur="500" fill="hold"/>
                                        <p:tgtEl>
                                          <p:spTgt spid="1640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ppt_x"/>
                                          </p:val>
                                        </p:tav>
                                        <p:tav tm="100000">
                                          <p:val>
                                            <p:strVal val="#ppt_x"/>
                                          </p:val>
                                        </p:tav>
                                      </p:tavLst>
                                    </p:anim>
                                    <p:anim calcmode="lin" valueType="num">
                                      <p:cBhvr additive="base">
                                        <p:cTn id="86" dur="500" fill="hold"/>
                                        <p:tgtEl>
                                          <p:spTgt spid="32"/>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16404"/>
                                        </p:tgtEl>
                                        <p:attrNameLst>
                                          <p:attrName>style.visibility</p:attrName>
                                        </p:attrNameLst>
                                      </p:cBhvr>
                                      <p:to>
                                        <p:strVal val="visible"/>
                                      </p:to>
                                    </p:set>
                                    <p:anim calcmode="lin" valueType="num">
                                      <p:cBhvr additive="base">
                                        <p:cTn id="89" dur="500" fill="hold"/>
                                        <p:tgtEl>
                                          <p:spTgt spid="16404"/>
                                        </p:tgtEl>
                                        <p:attrNameLst>
                                          <p:attrName>ppt_x</p:attrName>
                                        </p:attrNameLst>
                                      </p:cBhvr>
                                      <p:tavLst>
                                        <p:tav tm="0">
                                          <p:val>
                                            <p:strVal val="#ppt_x"/>
                                          </p:val>
                                        </p:tav>
                                        <p:tav tm="100000">
                                          <p:val>
                                            <p:strVal val="#ppt_x"/>
                                          </p:val>
                                        </p:tav>
                                      </p:tavLst>
                                    </p:anim>
                                    <p:anim calcmode="lin" valueType="num">
                                      <p:cBhvr additive="base">
                                        <p:cTn id="90" dur="500" fill="hold"/>
                                        <p:tgtEl>
                                          <p:spTgt spid="1640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additive="base">
                                        <p:cTn id="93" dur="500" fill="hold"/>
                                        <p:tgtEl>
                                          <p:spTgt spid="33"/>
                                        </p:tgtEl>
                                        <p:attrNameLst>
                                          <p:attrName>ppt_x</p:attrName>
                                        </p:attrNameLst>
                                      </p:cBhvr>
                                      <p:tavLst>
                                        <p:tav tm="0">
                                          <p:val>
                                            <p:strVal val="#ppt_x"/>
                                          </p:val>
                                        </p:tav>
                                        <p:tav tm="100000">
                                          <p:val>
                                            <p:strVal val="#ppt_x"/>
                                          </p:val>
                                        </p:tav>
                                      </p:tavLst>
                                    </p:anim>
                                    <p:anim calcmode="lin" valueType="num">
                                      <p:cBhvr additive="base">
                                        <p:cTn id="9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5" grpId="0" animBg="1"/>
      <p:bldP spid="17" grpId="0" animBg="1"/>
      <p:bldP spid="27" grpId="0" animBg="1"/>
      <p:bldP spid="3" grpId="0" animBg="1"/>
      <p:bldP spid="6" grpId="0" animBg="1"/>
      <p:bldP spid="21" grpId="0" animBg="1"/>
      <p:bldP spid="25" grpId="0" animBg="1"/>
      <p:bldP spid="26" grpId="0" animBg="1"/>
      <p:bldP spid="30" grpId="0" animBg="1"/>
      <p:bldP spid="31" grpId="0" animBg="1"/>
      <p:bldP spid="32"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0" y="0"/>
            <a:ext cx="12192000" cy="430887"/>
          </a:xfrm>
          <a:prstGeom prst="rect">
            <a:avLst/>
          </a:prstGeom>
          <a:solidFill>
            <a:srgbClr val="257CD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3.2 Nội dung các câu hỏi về nhà ở liên quan điều kiện sinh hoạt</a:t>
            </a:r>
            <a:endParaRPr kumimoji="0" lang="en-US" sz="2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841418" y="586665"/>
            <a:ext cx="11017207" cy="558248"/>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600">
                <a:solidFill>
                  <a:prstClr val="white"/>
                </a:solidFill>
                <a:latin typeface="Times New Roman" panose="02020603050405020304" pitchFamily="18" charset="0"/>
                <a:cs typeface="Times New Roman" panose="02020603050405020304" pitchFamily="18" charset="0"/>
              </a:rPr>
              <a:t>Hộ ông/bà sử dụng loại hố xí nào là chính?</a:t>
            </a:r>
            <a:endParaRPr kumimoji="0" lang="vi-VN" sz="2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Oval 26"/>
          <p:cNvSpPr/>
          <p:nvPr/>
        </p:nvSpPr>
        <p:spPr>
          <a:xfrm>
            <a:off x="248134" y="487379"/>
            <a:ext cx="964759" cy="75682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62</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Flowchart: Alternate Process 1"/>
          <p:cNvSpPr/>
          <p:nvPr/>
        </p:nvSpPr>
        <p:spPr>
          <a:xfrm>
            <a:off x="841418" y="1399977"/>
            <a:ext cx="10477500" cy="1543050"/>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mj-lt"/>
              </a:rPr>
              <a:t>Câu hỏi này thu thập thông tin về loại hố xí mà trong năm qua (12 tháng trước thời điểm điều tra) hộ sử dụng nhiều nhất, không phân biệt hố xí đó ở đâu và của ai.</a:t>
            </a:r>
            <a:endParaRPr lang="en-US" sz="2400">
              <a:latin typeface="+mj-lt"/>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05150" y="3251350"/>
            <a:ext cx="4962744" cy="1874682"/>
          </a:xfrm>
          <a:prstGeom prst="rect">
            <a:avLst/>
          </a:prstGeom>
          <a:ln w="76200">
            <a:solidFill>
              <a:srgbClr val="00B050"/>
            </a:solidFill>
          </a:ln>
        </p:spPr>
      </p:pic>
    </p:spTree>
    <p:extLst>
      <p:ext uri="{BB962C8B-B14F-4D97-AF65-F5344CB8AC3E}">
        <p14:creationId xmlns:p14="http://schemas.microsoft.com/office/powerpoint/2010/main" val="128900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0" y="0"/>
            <a:ext cx="12192000" cy="430887"/>
          </a:xfrm>
          <a:prstGeom prst="rect">
            <a:avLst/>
          </a:prstGeom>
          <a:solidFill>
            <a:srgbClr val="257CD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3.2</a:t>
            </a:r>
            <a:r>
              <a:rPr kumimoji="0" lang="en-US" sz="2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Nội dung các câu hỏi về nhà ở liên quan điều kiện sinh hoạt</a:t>
            </a:r>
            <a:endParaRPr kumimoji="0" lang="en-US" sz="2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841418" y="586665"/>
            <a:ext cx="11017207" cy="558248"/>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6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2600">
                <a:solidFill>
                  <a:prstClr val="white"/>
                </a:solidFill>
                <a:latin typeface="Times New Roman" panose="02020603050405020304" pitchFamily="18" charset="0"/>
                <a:cs typeface="Times New Roman" panose="02020603050405020304" pitchFamily="18" charset="0"/>
              </a:rPr>
              <a:t>Hiện nay, hộ ông/bà có các loại thiết bị phục vụ sinh hoạt sau đây không?</a:t>
            </a:r>
            <a:endParaRPr kumimoji="0" lang="vi-VN" sz="2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Oval 26"/>
          <p:cNvSpPr/>
          <p:nvPr/>
        </p:nvSpPr>
        <p:spPr>
          <a:xfrm>
            <a:off x="248134" y="487379"/>
            <a:ext cx="964759" cy="756820"/>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63</a:t>
            </a: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Flowchart: Alternate Process 1"/>
          <p:cNvSpPr/>
          <p:nvPr/>
        </p:nvSpPr>
        <p:spPr>
          <a:xfrm>
            <a:off x="984293" y="1523802"/>
            <a:ext cx="10477500" cy="752673"/>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prstClr val="white"/>
                </a:solidFill>
                <a:latin typeface="Times New Roman" panose="02020603050405020304" pitchFamily="18" charset="0"/>
              </a:rPr>
              <a:t>ĐTV đọc tên các thiết bị để hộ nghe và chọn câu trả lời phù hợp.</a:t>
            </a:r>
            <a:endPar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7" name="Flowchart: Alternate Process 6"/>
          <p:cNvSpPr/>
          <p:nvPr/>
        </p:nvSpPr>
        <p:spPr>
          <a:xfrm>
            <a:off x="984293" y="2527305"/>
            <a:ext cx="10477500" cy="1276548"/>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prstClr val="white"/>
                </a:solidFill>
                <a:latin typeface="Times New Roman" panose="02020603050405020304" pitchFamily="18" charset="0"/>
              </a:rPr>
              <a:t>Câu hỏi này nhằm thu thập thông tin về tình hình sử dụng các loại thiết bị sinh hoạt của hộ dân cư, không phân biệt loại thiết bị sinh hoạt này có thuộc quyền sở hữu của hộ hay không.</a:t>
            </a:r>
            <a:endPar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18434" name="Picture 2" descr="Xu hướng thiết bị gia dụng 2021 độc đáo, hiện đại và tiện íc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5576" y="4508614"/>
            <a:ext cx="3844924" cy="2235408"/>
          </a:xfrm>
          <a:prstGeom prst="rect">
            <a:avLst/>
          </a:prstGeom>
          <a:noFill/>
          <a:ln w="76200">
            <a:solidFill>
              <a:srgbClr val="156B67"/>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8629650" y="4508614"/>
            <a:ext cx="3562350" cy="2235408"/>
          </a:xfrm>
          <a:prstGeom prst="rect">
            <a:avLst/>
          </a:prstGeom>
          <a:ln w="76200">
            <a:solidFill>
              <a:srgbClr val="156B67"/>
            </a:solidFill>
          </a:ln>
        </p:spPr>
      </p:pic>
      <p:pic>
        <p:nvPicPr>
          <p:cNvPr id="5" name="Picture 4"/>
          <p:cNvPicPr>
            <a:picLocks noChangeAspect="1"/>
          </p:cNvPicPr>
          <p:nvPr/>
        </p:nvPicPr>
        <p:blipFill>
          <a:blip r:embed="rId6"/>
          <a:stretch>
            <a:fillRect/>
          </a:stretch>
        </p:blipFill>
        <p:spPr>
          <a:xfrm>
            <a:off x="4475956" y="4508614"/>
            <a:ext cx="3678238" cy="2235408"/>
          </a:xfrm>
          <a:prstGeom prst="rect">
            <a:avLst/>
          </a:prstGeom>
          <a:ln w="76200">
            <a:solidFill>
              <a:srgbClr val="156B67"/>
            </a:solidFill>
          </a:ln>
        </p:spPr>
      </p:pic>
    </p:spTree>
    <p:extLst>
      <p:ext uri="{BB962C8B-B14F-4D97-AF65-F5344CB8AC3E}">
        <p14:creationId xmlns:p14="http://schemas.microsoft.com/office/powerpoint/2010/main" val="366687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434"/>
                                        </p:tgtEl>
                                        <p:attrNameLst>
                                          <p:attrName>style.visibility</p:attrName>
                                        </p:attrNameLst>
                                      </p:cBhvr>
                                      <p:to>
                                        <p:strVal val="visible"/>
                                      </p:to>
                                    </p:set>
                                    <p:anim calcmode="lin" valueType="num">
                                      <p:cBhvr additive="base">
                                        <p:cTn id="27" dur="500" fill="hold"/>
                                        <p:tgtEl>
                                          <p:spTgt spid="18434"/>
                                        </p:tgtEl>
                                        <p:attrNameLst>
                                          <p:attrName>ppt_x</p:attrName>
                                        </p:attrNameLst>
                                      </p:cBhvr>
                                      <p:tavLst>
                                        <p:tav tm="0">
                                          <p:val>
                                            <p:strVal val="#ppt_x"/>
                                          </p:val>
                                        </p:tav>
                                        <p:tav tm="100000">
                                          <p:val>
                                            <p:strVal val="#ppt_x"/>
                                          </p:val>
                                        </p:tav>
                                      </p:tavLst>
                                    </p:anim>
                                    <p:anim calcmode="lin" valueType="num">
                                      <p:cBhvr additive="base">
                                        <p:cTn id="28" dur="500" fill="hold"/>
                                        <p:tgtEl>
                                          <p:spTgt spid="1843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7" grpId="0" animBg="1"/>
      <p:bldP spid="2"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5191760" y="842010"/>
            <a:ext cx="3169920" cy="1554480"/>
          </a:xfrm>
          <a:prstGeom prst="roundRect">
            <a:avLst/>
          </a:prstGeom>
          <a:solidFill>
            <a:schemeClr val="accent6">
              <a:lumMod val="75000"/>
            </a:schemeClr>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latin typeface="Times New Roman" panose="02020603050405020304" pitchFamily="18" charset="0"/>
                <a:cs typeface="Times New Roman" panose="02020603050405020304" pitchFamily="18" charset="0"/>
              </a:rPr>
              <a:t>Ghi họ tên người cung cấp thông tin</a:t>
            </a:r>
            <a:endParaRPr lang="en-US" sz="2000" b="1">
              <a:latin typeface="Times New Roman" panose="02020603050405020304" pitchFamily="18" charset="0"/>
              <a:cs typeface="Times New Roman" panose="02020603050405020304" pitchFamily="18" charset="0"/>
            </a:endParaRPr>
          </a:p>
        </p:txBody>
      </p:sp>
      <p:sp>
        <p:nvSpPr>
          <p:cNvPr id="6" name="Rounded Rectangle 5"/>
          <p:cNvSpPr/>
          <p:nvPr/>
        </p:nvSpPr>
        <p:spPr>
          <a:xfrm>
            <a:off x="5262880" y="3285430"/>
            <a:ext cx="3169920" cy="1554480"/>
          </a:xfrm>
          <a:prstGeom prst="roundRect">
            <a:avLst/>
          </a:prstGeom>
          <a:solidFill>
            <a:schemeClr val="accent6">
              <a:lumMod val="75000"/>
            </a:schemeClr>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latin typeface="Times New Roman" panose="02020603050405020304" pitchFamily="18" charset="0"/>
                <a:cs typeface="Times New Roman" panose="02020603050405020304" pitchFamily="18" charset="0"/>
              </a:rPr>
              <a:t>Ghi số điện thoại người cung cấp thông tin</a:t>
            </a:r>
            <a:endParaRPr lang="en-US" sz="2000" b="1">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432800" y="3202185"/>
            <a:ext cx="2357120" cy="1666875"/>
          </a:xfrm>
          <a:prstGeom prst="rect">
            <a:avLst/>
          </a:prstGeom>
          <a:ln w="57150">
            <a:solidFill>
              <a:srgbClr val="FF6600"/>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61680" y="830748"/>
            <a:ext cx="2329815" cy="1553210"/>
          </a:xfrm>
          <a:prstGeom prst="rect">
            <a:avLst/>
          </a:prstGeom>
          <a:ln w="57150">
            <a:solidFill>
              <a:srgbClr val="FF6600"/>
            </a:solidFill>
          </a:ln>
        </p:spPr>
      </p:pic>
      <p:sp>
        <p:nvSpPr>
          <p:cNvPr id="9" name="TextBox 8"/>
          <p:cNvSpPr txBox="1"/>
          <p:nvPr/>
        </p:nvSpPr>
        <p:spPr>
          <a:xfrm>
            <a:off x="8976945" y="1312256"/>
            <a:ext cx="1267510" cy="492443"/>
          </a:xfrm>
          <a:prstGeom prst="rect">
            <a:avLst/>
          </a:prstGeom>
          <a:solidFill>
            <a:schemeClr val="bg1"/>
          </a:solidFill>
        </p:spPr>
        <p:txBody>
          <a:bodyPr wrap="square" rtlCol="0">
            <a:spAutoFit/>
          </a:bodyPr>
          <a:lstStyle/>
          <a:p>
            <a:r>
              <a:rPr lang="en-US" sz="2600" b="1" smtClean="0">
                <a:solidFill>
                  <a:srgbClr val="FF00E9"/>
                </a:solidFill>
                <a:latin typeface="Times New Roman" panose="02020603050405020304" pitchFamily="18" charset="0"/>
                <a:cs typeface="Times New Roman" panose="02020603050405020304" pitchFamily="18" charset="0"/>
              </a:rPr>
              <a:t>Họ tên</a:t>
            </a:r>
            <a:endParaRPr lang="en-US" sz="2600" b="1">
              <a:solidFill>
                <a:srgbClr val="FF00E9"/>
              </a:solidFill>
              <a:latin typeface="Times New Roman" panose="02020603050405020304" pitchFamily="18" charset="0"/>
              <a:cs typeface="Times New Roman" panose="02020603050405020304" pitchFamily="18" charset="0"/>
            </a:endParaRPr>
          </a:p>
        </p:txBody>
      </p:sp>
      <p:cxnSp>
        <p:nvCxnSpPr>
          <p:cNvPr id="11" name="Straight Arrow Connector 10"/>
          <p:cNvCxnSpPr>
            <a:stCxn id="26" idx="3"/>
            <a:endCxn id="2" idx="1"/>
          </p:cNvCxnSpPr>
          <p:nvPr/>
        </p:nvCxnSpPr>
        <p:spPr>
          <a:xfrm flipV="1">
            <a:off x="2905760" y="1619250"/>
            <a:ext cx="2286000" cy="1255256"/>
          </a:xfrm>
          <a:prstGeom prst="straightConnector1">
            <a:avLst/>
          </a:prstGeom>
          <a:ln w="76200">
            <a:solidFill>
              <a:srgbClr val="54823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6" idx="3"/>
            <a:endCxn id="6" idx="1"/>
          </p:cNvCxnSpPr>
          <p:nvPr/>
        </p:nvCxnSpPr>
        <p:spPr>
          <a:xfrm>
            <a:off x="2905760" y="2874506"/>
            <a:ext cx="2357120" cy="1188164"/>
          </a:xfrm>
          <a:prstGeom prst="straightConnector1">
            <a:avLst/>
          </a:prstGeom>
          <a:ln w="76200">
            <a:solidFill>
              <a:srgbClr val="548235"/>
            </a:solidFill>
            <a:tailEnd type="triangle"/>
          </a:ln>
        </p:spPr>
        <p:style>
          <a:lnRef idx="1">
            <a:schemeClr val="accent1"/>
          </a:lnRef>
          <a:fillRef idx="0">
            <a:schemeClr val="accent1"/>
          </a:fillRef>
          <a:effectRef idx="0">
            <a:schemeClr val="accent1"/>
          </a:effectRef>
          <a:fontRef idx="minor">
            <a:schemeClr val="tx1"/>
          </a:fontRef>
        </p:style>
      </p:cxnSp>
      <p:sp>
        <p:nvSpPr>
          <p:cNvPr id="26" name="Flowchart: Multidocument 25"/>
          <p:cNvSpPr/>
          <p:nvPr/>
        </p:nvSpPr>
        <p:spPr>
          <a:xfrm>
            <a:off x="1148080" y="1817231"/>
            <a:ext cx="1757680" cy="2114550"/>
          </a:xfrm>
          <a:prstGeom prst="flowChartMultidocument">
            <a:avLst/>
          </a:prstGeom>
          <a:solidFill>
            <a:schemeClr val="accent2"/>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Kết thúc phỏng vấn</a:t>
            </a:r>
          </a:p>
        </p:txBody>
      </p:sp>
      <p:pic>
        <p:nvPicPr>
          <p:cNvPr id="2050" name="Picture 2" descr="http://thakurintl.com/wp-content/uploads/2017/04/computer-assisted-personal-interviewing-CAPI-2.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7375" y="4647922"/>
            <a:ext cx="4185615" cy="2181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10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92000" flip="none" algn="tl"/>
        </a:blipFill>
        <a:effectLst/>
      </p:bgPr>
    </p:bg>
    <p:spTree>
      <p:nvGrpSpPr>
        <p:cNvPr id="1" name="Shape 157"/>
        <p:cNvGrpSpPr/>
        <p:nvPr/>
      </p:nvGrpSpPr>
      <p:grpSpPr>
        <a:xfrm>
          <a:off x="0" y="0"/>
          <a:ext cx="0" cy="0"/>
          <a:chOff x="0" y="0"/>
          <a:chExt cx="0" cy="0"/>
        </a:xfrm>
      </p:grpSpPr>
      <p:sp>
        <p:nvSpPr>
          <p:cNvPr id="2" name="Rectangle 1"/>
          <p:cNvSpPr/>
          <p:nvPr/>
        </p:nvSpPr>
        <p:spPr>
          <a:xfrm>
            <a:off x="8571244" y="1"/>
            <a:ext cx="3620756" cy="4523594"/>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571245" y="4284215"/>
            <a:ext cx="3620756" cy="2573786"/>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p:spPr>
      </p:pic>
      <p:sp>
        <p:nvSpPr>
          <p:cNvPr id="158" name="Shape 158"/>
          <p:cNvSpPr txBox="1">
            <a:spLocks noGrp="1"/>
          </p:cNvSpPr>
          <p:nvPr>
            <p:ph type="ctrTitle" idx="4294967295"/>
          </p:nvPr>
        </p:nvSpPr>
        <p:spPr>
          <a:xfrm>
            <a:off x="0" y="2700105"/>
            <a:ext cx="12192000" cy="1823490"/>
          </a:xfrm>
          <a:prstGeom prst="rect">
            <a:avLst/>
          </a:prstGeom>
          <a:solidFill>
            <a:srgbClr val="7030A0">
              <a:alpha val="62000"/>
            </a:srgbClr>
          </a:solidFill>
          <a:ln>
            <a:noFill/>
          </a:ln>
        </p:spPr>
        <p:txBody>
          <a:bodyPr lIns="121900" tIns="121900" rIns="121900" bIns="121900" anchor="ctr" anchorCtr="0">
            <a:noAutofit/>
          </a:bodyPr>
          <a:lstStyle/>
          <a:p>
            <a:r>
              <a:rPr lang="en" sz="8800">
                <a:solidFill>
                  <a:srgbClr val="FFFF00"/>
                </a:solidFill>
              </a:rPr>
              <a:t>XIN CẢM ƠN !</a:t>
            </a:r>
            <a:endParaRPr lang="en" sz="8800" dirty="0">
              <a:solidFill>
                <a:srgbClr val="FFFF00"/>
              </a:solidFill>
            </a:endParaRP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5252934"/>
            <a:ext cx="2509736" cy="1605065"/>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509736" y="5252936"/>
            <a:ext cx="2928026" cy="1634248"/>
          </a:xfrm>
          <a:prstGeom prst="rect">
            <a:avLst/>
          </a:prstGeom>
        </p:spPr>
      </p:pic>
      <p:pic>
        <p:nvPicPr>
          <p:cNvPr id="2058" name="Picture 10" descr="hoa-mimosa"/>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6661" t="11579"/>
          <a:stretch/>
        </p:blipFill>
        <p:spPr bwMode="auto">
          <a:xfrm>
            <a:off x="5437763" y="5252936"/>
            <a:ext cx="3133482" cy="163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662592"/>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1" y="120677"/>
            <a:ext cx="7396479" cy="488923"/>
          </a:xfrm>
          <a:solidFill>
            <a:srgbClr val="FFFF00"/>
          </a:solidFill>
        </p:spPr>
        <p:txBody>
          <a:bodyPr>
            <a:normAutofit/>
          </a:bodyPr>
          <a:lstStyle/>
          <a:p>
            <a:r>
              <a:rPr lang="en-US" sz="2600" b="1" smtClean="0">
                <a:latin typeface="Times New Roman" panose="02020603050405020304" pitchFamily="18" charset="0"/>
                <a:cs typeface="Times New Roman" panose="02020603050405020304" pitchFamily="18" charset="0"/>
              </a:rPr>
              <a:t>1. Mục đích và số lượng câu của Phần 4</a:t>
            </a:r>
            <a:endParaRPr lang="en-US" sz="2600" b="1">
              <a:latin typeface="Times New Roman" panose="02020603050405020304" pitchFamily="18" charset="0"/>
              <a:cs typeface="Times New Roman" panose="02020603050405020304" pitchFamily="18" charset="0"/>
            </a:endParaRPr>
          </a:p>
        </p:txBody>
      </p:sp>
      <p:sp>
        <p:nvSpPr>
          <p:cNvPr id="27" name="Rounded Rectangle 26"/>
          <p:cNvSpPr/>
          <p:nvPr/>
        </p:nvSpPr>
        <p:spPr>
          <a:xfrm>
            <a:off x="1725825" y="3151617"/>
            <a:ext cx="5822645" cy="1174733"/>
          </a:xfrm>
          <a:prstGeom prst="roundRect">
            <a:avLst/>
          </a:prstGeom>
          <a:solidFill>
            <a:srgbClr val="B966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smtClean="0">
                <a:solidFill>
                  <a:schemeClr val="bg1"/>
                </a:solidFill>
                <a:latin typeface="Times New Roman" panose="02020603050405020304" pitchFamily="18" charset="0"/>
                <a:cs typeface="Times New Roman" panose="02020603050405020304" pitchFamily="18" charset="0"/>
              </a:rPr>
              <a:t>Phiếu dài: 17 câu (từ câu 48 đến câu 63)</a:t>
            </a:r>
          </a:p>
        </p:txBody>
      </p:sp>
      <p:sp>
        <p:nvSpPr>
          <p:cNvPr id="29" name="Rounded Rectangle 28"/>
          <p:cNvSpPr/>
          <p:nvPr/>
        </p:nvSpPr>
        <p:spPr>
          <a:xfrm>
            <a:off x="1725824" y="4630946"/>
            <a:ext cx="5822645" cy="1066411"/>
          </a:xfrm>
          <a:prstGeom prst="roundRect">
            <a:avLst/>
          </a:prstGeom>
          <a:solidFill>
            <a:srgbClr val="B966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smtClean="0">
                <a:solidFill>
                  <a:schemeClr val="bg1"/>
                </a:solidFill>
                <a:latin typeface="Times New Roman" panose="02020603050405020304" pitchFamily="18" charset="0"/>
                <a:cs typeface="Times New Roman" panose="02020603050405020304" pitchFamily="18" charset="0"/>
              </a:rPr>
              <a:t>Phiếu ngắn: 12 câu (từ câu 48 đến câu 58)</a:t>
            </a:r>
            <a:endParaRPr lang="en-US" sz="2600">
              <a:solidFill>
                <a:schemeClr val="bg1"/>
              </a:solidFill>
              <a:latin typeface="Times New Roman" panose="02020603050405020304" pitchFamily="18" charset="0"/>
              <a:cs typeface="Times New Roman" panose="02020603050405020304" pitchFamily="18" charset="0"/>
            </a:endParaRPr>
          </a:p>
        </p:txBody>
      </p:sp>
      <p:sp>
        <p:nvSpPr>
          <p:cNvPr id="30" name="Rounded Rectangle 29"/>
          <p:cNvSpPr/>
          <p:nvPr/>
        </p:nvSpPr>
        <p:spPr>
          <a:xfrm>
            <a:off x="1725824" y="1063034"/>
            <a:ext cx="5859773" cy="1616710"/>
          </a:xfrm>
          <a:prstGeom prst="roundRect">
            <a:avLst/>
          </a:prstGeom>
          <a:solidFill>
            <a:srgbClr val="FF74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a:solidFill>
                  <a:schemeClr val="bg1"/>
                </a:solidFill>
                <a:latin typeface="Times New Roman" panose="02020603050405020304" pitchFamily="18" charset="0"/>
                <a:cs typeface="Times New Roman" panose="02020603050405020304" pitchFamily="18" charset="0"/>
              </a:rPr>
              <a:t>Thu thập các thông tin về tình hình nhà ở của hộ. </a:t>
            </a:r>
          </a:p>
          <a:p>
            <a:r>
              <a:rPr lang="en-US" sz="2600">
                <a:solidFill>
                  <a:schemeClr val="bg1"/>
                </a:solidFill>
                <a:latin typeface="Times New Roman" panose="02020603050405020304" pitchFamily="18" charset="0"/>
                <a:cs typeface="Times New Roman" panose="02020603050405020304" pitchFamily="18" charset="0"/>
              </a:rPr>
              <a:t>Không thu thập thông tin về nhà ở đối với các nhân khẩu đặc thù.</a:t>
            </a:r>
          </a:p>
        </p:txBody>
      </p:sp>
      <p:sp>
        <p:nvSpPr>
          <p:cNvPr id="3" name="Oval 2"/>
          <p:cNvSpPr/>
          <p:nvPr/>
        </p:nvSpPr>
        <p:spPr>
          <a:xfrm>
            <a:off x="354224" y="1194486"/>
            <a:ext cx="1371600" cy="1219200"/>
          </a:xfrm>
          <a:prstGeom prst="ellipse">
            <a:avLst/>
          </a:prstGeom>
          <a:solidFill>
            <a:srgbClr val="FF17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latin typeface="Times New Roman" panose="02020603050405020304" pitchFamily="18" charset="0"/>
                <a:cs typeface="Times New Roman" panose="02020603050405020304" pitchFamily="18" charset="0"/>
              </a:rPr>
              <a:t>Mục đích</a:t>
            </a:r>
            <a:endParaRPr lang="en-US" sz="2400">
              <a:latin typeface="Times New Roman" panose="02020603050405020304" pitchFamily="18" charset="0"/>
              <a:cs typeface="Times New Roman" panose="02020603050405020304" pitchFamily="18" charset="0"/>
            </a:endParaRPr>
          </a:p>
        </p:txBody>
      </p:sp>
      <p:sp>
        <p:nvSpPr>
          <p:cNvPr id="8" name="Oval 7"/>
          <p:cNvSpPr/>
          <p:nvPr/>
        </p:nvSpPr>
        <p:spPr>
          <a:xfrm>
            <a:off x="354224" y="3869048"/>
            <a:ext cx="1371600" cy="1219200"/>
          </a:xfrm>
          <a:prstGeom prst="ellipse">
            <a:avLst/>
          </a:prstGeom>
          <a:solidFill>
            <a:srgbClr val="86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latin typeface="Times New Roman" panose="02020603050405020304" pitchFamily="18" charset="0"/>
                <a:cs typeface="Times New Roman" panose="02020603050405020304" pitchFamily="18" charset="0"/>
              </a:rPr>
              <a:t>Loại phiếu</a:t>
            </a:r>
            <a:endParaRPr lang="en-US" sz="2400">
              <a:latin typeface="Times New Roman" panose="02020603050405020304" pitchFamily="18" charset="0"/>
              <a:cs typeface="Times New Roman" panose="02020603050405020304" pitchFamily="18" charset="0"/>
            </a:endParaRPr>
          </a:p>
        </p:txBody>
      </p:sp>
      <p:sp>
        <p:nvSpPr>
          <p:cNvPr id="5" name="Right Bracket 4"/>
          <p:cNvSpPr/>
          <p:nvPr/>
        </p:nvSpPr>
        <p:spPr>
          <a:xfrm>
            <a:off x="7585597" y="3151617"/>
            <a:ext cx="409575" cy="2571999"/>
          </a:xfrm>
          <a:prstGeom prst="rightBracket">
            <a:avLst/>
          </a:prstGeom>
          <a:ln w="76200">
            <a:solidFill>
              <a:srgbClr val="005C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unded Rectangle 5"/>
          <p:cNvSpPr/>
          <p:nvPr/>
        </p:nvSpPr>
        <p:spPr>
          <a:xfrm>
            <a:off x="8797606" y="3513691"/>
            <a:ext cx="2727644" cy="923925"/>
          </a:xfrm>
          <a:prstGeom prst="roundRect">
            <a:avLst/>
          </a:prstGeom>
          <a:solidFill>
            <a:srgbClr val="6675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latin typeface="Times New Roman" panose="02020603050405020304" pitchFamily="18" charset="0"/>
                <a:cs typeface="Times New Roman" panose="02020603050405020304" pitchFamily="18" charset="0"/>
              </a:rPr>
              <a:t>Thông tin liên quan đến nhà ở: Từ câu 48-58</a:t>
            </a:r>
          </a:p>
        </p:txBody>
      </p:sp>
      <p:sp>
        <p:nvSpPr>
          <p:cNvPr id="12" name="Rounded Rectangle 11"/>
          <p:cNvSpPr/>
          <p:nvPr/>
        </p:nvSpPr>
        <p:spPr>
          <a:xfrm>
            <a:off x="8797606" y="4651363"/>
            <a:ext cx="2727644" cy="923925"/>
          </a:xfrm>
          <a:prstGeom prst="roundRect">
            <a:avLst/>
          </a:prstGeom>
          <a:solidFill>
            <a:srgbClr val="6675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latin typeface="Times New Roman" panose="02020603050405020304" pitchFamily="18" charset="0"/>
                <a:cs typeface="Times New Roman" panose="02020603050405020304" pitchFamily="18" charset="0"/>
              </a:rPr>
              <a:t>Thông tin liên quan đến điều kiện sinh hoạt: Từ câu 59-63</a:t>
            </a:r>
          </a:p>
        </p:txBody>
      </p:sp>
      <p:cxnSp>
        <p:nvCxnSpPr>
          <p:cNvPr id="9" name="Straight Arrow Connector 8"/>
          <p:cNvCxnSpPr>
            <a:stCxn id="5" idx="2"/>
            <a:endCxn id="6" idx="1"/>
          </p:cNvCxnSpPr>
          <p:nvPr/>
        </p:nvCxnSpPr>
        <p:spPr>
          <a:xfrm flipV="1">
            <a:off x="7995172" y="3975654"/>
            <a:ext cx="802434" cy="461963"/>
          </a:xfrm>
          <a:prstGeom prst="straightConnector1">
            <a:avLst/>
          </a:prstGeom>
          <a:ln w="76200">
            <a:solidFill>
              <a:srgbClr val="005C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2"/>
            <a:endCxn id="12" idx="1"/>
          </p:cNvCxnSpPr>
          <p:nvPr/>
        </p:nvCxnSpPr>
        <p:spPr>
          <a:xfrm>
            <a:off x="7995172" y="4437617"/>
            <a:ext cx="802434" cy="675709"/>
          </a:xfrm>
          <a:prstGeom prst="straightConnector1">
            <a:avLst/>
          </a:prstGeom>
          <a:ln>
            <a:noFill/>
            <a:tailEnd type="triangle"/>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2"/>
            <a:endCxn id="12" idx="1"/>
          </p:cNvCxnSpPr>
          <p:nvPr/>
        </p:nvCxnSpPr>
        <p:spPr>
          <a:xfrm>
            <a:off x="7995172" y="4437617"/>
            <a:ext cx="802434" cy="675709"/>
          </a:xfrm>
          <a:prstGeom prst="straightConnector1">
            <a:avLst/>
          </a:prstGeom>
          <a:ln w="76200">
            <a:solidFill>
              <a:srgbClr val="005C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11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ircle(in)">
                                      <p:cBhvr>
                                        <p:cTn id="10" dur="2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circle(in)">
                                      <p:cBhvr>
                                        <p:cTn id="21" dur="2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 grpId="0" animBg="1"/>
      <p:bldP spid="8" grpId="0" animBg="1"/>
      <p:bldP spid="5" grpId="0" animBg="1"/>
      <p:bldP spid="6"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21" y="120677"/>
            <a:ext cx="4267199" cy="488923"/>
          </a:xfrm>
          <a:solidFill>
            <a:srgbClr val="FFFF00"/>
          </a:solidFill>
        </p:spPr>
        <p:txBody>
          <a:bodyPr>
            <a:normAutofit fontScale="90000"/>
          </a:bodyPr>
          <a:lstStyle/>
          <a:p>
            <a:r>
              <a:rPr lang="en-US" sz="2600" b="1" smtClean="0">
                <a:latin typeface="Times New Roman" panose="02020603050405020304" pitchFamily="18" charset="0"/>
                <a:cs typeface="Times New Roman" panose="02020603050405020304" pitchFamily="18" charset="0"/>
              </a:rPr>
              <a:t>2. Lưu ý và một số khái niệm</a:t>
            </a:r>
            <a:endParaRPr lang="en-US" sz="2600" b="1">
              <a:latin typeface="Times New Roman" panose="02020603050405020304" pitchFamily="18" charset="0"/>
              <a:cs typeface="Times New Roman" panose="02020603050405020304" pitchFamily="18" charset="0"/>
            </a:endParaRPr>
          </a:p>
        </p:txBody>
      </p:sp>
      <p:sp>
        <p:nvSpPr>
          <p:cNvPr id="30" name="Rounded Rectangle 29"/>
          <p:cNvSpPr/>
          <p:nvPr/>
        </p:nvSpPr>
        <p:spPr>
          <a:xfrm>
            <a:off x="3763108" y="1561095"/>
            <a:ext cx="8009792" cy="2481734"/>
          </a:xfrm>
          <a:prstGeom prst="roundRect">
            <a:avLst/>
          </a:prstGeom>
          <a:solidFill>
            <a:srgbClr val="C00000">
              <a:alpha val="52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600">
                <a:solidFill>
                  <a:prstClr val="white"/>
                </a:solidFill>
                <a:latin typeface="Times New Roman" panose="02020603050405020304" pitchFamily="18" charset="0"/>
                <a:cs typeface="Times New Roman" panose="02020603050405020304" pitchFamily="18" charset="0"/>
              </a:rPr>
              <a:t>Khi thu thập thông tin về nhà ở, điều tra viên hỏi chủ hộ (hoặc người cung cấp thông tin) kết hợp với quan sát trực tiếp ngôi nhà hoặc căn hộ để nhập thông tin vào phiếu điều </a:t>
            </a:r>
            <a:r>
              <a:rPr lang="vi-VN" sz="2600" smtClean="0">
                <a:solidFill>
                  <a:prstClr val="white"/>
                </a:solidFill>
                <a:latin typeface="Times New Roman" panose="02020603050405020304" pitchFamily="18" charset="0"/>
                <a:cs typeface="Times New Roman" panose="02020603050405020304" pitchFamily="18" charset="0"/>
              </a:rPr>
              <a:t>tra</a:t>
            </a:r>
            <a:r>
              <a:rPr lang="en-US" sz="2600" smtClean="0">
                <a:solidFill>
                  <a:prstClr val="white"/>
                </a:solidFill>
                <a:latin typeface="Times New Roman" panose="02020603050405020304" pitchFamily="18" charset="0"/>
                <a:cs typeface="Times New Roman" panose="02020603050405020304" pitchFamily="18" charset="0"/>
              </a:rPr>
              <a:t>.</a:t>
            </a:r>
            <a:endParaRPr kumimoji="0" lang="en-US" sz="2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16-Point Star 2"/>
          <p:cNvSpPr/>
          <p:nvPr/>
        </p:nvSpPr>
        <p:spPr>
          <a:xfrm>
            <a:off x="507756" y="1723292"/>
            <a:ext cx="2127738" cy="2154116"/>
          </a:xfrm>
          <a:prstGeom prst="star16">
            <a:avLst/>
          </a:prstGeom>
          <a:solidFill>
            <a:srgbClr val="FFD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Lưu ý</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4" name="Notched Right Arrow 3"/>
          <p:cNvSpPr/>
          <p:nvPr/>
        </p:nvSpPr>
        <p:spPr>
          <a:xfrm>
            <a:off x="2764081" y="2603639"/>
            <a:ext cx="870439" cy="720970"/>
          </a:xfrm>
          <a:prstGeom prst="notchedRightArrow">
            <a:avLst/>
          </a:prstGeom>
          <a:solidFill>
            <a:srgbClr val="F7D7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80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71121" y="120677"/>
            <a:ext cx="4267199" cy="488923"/>
          </a:xfrm>
          <a:prstGeom prst="rect">
            <a:avLst/>
          </a:prstGeom>
          <a:solidFill>
            <a:srgbClr val="FFFF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smtClean="0">
                <a:latin typeface="Times New Roman" panose="02020603050405020304" pitchFamily="18" charset="0"/>
                <a:cs typeface="Times New Roman" panose="02020603050405020304" pitchFamily="18" charset="0"/>
              </a:rPr>
              <a:t>2. Lưu ý và một số khái niệm</a:t>
            </a:r>
            <a:endParaRPr lang="en-US" sz="2600" b="1">
              <a:latin typeface="Times New Roman" panose="02020603050405020304" pitchFamily="18" charset="0"/>
              <a:cs typeface="Times New Roman" panose="02020603050405020304" pitchFamily="18" charset="0"/>
            </a:endParaRPr>
          </a:p>
        </p:txBody>
      </p:sp>
      <p:sp>
        <p:nvSpPr>
          <p:cNvPr id="6" name="TextBox 5"/>
          <p:cNvSpPr txBox="1"/>
          <p:nvPr/>
        </p:nvSpPr>
        <p:spPr>
          <a:xfrm>
            <a:off x="1138334" y="1250301"/>
            <a:ext cx="10328988" cy="4278094"/>
          </a:xfrm>
          <a:prstGeom prst="rect">
            <a:avLst/>
          </a:prstGeom>
          <a:solidFill>
            <a:srgbClr val="0070C0">
              <a:alpha val="47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342900" indent="-342900">
              <a:spcBef>
                <a:spcPts val="600"/>
              </a:spcBef>
              <a:spcAft>
                <a:spcPts val="600"/>
              </a:spcAft>
              <a:buFont typeface="+mj-lt"/>
              <a:buAutoNum type="arabicPeriod"/>
            </a:pPr>
            <a:r>
              <a:rPr lang="vi-VN" sz="2200" b="1" u="sng" smtClean="0">
                <a:solidFill>
                  <a:schemeClr val="bg1"/>
                </a:solidFill>
              </a:rPr>
              <a:t>Nhà </a:t>
            </a:r>
            <a:r>
              <a:rPr lang="vi-VN" sz="2200" b="1" u="sng">
                <a:solidFill>
                  <a:schemeClr val="bg1"/>
                </a:solidFill>
              </a:rPr>
              <a:t>ở</a:t>
            </a:r>
            <a:r>
              <a:rPr lang="vi-VN" sz="2200">
                <a:solidFill>
                  <a:schemeClr val="bg1"/>
                </a:solidFill>
              </a:rPr>
              <a:t>: là một loại công trình xây dựng được dùng để ở, gồm ba bộ phận: tường, mái, sàn</a:t>
            </a:r>
            <a:r>
              <a:rPr lang="vi-VN" sz="2200" smtClean="0">
                <a:solidFill>
                  <a:schemeClr val="bg1"/>
                </a:solidFill>
              </a:rPr>
              <a:t>.</a:t>
            </a:r>
            <a:endParaRPr lang="en-US" sz="2200" smtClean="0">
              <a:solidFill>
                <a:schemeClr val="bg1"/>
              </a:solidFill>
            </a:endParaRPr>
          </a:p>
          <a:p>
            <a:pPr marL="342900" indent="-342900">
              <a:spcBef>
                <a:spcPts val="600"/>
              </a:spcBef>
              <a:spcAft>
                <a:spcPts val="600"/>
              </a:spcAft>
              <a:buFont typeface="+mj-lt"/>
              <a:buAutoNum type="arabicPeriod"/>
            </a:pPr>
            <a:r>
              <a:rPr lang="vi-VN" sz="2200" b="1" u="sng" smtClean="0">
                <a:solidFill>
                  <a:schemeClr val="bg1"/>
                </a:solidFill>
              </a:rPr>
              <a:t>Hộ </a:t>
            </a:r>
            <a:r>
              <a:rPr lang="vi-VN" sz="2200" b="1" u="sng">
                <a:solidFill>
                  <a:schemeClr val="bg1"/>
                </a:solidFill>
              </a:rPr>
              <a:t>đại diện</a:t>
            </a:r>
            <a:r>
              <a:rPr lang="vi-VN" sz="2200">
                <a:solidFill>
                  <a:schemeClr val="bg1"/>
                </a:solidFill>
              </a:rPr>
              <a:t>: Hộ đại diện thường là hộ của người chủ sở hữu hoặc được ủy quyền quản lý chung ngôi nhà/căn hộ đang ở hoặc được các hộ khác ở cùng ngôi nhà/căn hộ đó công nhận. </a:t>
            </a:r>
            <a:endParaRPr lang="en-US" sz="2200" smtClean="0">
              <a:solidFill>
                <a:schemeClr val="bg1"/>
              </a:solidFill>
            </a:endParaRPr>
          </a:p>
          <a:p>
            <a:pPr marL="342900" indent="-342900">
              <a:spcBef>
                <a:spcPts val="600"/>
              </a:spcBef>
              <a:spcAft>
                <a:spcPts val="600"/>
              </a:spcAft>
              <a:buFont typeface="+mj-lt"/>
              <a:buAutoNum type="arabicPeriod"/>
            </a:pPr>
            <a:r>
              <a:rPr lang="vi-VN" sz="2200" b="1" u="sng">
                <a:solidFill>
                  <a:schemeClr val="bg1"/>
                </a:solidFill>
              </a:rPr>
              <a:t>Phòng ngủ riêng biệt</a:t>
            </a:r>
            <a:r>
              <a:rPr lang="vi-VN" sz="2200">
                <a:solidFill>
                  <a:schemeClr val="bg1"/>
                </a:solidFill>
              </a:rPr>
              <a:t>: Là phòng được ngăn, che kín đáo, tạo không gian độc lập với các phòng khác bằng tường, vách ngăn cố định, có tường cao ít nhất 2,1 m và diện tích sàn tối thiểu 4 m2, được sử dụng để ngủ</a:t>
            </a:r>
            <a:r>
              <a:rPr lang="vi-VN" sz="2200" smtClean="0">
                <a:solidFill>
                  <a:schemeClr val="bg1"/>
                </a:solidFill>
              </a:rPr>
              <a:t>.</a:t>
            </a:r>
            <a:endParaRPr lang="en-US" sz="2200" smtClean="0">
              <a:solidFill>
                <a:schemeClr val="bg1"/>
              </a:solidFill>
            </a:endParaRPr>
          </a:p>
          <a:p>
            <a:pPr marL="342900" indent="-342900">
              <a:spcBef>
                <a:spcPts val="600"/>
              </a:spcBef>
              <a:spcAft>
                <a:spcPts val="600"/>
              </a:spcAft>
              <a:buFont typeface="+mj-lt"/>
              <a:buAutoNum type="arabicPeriod"/>
            </a:pPr>
            <a:r>
              <a:rPr lang="vi-VN" sz="2200" b="1" u="sng">
                <a:solidFill>
                  <a:schemeClr val="bg1"/>
                </a:solidFill>
              </a:rPr>
              <a:t>Nguồn nước ăn uống </a:t>
            </a:r>
            <a:r>
              <a:rPr lang="vi-VN" sz="2200" b="1" u="sng" smtClean="0">
                <a:solidFill>
                  <a:schemeClr val="bg1"/>
                </a:solidFill>
              </a:rPr>
              <a:t>chính</a:t>
            </a:r>
            <a:r>
              <a:rPr lang="en-US" sz="2200" smtClean="0">
                <a:solidFill>
                  <a:schemeClr val="bg1"/>
                </a:solidFill>
              </a:rPr>
              <a:t>:</a:t>
            </a:r>
            <a:r>
              <a:rPr lang="vi-VN" sz="2200" smtClean="0">
                <a:solidFill>
                  <a:schemeClr val="bg1"/>
                </a:solidFill>
              </a:rPr>
              <a:t> </a:t>
            </a:r>
            <a:r>
              <a:rPr lang="en-US" sz="2200" smtClean="0">
                <a:solidFill>
                  <a:schemeClr val="bg1"/>
                </a:solidFill>
              </a:rPr>
              <a:t>L</a:t>
            </a:r>
            <a:r>
              <a:rPr lang="vi-VN" sz="2200" smtClean="0">
                <a:solidFill>
                  <a:schemeClr val="bg1"/>
                </a:solidFill>
              </a:rPr>
              <a:t>à </a:t>
            </a:r>
            <a:r>
              <a:rPr lang="vi-VN" sz="2200">
                <a:solidFill>
                  <a:schemeClr val="bg1"/>
                </a:solidFill>
              </a:rPr>
              <a:t>nguồn nước mà trong năm qua (12 tháng trước thời điểm điều tra) hộ đã sử dụng nhiều nhất để ăn uống, không phân biệt nguồn nước đó lấy từ đâu.</a:t>
            </a:r>
          </a:p>
        </p:txBody>
      </p:sp>
    </p:spTree>
    <p:extLst>
      <p:ext uri="{BB962C8B-B14F-4D97-AF65-F5344CB8AC3E}">
        <p14:creationId xmlns:p14="http://schemas.microsoft.com/office/powerpoint/2010/main" val="340983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0"/>
            <a:ext cx="12192000" cy="430887"/>
          </a:xfrm>
          <a:prstGeom prst="rect">
            <a:avLst/>
          </a:prstGeom>
          <a:solidFill>
            <a:srgbClr val="257CDB"/>
          </a:solidFill>
        </p:spPr>
        <p:txBody>
          <a:bodyPr wrap="square" rtlCol="0">
            <a:spAutoFit/>
          </a:bodyPr>
          <a:lstStyle/>
          <a:p>
            <a:r>
              <a:rPr lang="en-US" sz="2200" b="1" smtClean="0">
                <a:solidFill>
                  <a:schemeClr val="bg1"/>
                </a:solidFill>
                <a:latin typeface="Times New Roman" panose="02020603050405020304" pitchFamily="18" charset="0"/>
                <a:cs typeface="Times New Roman" panose="02020603050405020304" pitchFamily="18" charset="0"/>
              </a:rPr>
              <a:t>3.1 Nội dung các câu hỏi liên quan đến nhà ở</a:t>
            </a:r>
            <a:endParaRPr lang="en-US" sz="2200" b="1">
              <a:solidFill>
                <a:schemeClr val="bg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841989" y="907881"/>
            <a:ext cx="8220075" cy="674370"/>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latin typeface="Times New Roman" panose="02020603050405020304" pitchFamily="18" charset="0"/>
                <a:cs typeface="Times New Roman" panose="02020603050405020304" pitchFamily="18" charset="0"/>
              </a:rPr>
              <a:t>HỘ CÓ NHÀ Ở HAY KHÔNG CÓ NHÀ Ở?</a:t>
            </a:r>
            <a:endParaRPr lang="en-US" sz="2400">
              <a:latin typeface="Times New Roman" panose="02020603050405020304" pitchFamily="18" charset="0"/>
              <a:cs typeface="Times New Roman" panose="02020603050405020304" pitchFamily="18" charset="0"/>
            </a:endParaRPr>
          </a:p>
        </p:txBody>
      </p:sp>
      <p:sp>
        <p:nvSpPr>
          <p:cNvPr id="8" name="Rounded Rectangle 7"/>
          <p:cNvSpPr/>
          <p:nvPr/>
        </p:nvSpPr>
        <p:spPr>
          <a:xfrm>
            <a:off x="1805355" y="2729569"/>
            <a:ext cx="8220074" cy="733425"/>
          </a:xfrm>
          <a:prstGeom prst="round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Times New Roman" panose="02020603050405020304" pitchFamily="18" charset="0"/>
                <a:cs typeface="Times New Roman" panose="02020603050405020304" pitchFamily="18" charset="0"/>
              </a:rPr>
              <a:t>ĐTV QUAN SÁT VÀ TÍCH VÀO CÂU TRẢ LỜI PHÙ HỢP</a:t>
            </a:r>
          </a:p>
        </p:txBody>
      </p:sp>
      <p:sp>
        <p:nvSpPr>
          <p:cNvPr id="9" name="Curved Right Arrow 8"/>
          <p:cNvSpPr/>
          <p:nvPr/>
        </p:nvSpPr>
        <p:spPr>
          <a:xfrm>
            <a:off x="501163" y="1605663"/>
            <a:ext cx="1066800" cy="1850123"/>
          </a:xfrm>
          <a:prstGeom prst="curvedRightArrow">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nip Single Corner Rectangle 9"/>
          <p:cNvSpPr/>
          <p:nvPr/>
        </p:nvSpPr>
        <p:spPr>
          <a:xfrm>
            <a:off x="2543173" y="4328500"/>
            <a:ext cx="5419725" cy="1800225"/>
          </a:xfrm>
          <a:prstGeom prst="snip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chemeClr val="tx1"/>
                </a:solidFill>
              </a:rPr>
              <a:t>CÓ…………………………………………………………..………..1</a:t>
            </a:r>
          </a:p>
          <a:p>
            <a:endParaRPr lang="en-US" b="1" smtClean="0">
              <a:solidFill>
                <a:schemeClr val="tx1"/>
              </a:solidFill>
            </a:endParaRPr>
          </a:p>
          <a:p>
            <a:r>
              <a:rPr lang="en-US" b="1" smtClean="0">
                <a:solidFill>
                  <a:schemeClr val="tx1"/>
                </a:solidFill>
              </a:rPr>
              <a:t>KHÔNG, ĐANG XÂY DỰNG VÀ Ở LÁN TẠM…………2</a:t>
            </a:r>
          </a:p>
          <a:p>
            <a:endParaRPr lang="en-US" b="1" smtClean="0">
              <a:solidFill>
                <a:schemeClr val="tx1"/>
              </a:solidFill>
            </a:endParaRPr>
          </a:p>
          <a:p>
            <a:r>
              <a:rPr lang="en-US" b="1" smtClean="0">
                <a:solidFill>
                  <a:schemeClr val="tx1"/>
                </a:solidFill>
              </a:rPr>
              <a:t>KHÔNG………………………………………………………………3</a:t>
            </a:r>
          </a:p>
          <a:p>
            <a:endParaRPr lang="en-US" b="1">
              <a:solidFill>
                <a:schemeClr val="tx1"/>
              </a:solidFill>
            </a:endParaRPr>
          </a:p>
        </p:txBody>
      </p:sp>
      <p:sp>
        <p:nvSpPr>
          <p:cNvPr id="20" name="Chevron 19"/>
          <p:cNvSpPr/>
          <p:nvPr/>
        </p:nvSpPr>
        <p:spPr>
          <a:xfrm rot="5400000">
            <a:off x="5024436" y="3533819"/>
            <a:ext cx="762000" cy="676275"/>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p:cNvSpPr/>
          <p:nvPr/>
        </p:nvSpPr>
        <p:spPr>
          <a:xfrm>
            <a:off x="6858000" y="4933950"/>
            <a:ext cx="647700" cy="1028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21" idx="6"/>
          </p:cNvCxnSpPr>
          <p:nvPr/>
        </p:nvCxnSpPr>
        <p:spPr>
          <a:xfrm>
            <a:off x="7505700" y="5448300"/>
            <a:ext cx="1285875" cy="95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8791575" y="5162550"/>
            <a:ext cx="1406525" cy="692150"/>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smtClean="0">
                <a:latin typeface="Times New Roman" panose="02020603050405020304" pitchFamily="18" charset="0"/>
                <a:cs typeface="Times New Roman" panose="02020603050405020304" pitchFamily="18" charset="0"/>
              </a:rPr>
              <a:t>Câu 58</a:t>
            </a:r>
            <a:endParaRPr lang="en-US" sz="2600" b="1">
              <a:latin typeface="Times New Roman" panose="02020603050405020304" pitchFamily="18" charset="0"/>
              <a:cs typeface="Times New Roman" panose="02020603050405020304" pitchFamily="18" charset="0"/>
            </a:endParaRPr>
          </a:p>
        </p:txBody>
      </p:sp>
      <p:sp>
        <p:nvSpPr>
          <p:cNvPr id="2" name="Oval 1"/>
          <p:cNvSpPr/>
          <p:nvPr/>
        </p:nvSpPr>
        <p:spPr>
          <a:xfrm>
            <a:off x="1310055" y="868044"/>
            <a:ext cx="1063869" cy="802494"/>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latin typeface="Times New Roman" panose="02020603050405020304" pitchFamily="18" charset="0"/>
                <a:cs typeface="Times New Roman" panose="02020603050405020304" pitchFamily="18" charset="0"/>
              </a:rPr>
              <a:t>Câu 48</a:t>
            </a:r>
            <a:endParaRPr lang="en-US" sz="2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09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20" grpId="0" animBg="1"/>
      <p:bldP spid="21" grpId="0" animBg="1"/>
      <p:bldP spid="24"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767038" y="972606"/>
            <a:ext cx="10363200" cy="1265290"/>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u="sng" smtClean="0">
                <a:solidFill>
                  <a:schemeClr val="tx1"/>
                </a:solidFill>
                <a:latin typeface="Times New Roman" panose="02020603050405020304" pitchFamily="18" charset="0"/>
                <a:cs typeface="Times New Roman" panose="02020603050405020304" pitchFamily="18" charset="0"/>
              </a:rPr>
              <a:t>Lưu ý Câu 48</a:t>
            </a:r>
            <a:r>
              <a:rPr lang="en-US" sz="2200" smtClean="0">
                <a:solidFill>
                  <a:schemeClr val="tx1"/>
                </a:solidFill>
                <a:latin typeface="Times New Roman" panose="02020603050405020304" pitchFamily="18" charset="0"/>
                <a:cs typeface="Times New Roman" panose="02020603050405020304" pitchFamily="18" charset="0"/>
              </a:rPr>
              <a:t>: </a:t>
            </a:r>
            <a:r>
              <a:rPr lang="vi-VN" sz="2200" smtClean="0">
                <a:solidFill>
                  <a:schemeClr val="tx1"/>
                </a:solidFill>
                <a:latin typeface="Times New Roman" panose="02020603050405020304" pitchFamily="18" charset="0"/>
                <a:cs typeface="Times New Roman" panose="02020603050405020304" pitchFamily="18" charset="0"/>
              </a:rPr>
              <a:t>ĐTV </a:t>
            </a:r>
            <a:r>
              <a:rPr lang="vi-VN" sz="2200">
                <a:solidFill>
                  <a:schemeClr val="tx1"/>
                </a:solidFill>
                <a:latin typeface="Times New Roman" panose="02020603050405020304" pitchFamily="18" charset="0"/>
                <a:cs typeface="Times New Roman" panose="02020603050405020304" pitchFamily="18" charset="0"/>
              </a:rPr>
              <a:t>quan sát để xác định hộ có nhà ở hay không (không phân biệt có hay không có quyền sở hữu). Trong trường hợp không quan sát được hoặc quan sát nhưng không biết rõ, ĐTV hỏi ĐTĐT để xác định thông tin của Câu 48</a:t>
            </a:r>
            <a:r>
              <a:rPr lang="vi-VN" sz="2200" smtClean="0">
                <a:solidFill>
                  <a:schemeClr val="tx1"/>
                </a:solidFill>
                <a:latin typeface="Times New Roman" panose="02020603050405020304" pitchFamily="18" charset="0"/>
                <a:cs typeface="Times New Roman" panose="02020603050405020304" pitchFamily="18" charset="0"/>
              </a:rPr>
              <a:t>.</a:t>
            </a:r>
            <a:endParaRPr lang="vi-VN" sz="2200">
              <a:solidFill>
                <a:schemeClr val="tx1"/>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767038" y="2523430"/>
            <a:ext cx="7927424" cy="914728"/>
          </a:xfrm>
          <a:prstGeom prst="roundRect">
            <a:avLst/>
          </a:prstGeom>
          <a:solidFill>
            <a:srgbClr val="F4B3F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smtClean="0">
                <a:solidFill>
                  <a:schemeClr val="tx1"/>
                </a:solidFill>
                <a:latin typeface="Times New Roman" panose="02020603050405020304" pitchFamily="18" charset="0"/>
                <a:cs typeface="Times New Roman" panose="02020603050405020304" pitchFamily="18" charset="0"/>
              </a:rPr>
              <a:t>Hộ </a:t>
            </a:r>
            <a:r>
              <a:rPr lang="vi-VN" sz="2400">
                <a:solidFill>
                  <a:schemeClr val="tx1"/>
                </a:solidFill>
                <a:latin typeface="Times New Roman" panose="02020603050405020304" pitchFamily="18" charset="0"/>
                <a:cs typeface="Times New Roman" panose="02020603050405020304" pitchFamily="18" charset="0"/>
              </a:rPr>
              <a:t>được xác định là có nhà ở nếu hộ ở trong một công trình xây dựng gồm có 03 bộ phận: tường, mái và sàn. </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825500" y="5240174"/>
            <a:ext cx="7810500" cy="1343965"/>
          </a:xfrm>
          <a:prstGeom prst="roundRect">
            <a:avLst/>
          </a:prstGeom>
          <a:solidFill>
            <a:srgbClr val="EDADF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smtClean="0">
                <a:solidFill>
                  <a:schemeClr val="tx1"/>
                </a:solidFill>
                <a:latin typeface="Times New Roman" panose="02020603050405020304" pitchFamily="18" charset="0"/>
                <a:cs typeface="Times New Roman" panose="02020603050405020304" pitchFamily="18" charset="0"/>
              </a:rPr>
              <a:t>Trường </a:t>
            </a:r>
            <a:r>
              <a:rPr lang="vi-VN" sz="2400">
                <a:solidFill>
                  <a:schemeClr val="tx1"/>
                </a:solidFill>
                <a:latin typeface="Times New Roman" panose="02020603050405020304" pitchFamily="18" charset="0"/>
                <a:cs typeface="Times New Roman" panose="02020603050405020304" pitchFamily="18" charset="0"/>
              </a:rPr>
              <a:t>hợp hộ đang ở lán tạm do hộ đang trong giai đoạn xây dựng nhà, ĐTV xác định tình trạng nhà ở của hộ là “Không, đang xây dựng và ở lán tạm</a:t>
            </a:r>
            <a:r>
              <a:rPr lang="vi-VN" sz="2400" smtClean="0">
                <a:solidFill>
                  <a:schemeClr val="tx1"/>
                </a:solidFill>
                <a:latin typeface="Times New Roman" panose="02020603050405020304" pitchFamily="18" charset="0"/>
                <a:cs typeface="Times New Roman" panose="02020603050405020304" pitchFamily="18" charset="0"/>
              </a:rPr>
              <a:t>”.</a:t>
            </a:r>
            <a:endParaRPr lang="vi-VN" sz="240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883962" y="3927712"/>
            <a:ext cx="7810500" cy="941065"/>
          </a:xfrm>
          <a:prstGeom prst="roundRect">
            <a:avLst/>
          </a:prstGeom>
          <a:solidFill>
            <a:srgbClr val="EDADF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smtClean="0">
                <a:solidFill>
                  <a:schemeClr val="tx1"/>
                </a:solidFill>
                <a:latin typeface="Times New Roman" panose="02020603050405020304" pitchFamily="18" charset="0"/>
                <a:cs typeface="Times New Roman" panose="02020603050405020304" pitchFamily="18" charset="0"/>
              </a:rPr>
              <a:t>Trường </a:t>
            </a:r>
            <a:r>
              <a:rPr lang="vi-VN" sz="2400">
                <a:solidFill>
                  <a:schemeClr val="tx1"/>
                </a:solidFill>
                <a:latin typeface="Times New Roman" panose="02020603050405020304" pitchFamily="18" charset="0"/>
                <a:cs typeface="Times New Roman" panose="02020603050405020304" pitchFamily="18" charset="0"/>
              </a:rPr>
              <a:t>hợp nơi ở của hộ là nhà bè ở trên sông, hồ có đầy đủ 03 bộ phận: tường, mái và sàn thì được coi là hộ có nhà </a:t>
            </a:r>
            <a:r>
              <a:rPr lang="vi-VN" sz="2400" smtClean="0">
                <a:solidFill>
                  <a:schemeClr val="tx1"/>
                </a:solidFill>
                <a:latin typeface="Times New Roman" panose="02020603050405020304" pitchFamily="18" charset="0"/>
                <a:cs typeface="Times New Roman" panose="02020603050405020304" pitchFamily="18" charset="0"/>
              </a:rPr>
              <a:t>ở</a:t>
            </a:r>
            <a:endParaRPr lang="vi-VN" sz="240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8694462" y="2460274"/>
            <a:ext cx="1970087" cy="1096041"/>
          </a:xfrm>
          <a:prstGeom prst="ellipse">
            <a:avLst/>
          </a:prstGeom>
          <a:ln w="63500" cap="rnd" cmpd="thickThin">
            <a:solidFill>
              <a:srgbClr val="FF00E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76" name="Picture 4" descr="Làng Nổi Cá Bè Châu Đốc - Kinh nghiệm du lịch Làng nổi Châu Đốc"/>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694462" y="3848678"/>
            <a:ext cx="1963539" cy="1173243"/>
          </a:xfrm>
          <a:prstGeom prst="ellipse">
            <a:avLst/>
          </a:prstGeom>
          <a:ln w="63500" cap="rnd">
            <a:solidFill>
              <a:srgbClr val="FF00E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8" name="Picture 6" descr="https://www.baokontum.com.vn/uploads/Image/2023/03/21/155436dak%20t%C3%B4%20quy%E1%BA%BFt%20t%C3%A2m%20x%C3%B3a%20nh%C3%A0%20t%E1%BA%A1m%20cho%20h%E1%BB%99%20d%C3%A2n.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636000" y="5359618"/>
            <a:ext cx="1963539" cy="1105076"/>
          </a:xfrm>
          <a:prstGeom prst="ellipse">
            <a:avLst/>
          </a:prstGeom>
          <a:ln w="63500" cap="rnd">
            <a:solidFill>
              <a:srgbClr val="FF00E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825500" y="211515"/>
            <a:ext cx="8220075" cy="472172"/>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latin typeface="Times New Roman" panose="02020603050405020304" pitchFamily="18" charset="0"/>
                <a:cs typeface="Times New Roman" panose="02020603050405020304" pitchFamily="18" charset="0"/>
              </a:rPr>
              <a:t>HỘ CÓ NHÀ Ở HAY KHÔNG CÓ NHÀ Ở?  (tiếp)</a:t>
            </a:r>
            <a:endParaRPr lang="en-US" sz="2400">
              <a:latin typeface="Times New Roman" panose="02020603050405020304" pitchFamily="18" charset="0"/>
              <a:cs typeface="Times New Roman" panose="02020603050405020304" pitchFamily="18" charset="0"/>
            </a:endParaRPr>
          </a:p>
        </p:txBody>
      </p:sp>
      <p:sp>
        <p:nvSpPr>
          <p:cNvPr id="10" name="Oval 9"/>
          <p:cNvSpPr/>
          <p:nvPr/>
        </p:nvSpPr>
        <p:spPr>
          <a:xfrm>
            <a:off x="346528" y="8579"/>
            <a:ext cx="913485" cy="816591"/>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latin typeface="Times New Roman" panose="02020603050405020304" pitchFamily="18" charset="0"/>
                <a:cs typeface="Times New Roman" panose="02020603050405020304" pitchFamily="18" charset="0"/>
              </a:rPr>
              <a:t>Câu 48</a:t>
            </a:r>
            <a:endParaRPr lang="en-US" sz="2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56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 calcmode="lin" valueType="num">
                                      <p:cBhvr additive="base">
                                        <p:cTn id="23" dur="500" fill="hold"/>
                                        <p:tgtEl>
                                          <p:spTgt spid="3076"/>
                                        </p:tgtEl>
                                        <p:attrNameLst>
                                          <p:attrName>ppt_x</p:attrName>
                                        </p:attrNameLst>
                                      </p:cBhvr>
                                      <p:tavLst>
                                        <p:tav tm="0">
                                          <p:val>
                                            <p:strVal val="#ppt_x"/>
                                          </p:val>
                                        </p:tav>
                                        <p:tav tm="100000">
                                          <p:val>
                                            <p:strVal val="#ppt_x"/>
                                          </p:val>
                                        </p:tav>
                                      </p:tavLst>
                                    </p:anim>
                                    <p:anim calcmode="lin" valueType="num">
                                      <p:cBhvr additive="base">
                                        <p:cTn id="24" dur="500" fill="hold"/>
                                        <p:tgtEl>
                                          <p:spTgt spid="307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 calcmode="lin" valueType="num">
                                      <p:cBhvr additive="base">
                                        <p:cTn id="31" dur="500" fill="hold"/>
                                        <p:tgtEl>
                                          <p:spTgt spid="3078"/>
                                        </p:tgtEl>
                                        <p:attrNameLst>
                                          <p:attrName>ppt_x</p:attrName>
                                        </p:attrNameLst>
                                      </p:cBhvr>
                                      <p:tavLst>
                                        <p:tav tm="0">
                                          <p:val>
                                            <p:strVal val="#ppt_x"/>
                                          </p:val>
                                        </p:tav>
                                        <p:tav tm="100000">
                                          <p:val>
                                            <p:strVal val="#ppt_x"/>
                                          </p:val>
                                        </p:tav>
                                      </p:tavLst>
                                    </p:anim>
                                    <p:anim calcmode="lin" valueType="num">
                                      <p:cBhvr additive="base">
                                        <p:cTn id="32"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Oval 13"/>
          <p:cNvSpPr/>
          <p:nvPr/>
        </p:nvSpPr>
        <p:spPr>
          <a:xfrm>
            <a:off x="7515069" y="3986571"/>
            <a:ext cx="1063869" cy="896271"/>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latin typeface="Times New Roman" panose="02020603050405020304" pitchFamily="18" charset="0"/>
                <a:cs typeface="Times New Roman" panose="02020603050405020304" pitchFamily="18" charset="0"/>
              </a:rPr>
              <a:t>Câu 50</a:t>
            </a:r>
            <a:endParaRPr lang="en-US" sz="2200">
              <a:latin typeface="Times New Roman" panose="02020603050405020304" pitchFamily="18" charset="0"/>
              <a:cs typeface="Times New Roman" panose="02020603050405020304" pitchFamily="18" charset="0"/>
            </a:endParaRPr>
          </a:p>
        </p:txBody>
      </p:sp>
      <p:sp>
        <p:nvSpPr>
          <p:cNvPr id="12" name="Chevron 11"/>
          <p:cNvSpPr/>
          <p:nvPr/>
        </p:nvSpPr>
        <p:spPr>
          <a:xfrm rot="5400000">
            <a:off x="3725462" y="1921914"/>
            <a:ext cx="762000" cy="676275"/>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ounded Rectangle 4"/>
          <p:cNvSpPr/>
          <p:nvPr/>
        </p:nvSpPr>
        <p:spPr>
          <a:xfrm>
            <a:off x="1023074" y="714407"/>
            <a:ext cx="10827147" cy="838200"/>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smtClean="0">
                <a:solidFill>
                  <a:prstClr val="white"/>
                </a:solidFill>
                <a:latin typeface="Times New Roman" panose="02020603050405020304" pitchFamily="18" charset="0"/>
                <a:cs typeface="Times New Roman" panose="02020603050405020304" pitchFamily="18" charset="0"/>
              </a:rPr>
              <a:t>Hộ </a:t>
            </a:r>
            <a:r>
              <a:rPr lang="en-US" sz="2600">
                <a:solidFill>
                  <a:prstClr val="white"/>
                </a:solidFill>
                <a:latin typeface="Times New Roman" panose="02020603050405020304" pitchFamily="18" charset="0"/>
                <a:cs typeface="Times New Roman" panose="02020603050405020304" pitchFamily="18" charset="0"/>
              </a:rPr>
              <a:t>ông/bà có ở chung ngôi nhà/căn hộ với (các) hộ khác không?</a:t>
            </a:r>
            <a:endParaRPr kumimoji="0" lang="en-US" sz="2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Snip Single Corner Rectangle 9"/>
          <p:cNvSpPr/>
          <p:nvPr/>
        </p:nvSpPr>
        <p:spPr>
          <a:xfrm>
            <a:off x="1750613" y="2693962"/>
            <a:ext cx="4711700" cy="2219961"/>
          </a:xfrm>
          <a:prstGeom prst="snip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smtClean="0">
              <a:ln>
                <a:noFill/>
              </a:ln>
              <a:solidFill>
                <a:schemeClr val="tx1"/>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smtClean="0">
                <a:ln>
                  <a:noFill/>
                </a:ln>
                <a:solidFill>
                  <a:schemeClr val="tx1"/>
                </a:solidFill>
                <a:effectLst/>
                <a:uLnTx/>
                <a:uFillTx/>
                <a:latin typeface="Calibri" panose="020F0502020204030204"/>
                <a:ea typeface="+mn-ea"/>
                <a:cs typeface="+mn-cs"/>
              </a:rPr>
              <a:t>CÓ………………………………………1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smtClean="0">
              <a:ln>
                <a:noFill/>
              </a:ln>
              <a:solidFill>
                <a:schemeClr val="tx1"/>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smtClean="0">
              <a:ln>
                <a:noFill/>
              </a:ln>
              <a:solidFill>
                <a:schemeClr val="tx1"/>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smtClean="0">
                <a:ln>
                  <a:noFill/>
                </a:ln>
                <a:solidFill>
                  <a:schemeClr val="tx1"/>
                </a:solidFill>
                <a:effectLst/>
                <a:uLnTx/>
                <a:uFillTx/>
                <a:latin typeface="Calibri" panose="020F0502020204030204"/>
                <a:ea typeface="+mn-ea"/>
                <a:cs typeface="+mn-cs"/>
              </a:rPr>
              <a:t>KHÔNG………………………………2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1" name="Oval 20"/>
          <p:cNvSpPr/>
          <p:nvPr/>
        </p:nvSpPr>
        <p:spPr>
          <a:xfrm>
            <a:off x="5346698" y="4101602"/>
            <a:ext cx="647700" cy="6595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Arrow Connector 22"/>
          <p:cNvCxnSpPr>
            <a:stCxn id="21" idx="6"/>
            <a:endCxn id="14" idx="2"/>
          </p:cNvCxnSpPr>
          <p:nvPr/>
        </p:nvCxnSpPr>
        <p:spPr>
          <a:xfrm>
            <a:off x="5994398" y="4431377"/>
            <a:ext cx="1520671" cy="33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ight Arrow 1"/>
          <p:cNvSpPr/>
          <p:nvPr/>
        </p:nvSpPr>
        <p:spPr>
          <a:xfrm>
            <a:off x="5994398" y="3193844"/>
            <a:ext cx="1559719" cy="292845"/>
          </a:xfrm>
          <a:prstGeom prst="rightArrow">
            <a:avLst/>
          </a:prstGeom>
          <a:solidFill>
            <a:srgbClr val="257C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6" name="Rectangle 5"/>
          <p:cNvSpPr/>
          <p:nvPr/>
        </p:nvSpPr>
        <p:spPr>
          <a:xfrm>
            <a:off x="7554117" y="2888600"/>
            <a:ext cx="4262531" cy="903331"/>
          </a:xfrm>
          <a:prstGeom prst="rect">
            <a:avLst/>
          </a:prstGeom>
          <a:solidFill>
            <a:srgbClr val="257C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ĐTV hỏi số người của hộ khác sống chung. Lưu ý: số người của hộ khác chỉ tính số người là NKTTTT.</a:t>
            </a:r>
            <a:endParaRPr lang="en-US" sz="2000">
              <a:latin typeface="Times New Roman" panose="02020603050405020304" pitchFamily="18" charset="0"/>
              <a:cs typeface="Times New Roman" panose="02020603050405020304" pitchFamily="18" charset="0"/>
            </a:endParaRPr>
          </a:p>
        </p:txBody>
      </p:sp>
      <p:sp>
        <p:nvSpPr>
          <p:cNvPr id="19" name="TextBox 18"/>
          <p:cNvSpPr txBox="1"/>
          <p:nvPr/>
        </p:nvSpPr>
        <p:spPr>
          <a:xfrm>
            <a:off x="0" y="0"/>
            <a:ext cx="12192000" cy="430887"/>
          </a:xfrm>
          <a:prstGeom prst="rect">
            <a:avLst/>
          </a:prstGeom>
          <a:solidFill>
            <a:srgbClr val="257CDB"/>
          </a:solidFill>
        </p:spPr>
        <p:txBody>
          <a:bodyPr wrap="square" rtlCol="0">
            <a:spAutoFit/>
          </a:bodyPr>
          <a:lstStyle/>
          <a:p>
            <a:r>
              <a:rPr lang="en-US" sz="2200" b="1" smtClean="0">
                <a:solidFill>
                  <a:schemeClr val="bg1"/>
                </a:solidFill>
                <a:latin typeface="Times New Roman" panose="02020603050405020304" pitchFamily="18" charset="0"/>
                <a:cs typeface="Times New Roman" panose="02020603050405020304" pitchFamily="18" charset="0"/>
              </a:rPr>
              <a:t>3.1 Nội dung các câu hỏi liên quan đến nhà ở</a:t>
            </a:r>
            <a:endParaRPr lang="en-US" sz="2200" b="1">
              <a:solidFill>
                <a:schemeClr val="bg1"/>
              </a:solidFill>
              <a:latin typeface="Times New Roman" panose="02020603050405020304" pitchFamily="18" charset="0"/>
              <a:cs typeface="Times New Roman" panose="02020603050405020304" pitchFamily="18" charset="0"/>
            </a:endParaRPr>
          </a:p>
        </p:txBody>
      </p:sp>
      <p:sp>
        <p:nvSpPr>
          <p:cNvPr id="11" name="Oval 10"/>
          <p:cNvSpPr/>
          <p:nvPr/>
        </p:nvSpPr>
        <p:spPr>
          <a:xfrm>
            <a:off x="217021" y="685372"/>
            <a:ext cx="1063869" cy="896271"/>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latin typeface="Times New Roman" panose="02020603050405020304" pitchFamily="18" charset="0"/>
                <a:cs typeface="Times New Roman" panose="02020603050405020304" pitchFamily="18" charset="0"/>
              </a:rPr>
              <a:t>Câu 49</a:t>
            </a:r>
            <a:endParaRPr lang="en-US" sz="2200">
              <a:latin typeface="Times New Roman" panose="02020603050405020304" pitchFamily="18" charset="0"/>
              <a:cs typeface="Times New Roman" panose="02020603050405020304" pitchFamily="18" charset="0"/>
            </a:endParaRPr>
          </a:p>
        </p:txBody>
      </p:sp>
      <p:sp>
        <p:nvSpPr>
          <p:cNvPr id="3" name="Rectangle 2"/>
          <p:cNvSpPr/>
          <p:nvPr/>
        </p:nvSpPr>
        <p:spPr>
          <a:xfrm>
            <a:off x="0" y="2387600"/>
            <a:ext cx="12192000" cy="37693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a:solidFill>
                <a:srgbClr val="002060"/>
              </a:solidFill>
              <a:latin typeface="Calibri Light" panose="020F0302020204030204"/>
            </a:endParaRPr>
          </a:p>
        </p:txBody>
      </p:sp>
      <p:sp>
        <p:nvSpPr>
          <p:cNvPr id="4" name="TextBox 3"/>
          <p:cNvSpPr txBox="1"/>
          <p:nvPr/>
        </p:nvSpPr>
        <p:spPr>
          <a:xfrm>
            <a:off x="1392650" y="3165532"/>
            <a:ext cx="9834149" cy="2062103"/>
          </a:xfrm>
          <a:prstGeom prst="rect">
            <a:avLst/>
          </a:prstGeom>
          <a:noFill/>
        </p:spPr>
        <p:txBody>
          <a:bodyPr wrap="square" rtlCol="0">
            <a:spAutoFit/>
          </a:bodyPr>
          <a:lstStyle/>
          <a:p>
            <a:pPr lvl="0" algn="just"/>
            <a:r>
              <a:rPr lang="vi-VN" sz="3200">
                <a:solidFill>
                  <a:srgbClr val="002060"/>
                </a:solidFill>
                <a:latin typeface="Times New Roman" panose="02020603050405020304" pitchFamily="18" charset="0"/>
              </a:rPr>
              <a:t>Một hộ được coi là ở chung nhà với hộ khác khi ngôi nhà/căn hộ mà họ ở không bảo đảm tiêu </a:t>
            </a:r>
            <a:r>
              <a:rPr lang="vi-VN" sz="3200" smtClean="0">
                <a:solidFill>
                  <a:srgbClr val="002060"/>
                </a:solidFill>
                <a:latin typeface="Times New Roman" panose="02020603050405020304" pitchFamily="18" charset="0"/>
              </a:rPr>
              <a:t>chuẩn</a:t>
            </a:r>
            <a:r>
              <a:rPr lang="en-US" sz="3200" smtClean="0">
                <a:solidFill>
                  <a:srgbClr val="002060"/>
                </a:solidFill>
                <a:latin typeface="Times New Roman" panose="02020603050405020304" pitchFamily="18" charset="0"/>
              </a:rPr>
              <a:t>:</a:t>
            </a:r>
            <a:r>
              <a:rPr lang="vi-VN" sz="3200" smtClean="0">
                <a:solidFill>
                  <a:srgbClr val="002060"/>
                </a:solidFill>
                <a:latin typeface="Times New Roman" panose="02020603050405020304" pitchFamily="18" charset="0"/>
              </a:rPr>
              <a:t> </a:t>
            </a:r>
            <a:r>
              <a:rPr lang="en-US" sz="3200" smtClean="0">
                <a:solidFill>
                  <a:srgbClr val="002060"/>
                </a:solidFill>
                <a:latin typeface="Times New Roman" panose="02020603050405020304" pitchFamily="18" charset="0"/>
              </a:rPr>
              <a:t>R</a:t>
            </a:r>
            <a:r>
              <a:rPr lang="vi-VN" sz="3200" smtClean="0">
                <a:solidFill>
                  <a:srgbClr val="002060"/>
                </a:solidFill>
                <a:latin typeface="Times New Roman" panose="02020603050405020304" pitchFamily="18" charset="0"/>
              </a:rPr>
              <a:t>iêng </a:t>
            </a:r>
            <a:r>
              <a:rPr lang="vi-VN" sz="3200">
                <a:solidFill>
                  <a:srgbClr val="002060"/>
                </a:solidFill>
                <a:latin typeface="Times New Roman" panose="02020603050405020304" pitchFamily="18" charset="0"/>
              </a:rPr>
              <a:t>biệt và độc lập về mặt cấu trúc, có sử dụng chung một phần diện tích ở như phòng khách, khu phụ, lối ra vào,...</a:t>
            </a:r>
            <a:endParaRPr lang="en-US" sz="3200">
              <a:solidFill>
                <a:srgbClr val="002060"/>
              </a:solidFill>
              <a:latin typeface="Calibri Light" panose="020F0302020204030204"/>
            </a:endParaRPr>
          </a:p>
        </p:txBody>
      </p:sp>
    </p:spTree>
    <p:extLst>
      <p:ext uri="{BB962C8B-B14F-4D97-AF65-F5344CB8AC3E}">
        <p14:creationId xmlns:p14="http://schemas.microsoft.com/office/powerpoint/2010/main" val="347498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0" grpId="0" animBg="1"/>
      <p:bldP spid="21" grpId="0" animBg="1"/>
      <p:bldP spid="2" grpId="0" animBg="1"/>
      <p:bldP spid="6" grpId="0" animBg="1"/>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0" y="0"/>
            <a:ext cx="12192000" cy="461665"/>
          </a:xfrm>
          <a:prstGeom prst="rect">
            <a:avLst/>
          </a:prstGeom>
          <a:solidFill>
            <a:srgbClr val="257CDB"/>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3.1 Nội dung các câu hỏi liên</a:t>
            </a:r>
            <a:r>
              <a:rPr kumimoji="0" lang="en-US" sz="24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quan đến nhà ở</a:t>
            </a:r>
            <a:endPar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1108097" y="673186"/>
            <a:ext cx="6667409" cy="643409"/>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600" smtClean="0">
                <a:solidFill>
                  <a:prstClr val="white"/>
                </a:solidFill>
                <a:latin typeface="Times New Roman" panose="02020603050405020304" pitchFamily="18" charset="0"/>
                <a:cs typeface="Times New Roman" panose="02020603050405020304" pitchFamily="18" charset="0"/>
              </a:rPr>
              <a:t>     Hộ </a:t>
            </a:r>
            <a:r>
              <a:rPr lang="en-US" sz="2600">
                <a:solidFill>
                  <a:prstClr val="white"/>
                </a:solidFill>
                <a:latin typeface="Times New Roman" panose="02020603050405020304" pitchFamily="18" charset="0"/>
                <a:cs typeface="Times New Roman" panose="02020603050405020304" pitchFamily="18" charset="0"/>
              </a:rPr>
              <a:t>ông/bà có phải là hộ đại diện không?</a:t>
            </a:r>
            <a:endParaRPr kumimoji="0" lang="en-US" sz="2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Rounded Rectangle 25"/>
          <p:cNvSpPr/>
          <p:nvPr/>
        </p:nvSpPr>
        <p:spPr>
          <a:xfrm>
            <a:off x="3200400" y="1654548"/>
            <a:ext cx="7934325" cy="1743425"/>
          </a:xfrm>
          <a:prstGeom prst="roundRect">
            <a:avLst/>
          </a:prstGeom>
          <a:solidFill>
            <a:srgbClr val="FF7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mtClean="0">
                <a:solidFill>
                  <a:schemeClr val="bg1"/>
                </a:solidFill>
                <a:latin typeface="Times New Roman" panose="02020603050405020304" pitchFamily="18" charset="0"/>
                <a:cs typeface="Times New Roman" panose="02020603050405020304" pitchFamily="18" charset="0"/>
              </a:rPr>
              <a:t>X</a:t>
            </a:r>
            <a:r>
              <a:rPr lang="vi-VN" sz="2400" smtClean="0">
                <a:solidFill>
                  <a:schemeClr val="bg1"/>
                </a:solidFill>
                <a:latin typeface="Times New Roman" panose="02020603050405020304" pitchFamily="18" charset="0"/>
                <a:cs typeface="Times New Roman" panose="02020603050405020304" pitchFamily="18" charset="0"/>
              </a:rPr>
              <a:t>ác </a:t>
            </a:r>
            <a:r>
              <a:rPr lang="vi-VN" sz="2400">
                <a:solidFill>
                  <a:schemeClr val="bg1"/>
                </a:solidFill>
                <a:latin typeface="Times New Roman" panose="02020603050405020304" pitchFamily="18" charset="0"/>
                <a:cs typeface="Times New Roman" panose="02020603050405020304" pitchFamily="18" charset="0"/>
              </a:rPr>
              <a:t>định 01 hộ trong số những hộ sống chung trong ngôi nhà/căn hộ sẽ trả lời các thông tin chi tiết về nhà ở trong các câu hỏi tiếp theo.</a:t>
            </a:r>
            <a:endParaRPr lang="en-US" sz="2400">
              <a:solidFill>
                <a:schemeClr val="bg1"/>
              </a:solidFill>
              <a:latin typeface="Times New Roman" panose="02020603050405020304" pitchFamily="18" charset="0"/>
              <a:cs typeface="Times New Roman" panose="02020603050405020304" pitchFamily="18" charset="0"/>
            </a:endParaRPr>
          </a:p>
        </p:txBody>
      </p:sp>
      <p:sp>
        <p:nvSpPr>
          <p:cNvPr id="27" name="Oval 26"/>
          <p:cNvSpPr/>
          <p:nvPr/>
        </p:nvSpPr>
        <p:spPr>
          <a:xfrm>
            <a:off x="200444" y="546756"/>
            <a:ext cx="1063869" cy="896271"/>
          </a:xfrm>
          <a:prstGeom prst="ellipse">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latin typeface="Times New Roman" panose="02020603050405020304" pitchFamily="18" charset="0"/>
                <a:cs typeface="Times New Roman" panose="02020603050405020304" pitchFamily="18" charset="0"/>
              </a:rPr>
              <a:t>Câu 49a</a:t>
            </a:r>
            <a:endParaRPr lang="en-US" sz="2200">
              <a:latin typeface="Times New Roman" panose="02020603050405020304" pitchFamily="18" charset="0"/>
              <a:cs typeface="Times New Roman" panose="02020603050405020304" pitchFamily="18" charset="0"/>
            </a:endParaRPr>
          </a:p>
        </p:txBody>
      </p:sp>
      <p:sp>
        <p:nvSpPr>
          <p:cNvPr id="28" name="Notched Right Arrow 27"/>
          <p:cNvSpPr/>
          <p:nvPr/>
        </p:nvSpPr>
        <p:spPr>
          <a:xfrm>
            <a:off x="503968" y="1788160"/>
            <a:ext cx="2594832" cy="1320800"/>
          </a:xfrm>
          <a:prstGeom prst="notchedRightArrow">
            <a:avLst/>
          </a:prstGeom>
          <a:solidFill>
            <a:srgbClr val="FF7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latin typeface="Times New Roman" panose="02020603050405020304" pitchFamily="18" charset="0"/>
                <a:cs typeface="Times New Roman" panose="02020603050405020304" pitchFamily="18" charset="0"/>
              </a:rPr>
              <a:t>Mục đích </a:t>
            </a:r>
          </a:p>
          <a:p>
            <a:pPr algn="ctr"/>
            <a:r>
              <a:rPr lang="en-US" sz="2200" smtClean="0">
                <a:latin typeface="Times New Roman" panose="02020603050405020304" pitchFamily="18" charset="0"/>
                <a:cs typeface="Times New Roman" panose="02020603050405020304" pitchFamily="18" charset="0"/>
              </a:rPr>
              <a:t>câu hỏi</a:t>
            </a:r>
            <a:endParaRPr lang="en-US" sz="2200">
              <a:latin typeface="Times New Roman" panose="02020603050405020304" pitchFamily="18" charset="0"/>
              <a:cs typeface="Times New Roman" panose="02020603050405020304" pitchFamily="18" charset="0"/>
            </a:endParaRPr>
          </a:p>
        </p:txBody>
      </p:sp>
      <p:sp>
        <p:nvSpPr>
          <p:cNvPr id="3" name="Rounded Rectangle 2"/>
          <p:cNvSpPr/>
          <p:nvPr/>
        </p:nvSpPr>
        <p:spPr>
          <a:xfrm>
            <a:off x="3200400" y="3863925"/>
            <a:ext cx="7934325" cy="2736900"/>
          </a:xfrm>
          <a:prstGeom prst="roundRect">
            <a:avLst/>
          </a:prstGeom>
          <a:solidFill>
            <a:srgbClr val="005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spcBef>
                <a:spcPts val="600"/>
              </a:spcBef>
              <a:buFont typeface="Wingdings" panose="05000000000000000000" pitchFamily="2" charset="2"/>
              <a:buChar char="ü"/>
            </a:pPr>
            <a:r>
              <a:rPr lang="vi-VN" sz="2400" smtClean="0">
                <a:latin typeface="+mj-lt"/>
              </a:rPr>
              <a:t>Hộ </a:t>
            </a:r>
            <a:r>
              <a:rPr lang="vi-VN" sz="2400">
                <a:latin typeface="+mj-lt"/>
              </a:rPr>
              <a:t>đại diện thường là hộ của người chủ sở hữu hoặc được ủy quyền quản lý chung ngôi nhà/căn hộ đang ở hoặc được các hộ khác ở cùng ngôi nhà/căn hộ đó công nhận. </a:t>
            </a:r>
            <a:endParaRPr lang="en-US" sz="2400" smtClean="0">
              <a:latin typeface="+mj-lt"/>
            </a:endParaRPr>
          </a:p>
          <a:p>
            <a:pPr marL="457200" indent="-457200" algn="just">
              <a:spcBef>
                <a:spcPts val="600"/>
              </a:spcBef>
              <a:buFont typeface="Wingdings" panose="05000000000000000000" pitchFamily="2" charset="2"/>
              <a:buChar char="ü"/>
            </a:pPr>
            <a:r>
              <a:rPr lang="vi-VN" sz="2400" smtClean="0">
                <a:latin typeface="+mj-lt"/>
              </a:rPr>
              <a:t>Trong </a:t>
            </a:r>
            <a:r>
              <a:rPr lang="vi-VN" sz="2400">
                <a:latin typeface="+mj-lt"/>
              </a:rPr>
              <a:t>cuộc điều tra này, độ đại diện được xác định trong phạm vi 30 hộ được chọn mẫu.</a:t>
            </a:r>
            <a:endParaRPr lang="en-US" sz="2400">
              <a:latin typeface="+mj-lt"/>
            </a:endParaRPr>
          </a:p>
        </p:txBody>
      </p:sp>
      <p:sp>
        <p:nvSpPr>
          <p:cNvPr id="29" name="Notched Right Arrow 28"/>
          <p:cNvSpPr/>
          <p:nvPr/>
        </p:nvSpPr>
        <p:spPr>
          <a:xfrm>
            <a:off x="516532" y="4541520"/>
            <a:ext cx="2582268" cy="1233130"/>
          </a:xfrm>
          <a:prstGeom prst="notchedRightArrow">
            <a:avLst/>
          </a:prstGeom>
          <a:solidFill>
            <a:srgbClr val="005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latin typeface="Times New Roman" panose="02020603050405020304" pitchFamily="18" charset="0"/>
                <a:cs typeface="Times New Roman" panose="02020603050405020304" pitchFamily="18" charset="0"/>
              </a:rPr>
              <a:t>Tiêu chí </a:t>
            </a:r>
          </a:p>
          <a:p>
            <a:pPr algn="ctr"/>
            <a:r>
              <a:rPr lang="en-US" sz="2200" smtClean="0">
                <a:latin typeface="Times New Roman" panose="02020603050405020304" pitchFamily="18" charset="0"/>
                <a:cs typeface="Times New Roman" panose="02020603050405020304" pitchFamily="18" charset="0"/>
              </a:rPr>
              <a:t>Hộ đại diện</a:t>
            </a:r>
            <a:endParaRPr lang="en-US" sz="2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600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animBg="1"/>
      <p:bldP spid="27" grpId="0" animBg="1"/>
      <p:bldP spid="28" grpId="0" animBg="1"/>
      <p:bldP spid="3"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thar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1473</TotalTime>
  <Words>4089</Words>
  <Application>Microsoft Office PowerPoint</Application>
  <PresentationFormat>Widescreen</PresentationFormat>
  <Paragraphs>233</Paragraphs>
  <Slides>28</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Calibri</vt:lpstr>
      <vt:lpstr>Calibri Light</vt:lpstr>
      <vt:lpstr>Montserrat</vt:lpstr>
      <vt:lpstr>Playfair Display</vt:lpstr>
      <vt:lpstr>Times New Roman</vt:lpstr>
      <vt:lpstr>Verdana</vt:lpstr>
      <vt:lpstr>Wingdings</vt:lpstr>
      <vt:lpstr>Office Theme</vt:lpstr>
      <vt:lpstr>Katharine template</vt:lpstr>
      <vt:lpstr>PHẦN 4  THÔNG TIN VỀ NHÀ Ở</vt:lpstr>
      <vt:lpstr>PowerPoint Presentation</vt:lpstr>
      <vt:lpstr>1. Mục đích và số lượng câu của Phần 4</vt:lpstr>
      <vt:lpstr>2. Lưu ý và một số khái niệm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XIN CẢM ƠN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Cuc-TTDL</dc:creator>
  <cp:lastModifiedBy>Nguyễn Quang Phương</cp:lastModifiedBy>
  <cp:revision>169</cp:revision>
  <dcterms:created xsi:type="dcterms:W3CDTF">2024-02-16T01:58:14Z</dcterms:created>
  <dcterms:modified xsi:type="dcterms:W3CDTF">2024-02-27T02:15:04Z</dcterms:modified>
</cp:coreProperties>
</file>