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9" r:id="rId6"/>
    <p:sldId id="268" r:id="rId7"/>
    <p:sldId id="272" r:id="rId8"/>
    <p:sldId id="261" r:id="rId9"/>
    <p:sldId id="262" r:id="rId10"/>
    <p:sldId id="273" r:id="rId11"/>
    <p:sldId id="263" r:id="rId12"/>
    <p:sldId id="264" r:id="rId13"/>
    <p:sldId id="265" r:id="rId14"/>
    <p:sldId id="271" r:id="rId15"/>
    <p:sldId id="266" r:id="rId16"/>
    <p:sldId id="270" r:id="rId17"/>
    <p:sldId id="267" r:id="rId18"/>
  </p:sldIdLst>
  <p:sldSz cx="18288000" cy="10287000"/>
  <p:notesSz cx="6858000" cy="9144000"/>
  <p:embeddedFontLst>
    <p:embeddedFont>
      <p:font typeface="Cabin" panose="020B0604020202020204" charset="0"/>
      <p:regular r:id="rId20"/>
    </p:embeddedFont>
    <p:embeddedFont>
      <p:font typeface="SimSun" panose="02010600030101010101" pitchFamily="2" charset="-122"/>
      <p:regular r:id="rId21"/>
    </p:embeddedFont>
    <p:embeddedFont>
      <p:font typeface="Sniglet" panose="020B0604020202020204" charset="0"/>
      <p:regular r:id="rId22"/>
    </p:embeddedFont>
    <p:embeddedFont>
      <p:font typeface="Dancing Script" panose="020B0604020202020204" charset="0"/>
      <p:regular r:id="rId23"/>
    </p:embeddedFont>
    <p:embeddedFont>
      <p:font typeface="Muli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ancing Script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389" autoAdjust="0"/>
  </p:normalViewPr>
  <p:slideViewPr>
    <p:cSldViewPr>
      <p:cViewPr varScale="1">
        <p:scale>
          <a:sx n="54" d="100"/>
          <a:sy n="54" d="100"/>
        </p:scale>
        <p:origin x="9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42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8603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smtClean="0"/>
              <a:t>ý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23145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dirty="0" smtClean="0"/>
              <a:t> ý:  "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"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WEB </a:t>
            </a:r>
            <a:r>
              <a:rPr lang="en-US" dirty="0" err="1" smtClean="0"/>
              <a:t>dựa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 </a:t>
            </a:r>
            <a:r>
              <a:rPr lang="en-US" dirty="0" err="1" smtClean="0"/>
              <a:t>kê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 </a:t>
            </a:r>
            <a:r>
              <a:rPr lang="en-US" dirty="0" err="1" smtClean="0"/>
              <a:t>vậy</a:t>
            </a:r>
            <a:r>
              <a:rPr lang="en-US" dirty="0" smtClean="0"/>
              <a:t>,  </a:t>
            </a:r>
            <a:r>
              <a:rPr lang="en-US" dirty="0" err="1" smtClean="0"/>
              <a:t>Khi</a:t>
            </a:r>
            <a:r>
              <a:rPr lang="en-US" dirty="0" smtClean="0"/>
              <a:t> ĐTV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phỏng</a:t>
            </a:r>
            <a:r>
              <a:rPr lang="en-US" dirty="0" smtClean="0"/>
              <a:t> </a:t>
            </a:r>
            <a:r>
              <a:rPr lang="en-US" dirty="0" err="1" smtClean="0"/>
              <a:t>vấn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"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"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GSV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WEB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CAPI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ĐBĐT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10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37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38949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57470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7957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10" Type="http://schemas.openxmlformats.org/officeDocument/2006/relationships/image" Target="../media/image47.gif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10" Type="http://schemas.openxmlformats.org/officeDocument/2006/relationships/image" Target="../media/image24.png"/><Relationship Id="rId4" Type="http://schemas.openxmlformats.org/officeDocument/2006/relationships/image" Target="../media/image4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8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30.svg"/><Relationship Id="rId4" Type="http://schemas.openxmlformats.org/officeDocument/2006/relationships/image" Target="../media/image3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14970" y="1127150"/>
            <a:ext cx="17092959" cy="8662824"/>
          </a:xfrm>
          <a:custGeom>
            <a:avLst/>
            <a:gdLst/>
            <a:ahLst/>
            <a:cxnLst/>
            <a:rect l="l" t="t" r="r" b="b"/>
            <a:pathLst>
              <a:path w="17092959" h="9124405">
                <a:moveTo>
                  <a:pt x="0" y="0"/>
                </a:moveTo>
                <a:lnTo>
                  <a:pt x="17092959" y="0"/>
                </a:lnTo>
                <a:lnTo>
                  <a:pt x="17092959" y="9124404"/>
                </a:lnTo>
                <a:lnTo>
                  <a:pt x="0" y="9124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93" r="-9093"/>
            </a:stretch>
          </a:blipFill>
        </p:spPr>
      </p:sp>
      <p:sp>
        <p:nvSpPr>
          <p:cNvPr id="4" name="Freeform 4"/>
          <p:cNvSpPr/>
          <p:nvPr/>
        </p:nvSpPr>
        <p:spPr>
          <a:xfrm rot="-909891">
            <a:off x="15184591" y="177960"/>
            <a:ext cx="3076231" cy="2131145"/>
          </a:xfrm>
          <a:custGeom>
            <a:avLst/>
            <a:gdLst/>
            <a:ahLst/>
            <a:cxnLst/>
            <a:rect l="l" t="t" r="r" b="b"/>
            <a:pathLst>
              <a:path w="3076231" h="2131145">
                <a:moveTo>
                  <a:pt x="0" y="0"/>
                </a:moveTo>
                <a:lnTo>
                  <a:pt x="3076232" y="0"/>
                </a:lnTo>
                <a:lnTo>
                  <a:pt x="3076232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0320" y="9362454"/>
            <a:ext cx="9283028" cy="1410718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726028"/>
            <a:ext cx="16381373" cy="405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2"/>
              </a:lnSpc>
            </a:pPr>
            <a:r>
              <a:rPr lang="en-US" sz="9674" dirty="0">
                <a:solidFill>
                  <a:srgbClr val="3C3333"/>
                </a:solidFill>
                <a:latin typeface="Cabin"/>
              </a:rPr>
              <a:t>HƯỚNG DẪN THU THẬP THÔNG TIN </a:t>
            </a:r>
            <a:r>
              <a:rPr lang="en-US" sz="9674" dirty="0" smtClean="0">
                <a:solidFill>
                  <a:srgbClr val="3C3333"/>
                </a:solidFill>
                <a:latin typeface="Cabin"/>
              </a:rPr>
              <a:t>ĐỐI </a:t>
            </a:r>
            <a:r>
              <a:rPr lang="en-US" sz="9674" dirty="0">
                <a:solidFill>
                  <a:srgbClr val="3C3333"/>
                </a:solidFill>
                <a:latin typeface="Cabin"/>
              </a:rPr>
              <a:t>VỚI </a:t>
            </a:r>
            <a:endParaRPr lang="en-US" sz="9674" dirty="0" smtClean="0">
              <a:solidFill>
                <a:srgbClr val="3C3333"/>
              </a:solidFill>
              <a:latin typeface="Cabin"/>
            </a:endParaRPr>
          </a:p>
          <a:p>
            <a:pPr algn="ctr">
              <a:lnSpc>
                <a:spcPts val="10642"/>
              </a:lnSpc>
            </a:pPr>
            <a:r>
              <a:rPr lang="en-US" sz="9674" dirty="0" smtClean="0">
                <a:solidFill>
                  <a:srgbClr val="3C3333"/>
                </a:solidFill>
                <a:latin typeface="Cabin"/>
              </a:rPr>
              <a:t>NGƯỜI </a:t>
            </a:r>
            <a:r>
              <a:rPr lang="en-US" sz="9674" dirty="0">
                <a:solidFill>
                  <a:srgbClr val="3C3333"/>
                </a:solidFill>
                <a:latin typeface="Cabin"/>
              </a:rPr>
              <a:t>NƯỚC NGOÀI</a:t>
            </a:r>
          </a:p>
        </p:txBody>
      </p:sp>
      <p:sp>
        <p:nvSpPr>
          <p:cNvPr id="8" name="Freeform 8"/>
          <p:cNvSpPr/>
          <p:nvPr/>
        </p:nvSpPr>
        <p:spPr>
          <a:xfrm rot="1913278">
            <a:off x="-996636" y="6869785"/>
            <a:ext cx="4807943" cy="4051924"/>
          </a:xfrm>
          <a:custGeom>
            <a:avLst/>
            <a:gdLst/>
            <a:ahLst/>
            <a:cxnLst/>
            <a:rect l="l" t="t" r="r" b="b"/>
            <a:pathLst>
              <a:path w="3751223" h="5895832">
                <a:moveTo>
                  <a:pt x="0" y="0"/>
                </a:moveTo>
                <a:lnTo>
                  <a:pt x="3751223" y="0"/>
                </a:lnTo>
                <a:lnTo>
                  <a:pt x="3751223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21202" y="7755065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0775" y="6547110"/>
            <a:ext cx="1109808" cy="1207955"/>
          </a:xfrm>
          <a:custGeom>
            <a:avLst/>
            <a:gdLst/>
            <a:ahLst/>
            <a:cxnLst/>
            <a:rect l="l" t="t" r="r" b="b"/>
            <a:pathLst>
              <a:path w="1109808" h="1207955">
                <a:moveTo>
                  <a:pt x="0" y="0"/>
                </a:moveTo>
                <a:lnTo>
                  <a:pt x="1109808" y="0"/>
                </a:lnTo>
                <a:lnTo>
                  <a:pt x="1109808" y="1207955"/>
                </a:lnTo>
                <a:lnTo>
                  <a:pt x="0" y="12079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6441" y="6926487"/>
            <a:ext cx="3541176" cy="337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Google Shape;70;p12"/>
          <p:cNvSpPr txBox="1">
            <a:spLocks/>
          </p:cNvSpPr>
          <p:nvPr/>
        </p:nvSpPr>
        <p:spPr>
          <a:xfrm>
            <a:off x="1556164" y="227856"/>
            <a:ext cx="10425289" cy="1143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latin typeface="Snigle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TỔNG CỤC THỐNG KÊ</a:t>
            </a:r>
            <a:br>
              <a:rPr lang="en-US" sz="2800" b="1" dirty="0">
                <a:latin typeface="Snigle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Snigle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CỤC THU </a:t>
            </a:r>
            <a:r>
              <a:rPr lang="en-US" sz="2800" dirty="0">
                <a:latin typeface="Sniglet" panose="020B0604020202020204" charset="0"/>
                <a:ea typeface="SimSun" panose="02010600030101010101" pitchFamily="2" charset="-122"/>
                <a:cs typeface="Calibri" panose="020F0502020204030204" pitchFamily="34" charset="0"/>
              </a:rPr>
              <a:t>THẬP</a:t>
            </a:r>
            <a:r>
              <a:rPr lang="en-US" sz="2800" dirty="0">
                <a:latin typeface="Snigle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DỮ LIỆU VÀ ỨNG DỤNG CNTT THỐNG KÊ</a:t>
            </a:r>
            <a:br>
              <a:rPr lang="en-US" sz="2800" dirty="0">
                <a:latin typeface="Snigle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Sniglet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Logo_Chinhthuc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3" y="-18518"/>
            <a:ext cx="1371600" cy="11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xmlns="" id="{40321720-3FEC-C20B-4A04-A400A014402A}"/>
              </a:ext>
            </a:extLst>
          </p:cNvPr>
          <p:cNvSpPr/>
          <p:nvPr/>
        </p:nvSpPr>
        <p:spPr>
          <a:xfrm>
            <a:off x="11788729" y="-138456"/>
            <a:ext cx="1748888" cy="1404062"/>
          </a:xfrm>
          <a:custGeom>
            <a:avLst/>
            <a:gdLst/>
            <a:ahLst/>
            <a:cxnLst/>
            <a:rect l="l" t="t" r="r" b="b"/>
            <a:pathLst>
              <a:path w="2638276" h="2592788">
                <a:moveTo>
                  <a:pt x="0" y="0"/>
                </a:moveTo>
                <a:lnTo>
                  <a:pt x="2638276" y="0"/>
                </a:lnTo>
                <a:lnTo>
                  <a:pt x="2638276" y="2592788"/>
                </a:lnTo>
                <a:lnTo>
                  <a:pt x="0" y="2592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7011" y="6916877"/>
            <a:ext cx="3457221" cy="3305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75119">
            <a:off x="4837745" y="2589634"/>
            <a:ext cx="2201762" cy="1226572"/>
          </a:xfrm>
          <a:custGeom>
            <a:avLst/>
            <a:gdLst/>
            <a:ahLst/>
            <a:cxnLst/>
            <a:rect l="l" t="t" r="r" b="b"/>
            <a:pathLst>
              <a:path w="2201762" h="1226572">
                <a:moveTo>
                  <a:pt x="0" y="0"/>
                </a:moveTo>
                <a:lnTo>
                  <a:pt x="2201762" y="0"/>
                </a:lnTo>
                <a:lnTo>
                  <a:pt x="2201762" y="1226573"/>
                </a:lnTo>
                <a:lnTo>
                  <a:pt x="0" y="122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2138">
            <a:off x="5579756" y="8774416"/>
            <a:ext cx="11830348" cy="2188614"/>
          </a:xfrm>
          <a:custGeom>
            <a:avLst/>
            <a:gdLst/>
            <a:ahLst/>
            <a:cxnLst/>
            <a:rect l="l" t="t" r="r" b="b"/>
            <a:pathLst>
              <a:path w="11830348" h="2188614">
                <a:moveTo>
                  <a:pt x="0" y="0"/>
                </a:moveTo>
                <a:lnTo>
                  <a:pt x="11830348" y="0"/>
                </a:lnTo>
                <a:lnTo>
                  <a:pt x="11830348" y="2188615"/>
                </a:lnTo>
                <a:lnTo>
                  <a:pt x="0" y="2188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8596">
            <a:off x="9144000" y="-940411"/>
            <a:ext cx="10123854" cy="2252557"/>
          </a:xfrm>
          <a:custGeom>
            <a:avLst/>
            <a:gdLst/>
            <a:ahLst/>
            <a:cxnLst/>
            <a:rect l="l" t="t" r="r" b="b"/>
            <a:pathLst>
              <a:path w="10123854" h="2252557">
                <a:moveTo>
                  <a:pt x="0" y="0"/>
                </a:moveTo>
                <a:lnTo>
                  <a:pt x="10123854" y="0"/>
                </a:lnTo>
                <a:lnTo>
                  <a:pt x="10123854" y="2252558"/>
                </a:lnTo>
                <a:lnTo>
                  <a:pt x="0" y="225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575">
            <a:off x="367923" y="8071326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77575">
            <a:off x="16728232" y="8710372"/>
            <a:ext cx="1503344" cy="1636292"/>
          </a:xfrm>
          <a:custGeom>
            <a:avLst/>
            <a:gdLst/>
            <a:ahLst/>
            <a:cxnLst/>
            <a:rect l="l" t="t" r="r" b="b"/>
            <a:pathLst>
              <a:path w="1503344" h="1636292">
                <a:moveTo>
                  <a:pt x="0" y="0"/>
                </a:moveTo>
                <a:lnTo>
                  <a:pt x="1503344" y="0"/>
                </a:lnTo>
                <a:lnTo>
                  <a:pt x="1503344" y="1636292"/>
                </a:lnTo>
                <a:lnTo>
                  <a:pt x="0" y="163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46801" y="4346461"/>
            <a:ext cx="2092938" cy="1074404"/>
          </a:xfrm>
          <a:custGeom>
            <a:avLst/>
            <a:gdLst/>
            <a:ahLst/>
            <a:cxnLst/>
            <a:rect l="l" t="t" r="r" b="b"/>
            <a:pathLst>
              <a:path w="2092938" h="1074404">
                <a:moveTo>
                  <a:pt x="0" y="0"/>
                </a:moveTo>
                <a:lnTo>
                  <a:pt x="2092939" y="0"/>
                </a:lnTo>
                <a:lnTo>
                  <a:pt x="2092939" y="1074404"/>
                </a:lnTo>
                <a:lnTo>
                  <a:pt x="0" y="1074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21"/>
          <p:cNvSpPr txBox="1"/>
          <p:nvPr/>
        </p:nvSpPr>
        <p:spPr>
          <a:xfrm>
            <a:off x="178332" y="237790"/>
            <a:ext cx="18206417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Lưu</a:t>
            </a:r>
            <a:r>
              <a:rPr lang="en-US" sz="5400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ý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trước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khi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phát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phiếu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giấy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cho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Hộ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người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nước</a:t>
            </a:r>
            <a:r>
              <a:rPr lang="en-US" sz="5400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uli"/>
              </a:rPr>
              <a:t>ngoài</a:t>
            </a:r>
            <a:endParaRPr lang="en-US" sz="5400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47" y="1958354"/>
            <a:ext cx="12840249" cy="649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6227058" y="2172876"/>
            <a:ext cx="7498649" cy="3886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3712191" y="3584229"/>
            <a:ext cx="1299209" cy="109281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21"/>
          <p:cNvSpPr txBox="1"/>
          <p:nvPr/>
        </p:nvSpPr>
        <p:spPr>
          <a:xfrm>
            <a:off x="15128158" y="2703579"/>
            <a:ext cx="2831958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latin typeface="Muli"/>
              </a:rPr>
              <a:t>ĐTV 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latin typeface="Muli"/>
              </a:rPr>
              <a:t>ghi</a:t>
            </a:r>
            <a:endParaRPr lang="en-US" sz="6600" b="1" dirty="0" smtClean="0">
              <a:solidFill>
                <a:schemeClr val="accent5">
                  <a:lumMod val="75000"/>
                </a:schemeClr>
              </a:solidFill>
              <a:latin typeface="Muli"/>
            </a:endParaRPr>
          </a:p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Muli"/>
              </a:rPr>
              <a:t>t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latin typeface="Muli"/>
              </a:rPr>
              <a:t>hông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latin typeface="Muli"/>
              </a:rPr>
              <a:t> tin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Muli"/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2495154" y="8810764"/>
            <a:ext cx="9283028" cy="1886971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43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77" y="9024576"/>
            <a:ext cx="9761499" cy="5532128"/>
          </a:xfrm>
          <a:custGeom>
            <a:avLst/>
            <a:gdLst/>
            <a:ahLst/>
            <a:cxnLst/>
            <a:rect l="l" t="t" r="r" b="b"/>
            <a:pathLst>
              <a:path w="9761499" h="5532128">
                <a:moveTo>
                  <a:pt x="0" y="0"/>
                </a:moveTo>
                <a:lnTo>
                  <a:pt x="9761499" y="0"/>
                </a:lnTo>
                <a:lnTo>
                  <a:pt x="9761499" y="5532127"/>
                </a:lnTo>
                <a:lnTo>
                  <a:pt x="0" y="553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1624" y="9024576"/>
            <a:ext cx="9347075" cy="5297262"/>
          </a:xfrm>
          <a:custGeom>
            <a:avLst/>
            <a:gdLst/>
            <a:ahLst/>
            <a:cxnLst/>
            <a:rect l="l" t="t" r="r" b="b"/>
            <a:pathLst>
              <a:path w="9347075" h="5297262">
                <a:moveTo>
                  <a:pt x="0" y="0"/>
                </a:moveTo>
                <a:lnTo>
                  <a:pt x="9347075" y="0"/>
                </a:lnTo>
                <a:lnTo>
                  <a:pt x="9347075" y="5297261"/>
                </a:lnTo>
                <a:lnTo>
                  <a:pt x="0" y="529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48574" y="160086"/>
            <a:ext cx="14590851" cy="101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7024">
                <a:solidFill>
                  <a:srgbClr val="0097B2"/>
                </a:solidFill>
                <a:latin typeface="Dancing Script"/>
              </a:rPr>
              <a:t>Một số trường hợp đặc biệt</a:t>
            </a:r>
          </a:p>
        </p:txBody>
      </p:sp>
      <p:sp>
        <p:nvSpPr>
          <p:cNvPr id="5" name="Freeform 5"/>
          <p:cNvSpPr/>
          <p:nvPr/>
        </p:nvSpPr>
        <p:spPr>
          <a:xfrm rot="-5533671">
            <a:off x="15031368" y="-1919216"/>
            <a:ext cx="2816116" cy="5895832"/>
          </a:xfrm>
          <a:custGeom>
            <a:avLst/>
            <a:gdLst/>
            <a:ahLst/>
            <a:cxnLst/>
            <a:rect l="l" t="t" r="r" b="b"/>
            <a:pathLst>
              <a:path w="2816116" h="5895832">
                <a:moveTo>
                  <a:pt x="0" y="0"/>
                </a:moveTo>
                <a:lnTo>
                  <a:pt x="2816116" y="0"/>
                </a:lnTo>
                <a:lnTo>
                  <a:pt x="2816116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205"/>
            </a:stretch>
          </a:blipFill>
        </p:spPr>
      </p:sp>
      <p:sp>
        <p:nvSpPr>
          <p:cNvPr id="6" name="Freeform 6"/>
          <p:cNvSpPr/>
          <p:nvPr/>
        </p:nvSpPr>
        <p:spPr>
          <a:xfrm rot="-3698368">
            <a:off x="16456951" y="9017739"/>
            <a:ext cx="2639590" cy="715989"/>
          </a:xfrm>
          <a:custGeom>
            <a:avLst/>
            <a:gdLst/>
            <a:ahLst/>
            <a:cxnLst/>
            <a:rect l="l" t="t" r="r" b="b"/>
            <a:pathLst>
              <a:path w="2639590" h="715989">
                <a:moveTo>
                  <a:pt x="0" y="0"/>
                </a:moveTo>
                <a:lnTo>
                  <a:pt x="2639590" y="0"/>
                </a:lnTo>
                <a:lnTo>
                  <a:pt x="2639590" y="715988"/>
                </a:lnTo>
                <a:lnTo>
                  <a:pt x="0" y="715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44825">
            <a:off x="163817" y="-566062"/>
            <a:ext cx="1920587" cy="2116349"/>
          </a:xfrm>
          <a:custGeom>
            <a:avLst/>
            <a:gdLst/>
            <a:ahLst/>
            <a:cxnLst/>
            <a:rect l="l" t="t" r="r" b="b"/>
            <a:pathLst>
              <a:path w="1920587" h="2116349">
                <a:moveTo>
                  <a:pt x="0" y="0"/>
                </a:moveTo>
                <a:lnTo>
                  <a:pt x="1920587" y="0"/>
                </a:lnTo>
                <a:lnTo>
                  <a:pt x="1920587" y="2116350"/>
                </a:lnTo>
                <a:lnTo>
                  <a:pt x="0" y="211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98004">
            <a:off x="-585098" y="280966"/>
            <a:ext cx="1619457" cy="1784525"/>
          </a:xfrm>
          <a:custGeom>
            <a:avLst/>
            <a:gdLst/>
            <a:ahLst/>
            <a:cxnLst/>
            <a:rect l="l" t="t" r="r" b="b"/>
            <a:pathLst>
              <a:path w="1619457" h="1784525">
                <a:moveTo>
                  <a:pt x="0" y="0"/>
                </a:moveTo>
                <a:lnTo>
                  <a:pt x="1619457" y="0"/>
                </a:lnTo>
                <a:lnTo>
                  <a:pt x="1619457" y="1784525"/>
                </a:lnTo>
                <a:lnTo>
                  <a:pt x="0" y="1784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716">
            <a:off x="13874205" y="-368568"/>
            <a:ext cx="7349681" cy="1417438"/>
          </a:xfrm>
          <a:custGeom>
            <a:avLst/>
            <a:gdLst/>
            <a:ahLst/>
            <a:cxnLst/>
            <a:rect l="l" t="t" r="r" b="b"/>
            <a:pathLst>
              <a:path w="7349681" h="1417438">
                <a:moveTo>
                  <a:pt x="0" y="0"/>
                </a:moveTo>
                <a:lnTo>
                  <a:pt x="7349680" y="0"/>
                </a:lnTo>
                <a:lnTo>
                  <a:pt x="7349680" y="1417439"/>
                </a:lnTo>
                <a:lnTo>
                  <a:pt x="0" y="14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7446" y="2827483"/>
            <a:ext cx="17259300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1"/>
              </a:lnSpc>
              <a:spcBef>
                <a:spcPct val="0"/>
              </a:spcBef>
            </a:pP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Khi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lập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bảng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kê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,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thành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viên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của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bao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gồm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Nam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và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nước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ngoài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hoặc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là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Nam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nhưng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khi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ĐTV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đến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thu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thập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thông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tin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FF3131"/>
                </a:solidFill>
                <a:latin typeface="Dancing Script Bold"/>
              </a:rPr>
              <a:t>chỉ</a:t>
            </a:r>
            <a:r>
              <a:rPr lang="en-US" sz="7222" dirty="0">
                <a:solidFill>
                  <a:srgbClr val="FF3131"/>
                </a:solidFill>
                <a:latin typeface="Dancing Script Bold"/>
              </a:rPr>
              <a:t> </a:t>
            </a:r>
            <a:r>
              <a:rPr lang="en-US" sz="7222" dirty="0" err="1">
                <a:solidFill>
                  <a:srgbClr val="FF3131"/>
                </a:solidFill>
                <a:latin typeface="Dancing Script Bold"/>
              </a:rPr>
              <a:t>bao</a:t>
            </a:r>
            <a:r>
              <a:rPr lang="en-US" sz="7222" dirty="0">
                <a:solidFill>
                  <a:srgbClr val="FF3131"/>
                </a:solidFill>
                <a:latin typeface="Dancing Script Bold"/>
              </a:rPr>
              <a:t> </a:t>
            </a:r>
            <a:r>
              <a:rPr lang="en-US" sz="7222" dirty="0" err="1">
                <a:solidFill>
                  <a:srgbClr val="FF3131"/>
                </a:solidFill>
                <a:latin typeface="Dancing Script Bold"/>
              </a:rPr>
              <a:t>gồm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những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>
                <a:solidFill>
                  <a:srgbClr val="000000"/>
                </a:solidFill>
                <a:latin typeface="Dancing Script"/>
              </a:rPr>
              <a:t>nước</a:t>
            </a:r>
            <a:r>
              <a:rPr lang="en-US" sz="7222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0000"/>
                </a:solidFill>
                <a:latin typeface="Dancing Script"/>
              </a:rPr>
              <a:t>ngoài</a:t>
            </a:r>
            <a:r>
              <a:rPr lang="en-US" sz="7222" dirty="0" smtClean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8811"/>
              </a:lnSpc>
              <a:spcBef>
                <a:spcPct val="0"/>
              </a:spcBef>
            </a:pP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(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Hộ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tại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thời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điểm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phỏng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vấn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là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“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Hộ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người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nước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222" dirty="0" err="1" smtClean="0">
                <a:solidFill>
                  <a:srgbClr val="00B050"/>
                </a:solidFill>
                <a:latin typeface="Dancing Script"/>
              </a:rPr>
              <a:t>ngoài</a:t>
            </a:r>
            <a:r>
              <a:rPr lang="en-US" sz="7222" dirty="0" smtClean="0">
                <a:solidFill>
                  <a:srgbClr val="00B050"/>
                </a:solidFill>
                <a:latin typeface="Dancing Script"/>
              </a:rPr>
              <a:t>” </a:t>
            </a:r>
            <a:endParaRPr lang="en-US" sz="7222" dirty="0">
              <a:solidFill>
                <a:srgbClr val="00B050"/>
              </a:solidFill>
              <a:latin typeface="Dancing Scrip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537147"/>
            <a:ext cx="5053174" cy="101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7024" dirty="0" err="1">
                <a:solidFill>
                  <a:srgbClr val="FF3131"/>
                </a:solidFill>
                <a:latin typeface="Dancing Script Bold"/>
              </a:rPr>
              <a:t>Trường</a:t>
            </a:r>
            <a:r>
              <a:rPr lang="en-US" sz="7024" dirty="0">
                <a:solidFill>
                  <a:srgbClr val="FF3131"/>
                </a:solidFill>
                <a:latin typeface="Dancing Script Bold"/>
              </a:rPr>
              <a:t> </a:t>
            </a:r>
            <a:r>
              <a:rPr lang="en-US" sz="7024" dirty="0" err="1">
                <a:solidFill>
                  <a:srgbClr val="FF3131"/>
                </a:solidFill>
                <a:latin typeface="Dancing Script Bold"/>
              </a:rPr>
              <a:t>hợp</a:t>
            </a:r>
            <a:r>
              <a:rPr lang="en-US" sz="7024" dirty="0">
                <a:solidFill>
                  <a:srgbClr val="FF3131"/>
                </a:solidFill>
                <a:latin typeface="Dancing Script Bold"/>
              </a:rPr>
              <a:t>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265162" y="2373653"/>
            <a:ext cx="15757675" cy="7878942"/>
          </a:xfrm>
          <a:custGeom>
            <a:avLst/>
            <a:gdLst/>
            <a:ahLst/>
            <a:cxnLst/>
            <a:rect l="l" t="t" r="r" b="b"/>
            <a:pathLst>
              <a:path w="15757675" h="7117217">
                <a:moveTo>
                  <a:pt x="0" y="0"/>
                </a:moveTo>
                <a:lnTo>
                  <a:pt x="15757674" y="0"/>
                </a:lnTo>
                <a:lnTo>
                  <a:pt x="15757674" y="7117217"/>
                </a:lnTo>
                <a:lnTo>
                  <a:pt x="0" y="7117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32481" y="4105258"/>
            <a:ext cx="2502497" cy="1284649"/>
          </a:xfrm>
          <a:custGeom>
            <a:avLst/>
            <a:gdLst/>
            <a:ahLst/>
            <a:cxnLst/>
            <a:rect l="l" t="t" r="r" b="b"/>
            <a:pathLst>
              <a:path w="2502497" h="1284649">
                <a:moveTo>
                  <a:pt x="0" y="0"/>
                </a:moveTo>
                <a:lnTo>
                  <a:pt x="2502497" y="0"/>
                </a:lnTo>
                <a:lnTo>
                  <a:pt x="2502497" y="1284650"/>
                </a:lnTo>
                <a:lnTo>
                  <a:pt x="0" y="1284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9237" y="9547236"/>
            <a:ext cx="9283028" cy="1410718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8" y="0"/>
                </a:lnTo>
                <a:lnTo>
                  <a:pt x="9283028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45319">
            <a:off x="433466" y="5636042"/>
            <a:ext cx="3751223" cy="5895832"/>
          </a:xfrm>
          <a:custGeom>
            <a:avLst/>
            <a:gdLst/>
            <a:ahLst/>
            <a:cxnLst/>
            <a:rect l="l" t="t" r="r" b="b"/>
            <a:pathLst>
              <a:path w="3751223" h="5895832">
                <a:moveTo>
                  <a:pt x="0" y="0"/>
                </a:moveTo>
                <a:lnTo>
                  <a:pt x="3751223" y="0"/>
                </a:lnTo>
                <a:lnTo>
                  <a:pt x="3751223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7628">
            <a:off x="11351502" y="-1048726"/>
            <a:ext cx="9588354" cy="2097452"/>
          </a:xfrm>
          <a:custGeom>
            <a:avLst/>
            <a:gdLst/>
            <a:ahLst/>
            <a:cxnLst/>
            <a:rect l="l" t="t" r="r" b="b"/>
            <a:pathLst>
              <a:path w="9588354" h="2097452">
                <a:moveTo>
                  <a:pt x="0" y="0"/>
                </a:moveTo>
                <a:lnTo>
                  <a:pt x="9588354" y="0"/>
                </a:lnTo>
                <a:lnTo>
                  <a:pt x="9588354" y="2097452"/>
                </a:lnTo>
                <a:lnTo>
                  <a:pt x="0" y="2097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28653" y="7959444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37902" y="5681235"/>
            <a:ext cx="1109808" cy="1207955"/>
          </a:xfrm>
          <a:custGeom>
            <a:avLst/>
            <a:gdLst/>
            <a:ahLst/>
            <a:cxnLst/>
            <a:rect l="l" t="t" r="r" b="b"/>
            <a:pathLst>
              <a:path w="1109808" h="1207955">
                <a:moveTo>
                  <a:pt x="0" y="0"/>
                </a:moveTo>
                <a:lnTo>
                  <a:pt x="1109808" y="0"/>
                </a:lnTo>
                <a:lnTo>
                  <a:pt x="1109808" y="1207955"/>
                </a:lnTo>
                <a:lnTo>
                  <a:pt x="0" y="120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47523" y="2943659"/>
            <a:ext cx="13614521" cy="5512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25"/>
              </a:lnSpc>
              <a:spcBef>
                <a:spcPct val="0"/>
              </a:spcBef>
            </a:pP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Trường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hợp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có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có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thể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nghe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và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nói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tiếng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      </a:t>
            </a:r>
            <a:endParaRPr lang="en-US" sz="8873" dirty="0" smtClean="0">
              <a:solidFill>
                <a:srgbClr val="000000"/>
              </a:solidFill>
              <a:latin typeface="Dancing Script"/>
            </a:endParaRPr>
          </a:p>
          <a:p>
            <a:pPr algn="ctr">
              <a:lnSpc>
                <a:spcPts val="10825"/>
              </a:lnSpc>
              <a:spcBef>
                <a:spcPct val="0"/>
              </a:spcBef>
            </a:pP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smtClean="0">
                <a:solidFill>
                  <a:srgbClr val="000000"/>
                </a:solidFill>
                <a:latin typeface="Dancing Script"/>
              </a:rPr>
              <a:t>      ĐTV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thu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thập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thông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tin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bình</a:t>
            </a:r>
            <a:r>
              <a:rPr lang="en-US" sz="8873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873" dirty="0" err="1">
                <a:solidFill>
                  <a:srgbClr val="000000"/>
                </a:solidFill>
                <a:latin typeface="Dancing Script"/>
              </a:rPr>
              <a:t>thường</a:t>
            </a:r>
            <a:endParaRPr lang="en-US" sz="8873" dirty="0">
              <a:solidFill>
                <a:srgbClr val="000000"/>
              </a:solidFill>
              <a:latin typeface="Dancing Scrip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6566" y="313115"/>
            <a:ext cx="18377943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Trường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hợp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1: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tại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thời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điểm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phỏng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vấn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“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người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nước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ngoài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”:</a:t>
            </a:r>
          </a:p>
        </p:txBody>
      </p:sp>
      <p:sp>
        <p:nvSpPr>
          <p:cNvPr id="13" name="Oval 12"/>
          <p:cNvSpPr/>
          <p:nvPr/>
        </p:nvSpPr>
        <p:spPr>
          <a:xfrm>
            <a:off x="1977086" y="2620619"/>
            <a:ext cx="942596" cy="9030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Freeform 9"/>
          <p:cNvSpPr/>
          <p:nvPr/>
        </p:nvSpPr>
        <p:spPr>
          <a:xfrm>
            <a:off x="3338259" y="5818055"/>
            <a:ext cx="1268355" cy="1071135"/>
          </a:xfrm>
          <a:custGeom>
            <a:avLst/>
            <a:gdLst/>
            <a:ahLst/>
            <a:cxnLst/>
            <a:rect l="l" t="t" r="r" b="b"/>
            <a:pathLst>
              <a:path w="1441800" h="1346641">
                <a:moveTo>
                  <a:pt x="0" y="0"/>
                </a:moveTo>
                <a:lnTo>
                  <a:pt x="1441800" y="0"/>
                </a:lnTo>
                <a:lnTo>
                  <a:pt x="1441800" y="1346642"/>
                </a:lnTo>
                <a:lnTo>
                  <a:pt x="0" y="1346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9003" y="7627459"/>
            <a:ext cx="2853898" cy="4818450"/>
          </a:xfrm>
          <a:custGeom>
            <a:avLst/>
            <a:gdLst/>
            <a:ahLst/>
            <a:cxnLst/>
            <a:rect l="l" t="t" r="r" b="b"/>
            <a:pathLst>
              <a:path w="2853898" h="4818450">
                <a:moveTo>
                  <a:pt x="0" y="0"/>
                </a:moveTo>
                <a:lnTo>
                  <a:pt x="2853898" y="0"/>
                </a:lnTo>
                <a:lnTo>
                  <a:pt x="2853898" y="4818450"/>
                </a:lnTo>
                <a:lnTo>
                  <a:pt x="0" y="4818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" b="-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8998" y="9525232"/>
            <a:ext cx="9283028" cy="1410718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325646">
            <a:off x="17531389" y="8403345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16740">
            <a:off x="17076128" y="8908958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91089">
            <a:off x="4276260" y="8499747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19662" y="3427855"/>
            <a:ext cx="2202816" cy="3064787"/>
          </a:xfrm>
          <a:custGeom>
            <a:avLst/>
            <a:gdLst/>
            <a:ahLst/>
            <a:cxnLst/>
            <a:rect l="l" t="t" r="r" b="b"/>
            <a:pathLst>
              <a:path w="2202816" h="3064787">
                <a:moveTo>
                  <a:pt x="0" y="0"/>
                </a:moveTo>
                <a:lnTo>
                  <a:pt x="2202815" y="0"/>
                </a:lnTo>
                <a:lnTo>
                  <a:pt x="2202815" y="3064787"/>
                </a:lnTo>
                <a:lnTo>
                  <a:pt x="0" y="3064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51639" y="2481800"/>
            <a:ext cx="3319999" cy="514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2"/>
              </a:lnSpc>
              <a:spcBef>
                <a:spcPct val="0"/>
              </a:spcBef>
            </a:pP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Hộ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không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có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người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có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thể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nghe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,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nói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tiếng</a:t>
            </a:r>
            <a:r>
              <a:rPr lang="en-US" sz="6649" dirty="0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 </a:t>
            </a:r>
            <a:r>
              <a:rPr lang="en-US" sz="6649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Dancing Script Bold"/>
              </a:rPr>
              <a:t>Việt</a:t>
            </a:r>
            <a:endParaRPr lang="en-US" sz="6649" dirty="0">
              <a:solidFill>
                <a:schemeClr val="tx2">
                  <a:lumMod val="60000"/>
                  <a:lumOff val="40000"/>
                </a:schemeClr>
              </a:solidFill>
              <a:latin typeface="Dancing Scrip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26332" y="4979462"/>
            <a:ext cx="1185245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4"/>
              </a:lnSpc>
              <a:spcBef>
                <a:spcPct val="0"/>
              </a:spcBef>
            </a:pPr>
            <a:r>
              <a:rPr lang="en-US" sz="7249" dirty="0">
                <a:solidFill>
                  <a:srgbClr val="FF0000"/>
                </a:solidFill>
                <a:latin typeface="Dancing Script"/>
              </a:rPr>
              <a:t>2.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P</a:t>
            </a:r>
            <a:r>
              <a:rPr lang="en-US" sz="7249" dirty="0" err="1" smtClean="0">
                <a:solidFill>
                  <a:srgbClr val="FF0000"/>
                </a:solidFill>
                <a:latin typeface="Dancing Script"/>
              </a:rPr>
              <a:t>hát</a:t>
            </a:r>
            <a:r>
              <a:rPr lang="en-US" sz="7249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phiếu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giấy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theo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loại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ngôn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ngữ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sử</a:t>
            </a:r>
            <a:r>
              <a:rPr lang="en-US" sz="7249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FF0000"/>
                </a:solidFill>
                <a:latin typeface="Dancing Script"/>
              </a:rPr>
              <a:t>dụng</a:t>
            </a:r>
            <a:endParaRPr lang="en-US" sz="7249" dirty="0">
              <a:solidFill>
                <a:srgbClr val="FF0000"/>
              </a:solidFill>
              <a:latin typeface="Dancing Scrip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20685" y="2138321"/>
            <a:ext cx="12463748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  <a:spcBef>
                <a:spcPct val="0"/>
              </a:spcBef>
            </a:pPr>
            <a:r>
              <a:rPr lang="en-US" sz="7049" dirty="0">
                <a:solidFill>
                  <a:srgbClr val="00B050"/>
                </a:solidFill>
                <a:latin typeface="Dancing Script"/>
              </a:rPr>
              <a:t>1.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Báo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lại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với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GSV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để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thay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đổi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tình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trạng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"/>
              </a:rPr>
              <a:t>hộ</a:t>
            </a:r>
            <a:r>
              <a:rPr lang="en-US" sz="7049" dirty="0">
                <a:solidFill>
                  <a:srgbClr val="00B050"/>
                </a:solidFill>
                <a:latin typeface="Dancing Script"/>
              </a:rPr>
              <a:t>  “</a:t>
            </a:r>
            <a:r>
              <a:rPr lang="en-US" sz="7049" dirty="0" err="1">
                <a:solidFill>
                  <a:srgbClr val="00B050"/>
                </a:solidFill>
                <a:latin typeface="Dancing Script Bold"/>
              </a:rPr>
              <a:t>Hộ</a:t>
            </a:r>
            <a:r>
              <a:rPr lang="en-US" sz="7049" dirty="0">
                <a:solidFill>
                  <a:srgbClr val="00B050"/>
                </a:solidFill>
                <a:latin typeface="Dancing Script Bold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 Bold"/>
              </a:rPr>
              <a:t>nước</a:t>
            </a:r>
            <a:r>
              <a:rPr lang="en-US" sz="7049" dirty="0">
                <a:solidFill>
                  <a:srgbClr val="00B050"/>
                </a:solidFill>
                <a:latin typeface="Dancing Script Bold"/>
              </a:rPr>
              <a:t> </a:t>
            </a:r>
            <a:r>
              <a:rPr lang="en-US" sz="7049" dirty="0" err="1">
                <a:solidFill>
                  <a:srgbClr val="00B050"/>
                </a:solidFill>
                <a:latin typeface="Dancing Script Bold"/>
              </a:rPr>
              <a:t>ngoài</a:t>
            </a:r>
            <a:r>
              <a:rPr lang="en-US" sz="7049" dirty="0">
                <a:solidFill>
                  <a:srgbClr val="00B050"/>
                </a:solidFill>
                <a:latin typeface="Dancing Script Bold"/>
              </a:rPr>
              <a:t>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26332" y="7567722"/>
            <a:ext cx="12390628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  <a:spcBef>
                <a:spcPct val="0"/>
              </a:spcBef>
            </a:pP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3. Thu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lại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phiếu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giấy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và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nhập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tin </a:t>
            </a:r>
            <a:r>
              <a:rPr lang="en-US" sz="7549" dirty="0" err="1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vào</a:t>
            </a:r>
            <a:r>
              <a:rPr lang="en-US" sz="7549" dirty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CAPI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2236" y="134637"/>
            <a:ext cx="18377943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Trường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hợp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1: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tại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thời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điểm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Dancing Script"/>
              </a:rPr>
              <a:t>phỏng</a:t>
            </a:r>
            <a:r>
              <a:rPr lang="en-US" sz="60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vấn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“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người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nước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ngoài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”:</a:t>
            </a:r>
          </a:p>
        </p:txBody>
      </p:sp>
      <p:sp>
        <p:nvSpPr>
          <p:cNvPr id="17" name="Oval 16"/>
          <p:cNvSpPr/>
          <p:nvPr/>
        </p:nvSpPr>
        <p:spPr>
          <a:xfrm>
            <a:off x="128148" y="2194745"/>
            <a:ext cx="789060" cy="90309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2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6609669"/>
            <a:ext cx="9761499" cy="5532128"/>
          </a:xfrm>
          <a:custGeom>
            <a:avLst/>
            <a:gdLst/>
            <a:ahLst/>
            <a:cxnLst/>
            <a:rect l="l" t="t" r="r" b="b"/>
            <a:pathLst>
              <a:path w="9761499" h="5532128">
                <a:moveTo>
                  <a:pt x="0" y="0"/>
                </a:moveTo>
                <a:lnTo>
                  <a:pt x="9761499" y="0"/>
                </a:lnTo>
                <a:lnTo>
                  <a:pt x="9761499" y="5532127"/>
                </a:lnTo>
                <a:lnTo>
                  <a:pt x="0" y="553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03075" y="6609669"/>
            <a:ext cx="9347075" cy="5297262"/>
          </a:xfrm>
          <a:custGeom>
            <a:avLst/>
            <a:gdLst/>
            <a:ahLst/>
            <a:cxnLst/>
            <a:rect l="l" t="t" r="r" b="b"/>
            <a:pathLst>
              <a:path w="9347075" h="5297262">
                <a:moveTo>
                  <a:pt x="0" y="0"/>
                </a:moveTo>
                <a:lnTo>
                  <a:pt x="9347075" y="0"/>
                </a:lnTo>
                <a:lnTo>
                  <a:pt x="9347075" y="5297261"/>
                </a:lnTo>
                <a:lnTo>
                  <a:pt x="0" y="529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2027" y="139201"/>
            <a:ext cx="14590851" cy="101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7024" dirty="0" err="1">
                <a:solidFill>
                  <a:srgbClr val="0097B2"/>
                </a:solidFill>
                <a:latin typeface="Dancing Script"/>
              </a:rPr>
              <a:t>Một</a:t>
            </a:r>
            <a:r>
              <a:rPr lang="en-US" sz="7024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7024" dirty="0" err="1">
                <a:solidFill>
                  <a:srgbClr val="0097B2"/>
                </a:solidFill>
                <a:latin typeface="Dancing Script"/>
              </a:rPr>
              <a:t>số</a:t>
            </a:r>
            <a:r>
              <a:rPr lang="en-US" sz="7024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7024" dirty="0" err="1">
                <a:solidFill>
                  <a:srgbClr val="0097B2"/>
                </a:solidFill>
                <a:latin typeface="Dancing Script"/>
              </a:rPr>
              <a:t>trường</a:t>
            </a:r>
            <a:r>
              <a:rPr lang="en-US" sz="7024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7024" dirty="0" err="1">
                <a:solidFill>
                  <a:srgbClr val="0097B2"/>
                </a:solidFill>
                <a:latin typeface="Dancing Script"/>
              </a:rPr>
              <a:t>hợp</a:t>
            </a:r>
            <a:r>
              <a:rPr lang="en-US" sz="7024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7024" dirty="0" err="1">
                <a:solidFill>
                  <a:srgbClr val="0097B2"/>
                </a:solidFill>
                <a:latin typeface="Dancing Script"/>
              </a:rPr>
              <a:t>đặc</a:t>
            </a:r>
            <a:r>
              <a:rPr lang="en-US" sz="7024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7024" dirty="0" err="1" smtClean="0">
                <a:solidFill>
                  <a:srgbClr val="0097B2"/>
                </a:solidFill>
                <a:latin typeface="Dancing Script"/>
              </a:rPr>
              <a:t>biệt</a:t>
            </a:r>
            <a:r>
              <a:rPr lang="en-US" sz="7024" dirty="0" smtClean="0">
                <a:solidFill>
                  <a:srgbClr val="0097B2"/>
                </a:solidFill>
                <a:latin typeface="Dancing Script"/>
              </a:rPr>
              <a:t> (</a:t>
            </a:r>
            <a:r>
              <a:rPr lang="en-US" sz="7024" dirty="0" err="1" smtClean="0">
                <a:solidFill>
                  <a:srgbClr val="0097B2"/>
                </a:solidFill>
                <a:latin typeface="Dancing Script"/>
              </a:rPr>
              <a:t>tiếp</a:t>
            </a:r>
            <a:r>
              <a:rPr lang="en-US" sz="7024" dirty="0" smtClean="0">
                <a:solidFill>
                  <a:srgbClr val="0097B2"/>
                </a:solidFill>
                <a:latin typeface="Dancing Script"/>
              </a:rPr>
              <a:t>)</a:t>
            </a:r>
            <a:endParaRPr lang="en-US" sz="7024" dirty="0">
              <a:solidFill>
                <a:srgbClr val="0097B2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-5533671">
            <a:off x="15031368" y="-1919216"/>
            <a:ext cx="2816116" cy="5895832"/>
          </a:xfrm>
          <a:custGeom>
            <a:avLst/>
            <a:gdLst/>
            <a:ahLst/>
            <a:cxnLst/>
            <a:rect l="l" t="t" r="r" b="b"/>
            <a:pathLst>
              <a:path w="2816116" h="5895832">
                <a:moveTo>
                  <a:pt x="0" y="0"/>
                </a:moveTo>
                <a:lnTo>
                  <a:pt x="2816116" y="0"/>
                </a:lnTo>
                <a:lnTo>
                  <a:pt x="2816116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205"/>
            </a:stretch>
          </a:blipFill>
        </p:spPr>
      </p:sp>
      <p:sp>
        <p:nvSpPr>
          <p:cNvPr id="6" name="Freeform 6"/>
          <p:cNvSpPr/>
          <p:nvPr/>
        </p:nvSpPr>
        <p:spPr>
          <a:xfrm rot="-3698368">
            <a:off x="16456951" y="9017739"/>
            <a:ext cx="2639590" cy="715989"/>
          </a:xfrm>
          <a:custGeom>
            <a:avLst/>
            <a:gdLst/>
            <a:ahLst/>
            <a:cxnLst/>
            <a:rect l="l" t="t" r="r" b="b"/>
            <a:pathLst>
              <a:path w="2639590" h="715989">
                <a:moveTo>
                  <a:pt x="0" y="0"/>
                </a:moveTo>
                <a:lnTo>
                  <a:pt x="2639590" y="0"/>
                </a:lnTo>
                <a:lnTo>
                  <a:pt x="2639590" y="715988"/>
                </a:lnTo>
                <a:lnTo>
                  <a:pt x="0" y="715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44825">
            <a:off x="163817" y="-566062"/>
            <a:ext cx="1920587" cy="2116349"/>
          </a:xfrm>
          <a:custGeom>
            <a:avLst/>
            <a:gdLst/>
            <a:ahLst/>
            <a:cxnLst/>
            <a:rect l="l" t="t" r="r" b="b"/>
            <a:pathLst>
              <a:path w="1920587" h="2116349">
                <a:moveTo>
                  <a:pt x="0" y="0"/>
                </a:moveTo>
                <a:lnTo>
                  <a:pt x="1920587" y="0"/>
                </a:lnTo>
                <a:lnTo>
                  <a:pt x="1920587" y="2116350"/>
                </a:lnTo>
                <a:lnTo>
                  <a:pt x="0" y="211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98004">
            <a:off x="-585098" y="280966"/>
            <a:ext cx="1619457" cy="1784525"/>
          </a:xfrm>
          <a:custGeom>
            <a:avLst/>
            <a:gdLst/>
            <a:ahLst/>
            <a:cxnLst/>
            <a:rect l="l" t="t" r="r" b="b"/>
            <a:pathLst>
              <a:path w="1619457" h="1784525">
                <a:moveTo>
                  <a:pt x="0" y="0"/>
                </a:moveTo>
                <a:lnTo>
                  <a:pt x="1619457" y="0"/>
                </a:lnTo>
                <a:lnTo>
                  <a:pt x="1619457" y="1784525"/>
                </a:lnTo>
                <a:lnTo>
                  <a:pt x="0" y="1784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716">
            <a:off x="13874205" y="-368568"/>
            <a:ext cx="7349681" cy="1417438"/>
          </a:xfrm>
          <a:custGeom>
            <a:avLst/>
            <a:gdLst/>
            <a:ahLst/>
            <a:cxnLst/>
            <a:rect l="l" t="t" r="r" b="b"/>
            <a:pathLst>
              <a:path w="7349681" h="1417438">
                <a:moveTo>
                  <a:pt x="0" y="0"/>
                </a:moveTo>
                <a:lnTo>
                  <a:pt x="7349680" y="0"/>
                </a:lnTo>
                <a:lnTo>
                  <a:pt x="7349680" y="1417439"/>
                </a:lnTo>
                <a:lnTo>
                  <a:pt x="0" y="14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46945" y="2985671"/>
            <a:ext cx="16802100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1"/>
              </a:lnSpc>
              <a:spcBef>
                <a:spcPct val="0"/>
              </a:spcBef>
            </a:pPr>
            <a:r>
              <a:rPr lang="vi-VN" sz="8800" dirty="0">
                <a:solidFill>
                  <a:srgbClr val="000000"/>
                </a:solidFill>
                <a:latin typeface="Dancing Script"/>
              </a:rPr>
              <a:t>Trường hợp khi lập bảng kê là hộ người nước ngoài nhưng khi ĐTV đến thu thập thông tin hộ là người Việt </a:t>
            </a:r>
            <a:r>
              <a:rPr lang="vi-VN" sz="8800" dirty="0" smtClean="0">
                <a:solidFill>
                  <a:srgbClr val="000000"/>
                </a:solidFill>
                <a:latin typeface="Dancing Script"/>
              </a:rPr>
              <a:t>nam</a:t>
            </a:r>
            <a:endParaRPr lang="en-US" sz="8800" dirty="0" smtClean="0">
              <a:solidFill>
                <a:srgbClr val="000000"/>
              </a:solidFill>
              <a:latin typeface="Dancing Script"/>
            </a:endParaRPr>
          </a:p>
          <a:p>
            <a:pPr algn="ctr">
              <a:lnSpc>
                <a:spcPts val="8811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(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tại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thời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điểm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phỏng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vấn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“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00" dirty="0" err="1" smtClean="0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7200" dirty="0" smtClean="0">
                <a:solidFill>
                  <a:srgbClr val="000000"/>
                </a:solidFill>
                <a:latin typeface="Dancing Script"/>
              </a:rPr>
              <a:t> Nam”)</a:t>
            </a:r>
            <a:endParaRPr lang="en-US" sz="7200" dirty="0">
              <a:solidFill>
                <a:srgbClr val="000000"/>
              </a:solidFill>
              <a:latin typeface="Dancing Scrip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537147"/>
            <a:ext cx="5053174" cy="101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6600" dirty="0" err="1">
                <a:solidFill>
                  <a:srgbClr val="FF3131"/>
                </a:solidFill>
                <a:latin typeface="Dancing Script Bold"/>
              </a:rPr>
              <a:t>Trường</a:t>
            </a:r>
            <a:r>
              <a:rPr lang="en-US" sz="6600" dirty="0">
                <a:solidFill>
                  <a:srgbClr val="FF3131"/>
                </a:solidFill>
                <a:latin typeface="Dancing Script Bold"/>
              </a:rPr>
              <a:t> </a:t>
            </a:r>
            <a:r>
              <a:rPr lang="en-US" sz="6600" dirty="0" err="1">
                <a:solidFill>
                  <a:srgbClr val="FF3131"/>
                </a:solidFill>
                <a:latin typeface="Dancing Script Bold"/>
              </a:rPr>
              <a:t>hợp</a:t>
            </a:r>
            <a:r>
              <a:rPr lang="en-US" sz="6600" dirty="0">
                <a:solidFill>
                  <a:srgbClr val="FF3131"/>
                </a:solidFill>
                <a:latin typeface="Dancing Script Bold"/>
              </a:rPr>
              <a:t> </a:t>
            </a:r>
            <a:r>
              <a:rPr lang="en-US" sz="6600" dirty="0" smtClean="0">
                <a:solidFill>
                  <a:srgbClr val="FF3131"/>
                </a:solidFill>
                <a:latin typeface="Dancing Script Bold"/>
              </a:rPr>
              <a:t>2:</a:t>
            </a:r>
            <a:endParaRPr lang="en-US" sz="6600" dirty="0">
              <a:solidFill>
                <a:srgbClr val="FF3131"/>
              </a:solidFill>
              <a:latin typeface="Dancing Script Bold"/>
            </a:endParaRPr>
          </a:p>
        </p:txBody>
      </p:sp>
    </p:spTree>
    <p:extLst>
      <p:ext uri="{BB962C8B-B14F-4D97-AF65-F5344CB8AC3E}">
        <p14:creationId xmlns:p14="http://schemas.microsoft.com/office/powerpoint/2010/main" val="42725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2357" y="1762930"/>
            <a:ext cx="9338684" cy="8631293"/>
          </a:xfrm>
          <a:custGeom>
            <a:avLst/>
            <a:gdLst/>
            <a:ahLst/>
            <a:cxnLst/>
            <a:rect l="l" t="t" r="r" b="b"/>
            <a:pathLst>
              <a:path w="9338684" h="8631293">
                <a:moveTo>
                  <a:pt x="0" y="0"/>
                </a:moveTo>
                <a:lnTo>
                  <a:pt x="9338684" y="0"/>
                </a:lnTo>
                <a:lnTo>
                  <a:pt x="9338684" y="8631293"/>
                </a:lnTo>
                <a:lnTo>
                  <a:pt x="0" y="8631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149" r="-55157"/>
            </a:stretch>
          </a:blipFill>
        </p:spPr>
      </p:sp>
      <p:sp>
        <p:nvSpPr>
          <p:cNvPr id="4" name="Freeform 4"/>
          <p:cNvSpPr/>
          <p:nvPr/>
        </p:nvSpPr>
        <p:spPr>
          <a:xfrm rot="424678" flipH="1">
            <a:off x="10387682" y="-1979069"/>
            <a:ext cx="10707648" cy="5901951"/>
          </a:xfrm>
          <a:custGeom>
            <a:avLst/>
            <a:gdLst/>
            <a:ahLst/>
            <a:cxnLst/>
            <a:rect l="l" t="t" r="r" b="b"/>
            <a:pathLst>
              <a:path w="11629460" h="5901951">
                <a:moveTo>
                  <a:pt x="11629461" y="0"/>
                </a:moveTo>
                <a:lnTo>
                  <a:pt x="0" y="0"/>
                </a:lnTo>
                <a:lnTo>
                  <a:pt x="0" y="5901952"/>
                </a:lnTo>
                <a:lnTo>
                  <a:pt x="11629461" y="5901952"/>
                </a:lnTo>
                <a:lnTo>
                  <a:pt x="116294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94263">
            <a:off x="16277095" y="6462096"/>
            <a:ext cx="1932710" cy="1076687"/>
          </a:xfrm>
          <a:custGeom>
            <a:avLst/>
            <a:gdLst/>
            <a:ahLst/>
            <a:cxnLst/>
            <a:rect l="l" t="t" r="r" b="b"/>
            <a:pathLst>
              <a:path w="1932710" h="1076687">
                <a:moveTo>
                  <a:pt x="0" y="0"/>
                </a:moveTo>
                <a:lnTo>
                  <a:pt x="1932710" y="0"/>
                </a:lnTo>
                <a:lnTo>
                  <a:pt x="1932710" y="1076687"/>
                </a:lnTo>
                <a:lnTo>
                  <a:pt x="0" y="1076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17107" y="289591"/>
            <a:ext cx="1233956" cy="1076687"/>
          </a:xfrm>
          <a:custGeom>
            <a:avLst/>
            <a:gdLst/>
            <a:ahLst/>
            <a:cxnLst/>
            <a:rect l="l" t="t" r="r" b="b"/>
            <a:pathLst>
              <a:path w="1233956" h="1076687">
                <a:moveTo>
                  <a:pt x="0" y="0"/>
                </a:moveTo>
                <a:lnTo>
                  <a:pt x="1233956" y="0"/>
                </a:lnTo>
                <a:lnTo>
                  <a:pt x="1233956" y="1076687"/>
                </a:lnTo>
                <a:lnTo>
                  <a:pt x="0" y="1076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68083" y="5743358"/>
            <a:ext cx="2123466" cy="670437"/>
          </a:xfrm>
          <a:custGeom>
            <a:avLst/>
            <a:gdLst/>
            <a:ahLst/>
            <a:cxnLst/>
            <a:rect l="l" t="t" r="r" b="b"/>
            <a:pathLst>
              <a:path w="2123466" h="670437">
                <a:moveTo>
                  <a:pt x="0" y="0"/>
                </a:moveTo>
                <a:lnTo>
                  <a:pt x="2123466" y="0"/>
                </a:lnTo>
                <a:lnTo>
                  <a:pt x="2123466" y="670437"/>
                </a:lnTo>
                <a:lnTo>
                  <a:pt x="0" y="670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45319">
            <a:off x="15983291" y="6614786"/>
            <a:ext cx="2143620" cy="5497963"/>
          </a:xfrm>
          <a:custGeom>
            <a:avLst/>
            <a:gdLst/>
            <a:ahLst/>
            <a:cxnLst/>
            <a:rect l="l" t="t" r="r" b="b"/>
            <a:pathLst>
              <a:path w="2143620" h="5497963">
                <a:moveTo>
                  <a:pt x="0" y="0"/>
                </a:moveTo>
                <a:lnTo>
                  <a:pt x="2143620" y="0"/>
                </a:lnTo>
                <a:lnTo>
                  <a:pt x="2143620" y="5497963"/>
                </a:lnTo>
                <a:lnTo>
                  <a:pt x="0" y="5497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091" t="-7236" r="-45902"/>
            </a:stretch>
          </a:blipFill>
        </p:spPr>
      </p:sp>
      <p:sp>
        <p:nvSpPr>
          <p:cNvPr id="9" name="Freeform 9"/>
          <p:cNvSpPr/>
          <p:nvPr/>
        </p:nvSpPr>
        <p:spPr>
          <a:xfrm rot="9211076">
            <a:off x="-1524215" y="-1794607"/>
            <a:ext cx="3094132" cy="5636219"/>
          </a:xfrm>
          <a:custGeom>
            <a:avLst/>
            <a:gdLst/>
            <a:ahLst/>
            <a:cxnLst/>
            <a:rect l="l" t="t" r="r" b="b"/>
            <a:pathLst>
              <a:path w="3094132" h="5636219">
                <a:moveTo>
                  <a:pt x="0" y="0"/>
                </a:moveTo>
                <a:lnTo>
                  <a:pt x="3094131" y="0"/>
                </a:lnTo>
                <a:lnTo>
                  <a:pt x="3094131" y="5636219"/>
                </a:lnTo>
                <a:lnTo>
                  <a:pt x="0" y="5636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236" t="-4606"/>
            </a:stretch>
          </a:blipFill>
        </p:spPr>
      </p:sp>
      <p:sp>
        <p:nvSpPr>
          <p:cNvPr id="10" name="Freeform 10"/>
          <p:cNvSpPr/>
          <p:nvPr/>
        </p:nvSpPr>
        <p:spPr>
          <a:xfrm rot="-4753365">
            <a:off x="16979532" y="7817549"/>
            <a:ext cx="1225077" cy="1183660"/>
          </a:xfrm>
          <a:custGeom>
            <a:avLst/>
            <a:gdLst/>
            <a:ahLst/>
            <a:cxnLst/>
            <a:rect l="l" t="t" r="r" b="b"/>
            <a:pathLst>
              <a:path w="1225077" h="1183660">
                <a:moveTo>
                  <a:pt x="0" y="0"/>
                </a:moveTo>
                <a:lnTo>
                  <a:pt x="1225076" y="0"/>
                </a:lnTo>
                <a:lnTo>
                  <a:pt x="1225076" y="1183659"/>
                </a:lnTo>
                <a:lnTo>
                  <a:pt x="0" y="1183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753365">
            <a:off x="389818" y="9089992"/>
            <a:ext cx="1225077" cy="1183660"/>
          </a:xfrm>
          <a:custGeom>
            <a:avLst/>
            <a:gdLst/>
            <a:ahLst/>
            <a:cxnLst/>
            <a:rect l="l" t="t" r="r" b="b"/>
            <a:pathLst>
              <a:path w="1225077" h="1183660">
                <a:moveTo>
                  <a:pt x="0" y="0"/>
                </a:moveTo>
                <a:lnTo>
                  <a:pt x="1225077" y="0"/>
                </a:lnTo>
                <a:lnTo>
                  <a:pt x="1225077" y="1183659"/>
                </a:lnTo>
                <a:lnTo>
                  <a:pt x="0" y="1183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5229" y="494204"/>
            <a:ext cx="17592071" cy="1850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77"/>
              </a:lnSpc>
            </a:pP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Trường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hợp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2: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được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xác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định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tại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thời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điểm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phỏng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vấn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là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“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người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524" dirty="0" err="1">
                <a:solidFill>
                  <a:srgbClr val="FF0000"/>
                </a:solidFill>
                <a:latin typeface="Dancing Script"/>
              </a:rPr>
              <a:t>Việt</a:t>
            </a:r>
            <a:r>
              <a:rPr lang="en-US" sz="6524" dirty="0">
                <a:solidFill>
                  <a:srgbClr val="FF0000"/>
                </a:solidFill>
                <a:latin typeface="Dancing Script"/>
              </a:rPr>
              <a:t> Nam”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341041" y="1366278"/>
            <a:ext cx="8017606" cy="9027944"/>
          </a:xfrm>
          <a:custGeom>
            <a:avLst/>
            <a:gdLst/>
            <a:ahLst/>
            <a:cxnLst/>
            <a:rect l="l" t="t" r="r" b="b"/>
            <a:pathLst>
              <a:path w="9657358" h="9027944">
                <a:moveTo>
                  <a:pt x="0" y="0"/>
                </a:moveTo>
                <a:lnTo>
                  <a:pt x="9657358" y="0"/>
                </a:lnTo>
                <a:lnTo>
                  <a:pt x="9657358" y="9027945"/>
                </a:lnTo>
                <a:lnTo>
                  <a:pt x="0" y="9027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155" r="-57991"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112618">
            <a:off x="11242269" y="1695115"/>
            <a:ext cx="2414607" cy="23300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524113" y="3202405"/>
            <a:ext cx="7805664" cy="435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  <a:spcBef>
                <a:spcPct val="0"/>
              </a:spcBef>
            </a:pP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Báo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lại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với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GSV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để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thay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đổi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tình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trạng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 “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nước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ngoài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”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thành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“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049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7049" dirty="0">
                <a:solidFill>
                  <a:srgbClr val="000000"/>
                </a:solidFill>
                <a:latin typeface="Dancing Script"/>
              </a:rPr>
              <a:t> Nam”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1494" y="3927436"/>
            <a:ext cx="7126172" cy="3486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  <a:spcBef>
                <a:spcPct val="0"/>
              </a:spcBef>
            </a:pP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Thực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hiện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thu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thập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thông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tin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bình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thường</a:t>
            </a:r>
            <a:endParaRPr lang="en-US" sz="7549" dirty="0">
              <a:solidFill>
                <a:srgbClr val="000000"/>
              </a:solidFill>
              <a:latin typeface="Dancing Script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38047">
            <a:off x="5700659" y="1419076"/>
            <a:ext cx="2414607" cy="233009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312171" y="3500223"/>
            <a:ext cx="0" cy="4005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485" y="8234864"/>
            <a:ext cx="9761499" cy="2099641"/>
          </a:xfrm>
          <a:custGeom>
            <a:avLst/>
            <a:gdLst/>
            <a:ahLst/>
            <a:cxnLst/>
            <a:rect l="l" t="t" r="r" b="b"/>
            <a:pathLst>
              <a:path w="9761499" h="5532128">
                <a:moveTo>
                  <a:pt x="0" y="0"/>
                </a:moveTo>
                <a:lnTo>
                  <a:pt x="9761499" y="0"/>
                </a:lnTo>
                <a:lnTo>
                  <a:pt x="9761499" y="5532127"/>
                </a:lnTo>
                <a:lnTo>
                  <a:pt x="0" y="553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0675" y="8273297"/>
            <a:ext cx="9347075" cy="1915408"/>
          </a:xfrm>
          <a:custGeom>
            <a:avLst/>
            <a:gdLst/>
            <a:ahLst/>
            <a:cxnLst/>
            <a:rect l="l" t="t" r="r" b="b"/>
            <a:pathLst>
              <a:path w="9347075" h="5297262">
                <a:moveTo>
                  <a:pt x="0" y="0"/>
                </a:moveTo>
                <a:lnTo>
                  <a:pt x="9347075" y="0"/>
                </a:lnTo>
                <a:lnTo>
                  <a:pt x="9347075" y="5297261"/>
                </a:lnTo>
                <a:lnTo>
                  <a:pt x="0" y="529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33671">
            <a:off x="16368689" y="-857674"/>
            <a:ext cx="2816116" cy="5895832"/>
          </a:xfrm>
          <a:custGeom>
            <a:avLst/>
            <a:gdLst/>
            <a:ahLst/>
            <a:cxnLst/>
            <a:rect l="l" t="t" r="r" b="b"/>
            <a:pathLst>
              <a:path w="2816116" h="5895832">
                <a:moveTo>
                  <a:pt x="0" y="0"/>
                </a:moveTo>
                <a:lnTo>
                  <a:pt x="2816116" y="0"/>
                </a:lnTo>
                <a:lnTo>
                  <a:pt x="2816116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205"/>
            </a:stretch>
          </a:blipFill>
        </p:spPr>
      </p:sp>
      <p:sp>
        <p:nvSpPr>
          <p:cNvPr id="6" name="Freeform 6"/>
          <p:cNvSpPr/>
          <p:nvPr/>
        </p:nvSpPr>
        <p:spPr>
          <a:xfrm rot="-3698368">
            <a:off x="16456951" y="9017739"/>
            <a:ext cx="2639590" cy="715989"/>
          </a:xfrm>
          <a:custGeom>
            <a:avLst/>
            <a:gdLst/>
            <a:ahLst/>
            <a:cxnLst/>
            <a:rect l="l" t="t" r="r" b="b"/>
            <a:pathLst>
              <a:path w="2639590" h="715989">
                <a:moveTo>
                  <a:pt x="0" y="0"/>
                </a:moveTo>
                <a:lnTo>
                  <a:pt x="2639590" y="0"/>
                </a:lnTo>
                <a:lnTo>
                  <a:pt x="2639590" y="715988"/>
                </a:lnTo>
                <a:lnTo>
                  <a:pt x="0" y="715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44825">
            <a:off x="163817" y="-566062"/>
            <a:ext cx="1920587" cy="2116349"/>
          </a:xfrm>
          <a:custGeom>
            <a:avLst/>
            <a:gdLst/>
            <a:ahLst/>
            <a:cxnLst/>
            <a:rect l="l" t="t" r="r" b="b"/>
            <a:pathLst>
              <a:path w="1920587" h="2116349">
                <a:moveTo>
                  <a:pt x="0" y="0"/>
                </a:moveTo>
                <a:lnTo>
                  <a:pt x="1920587" y="0"/>
                </a:lnTo>
                <a:lnTo>
                  <a:pt x="1920587" y="2116350"/>
                </a:lnTo>
                <a:lnTo>
                  <a:pt x="0" y="211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98004">
            <a:off x="-585098" y="280966"/>
            <a:ext cx="1619457" cy="1784525"/>
          </a:xfrm>
          <a:custGeom>
            <a:avLst/>
            <a:gdLst/>
            <a:ahLst/>
            <a:cxnLst/>
            <a:rect l="l" t="t" r="r" b="b"/>
            <a:pathLst>
              <a:path w="1619457" h="1784525">
                <a:moveTo>
                  <a:pt x="0" y="0"/>
                </a:moveTo>
                <a:lnTo>
                  <a:pt x="1619457" y="0"/>
                </a:lnTo>
                <a:lnTo>
                  <a:pt x="1619457" y="1784525"/>
                </a:lnTo>
                <a:lnTo>
                  <a:pt x="0" y="1784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716">
            <a:off x="-888132" y="6017482"/>
            <a:ext cx="7349681" cy="1417438"/>
          </a:xfrm>
          <a:custGeom>
            <a:avLst/>
            <a:gdLst/>
            <a:ahLst/>
            <a:cxnLst/>
            <a:rect l="l" t="t" r="r" b="b"/>
            <a:pathLst>
              <a:path w="7349681" h="1417438">
                <a:moveTo>
                  <a:pt x="0" y="0"/>
                </a:moveTo>
                <a:lnTo>
                  <a:pt x="7349680" y="0"/>
                </a:lnTo>
                <a:lnTo>
                  <a:pt x="7349680" y="1417439"/>
                </a:lnTo>
                <a:lnTo>
                  <a:pt x="0" y="14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7"/>
          <p:cNvSpPr txBox="1"/>
          <p:nvPr/>
        </p:nvSpPr>
        <p:spPr>
          <a:xfrm>
            <a:off x="1775577" y="2892873"/>
            <a:ext cx="15826623" cy="2245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  <a:spcBef>
                <a:spcPct val="0"/>
              </a:spcBef>
            </a:pP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ĐTV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không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thay</a:t>
            </a:r>
            <a:r>
              <a:rPr lang="en-US" sz="8800" dirty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đổi</a:t>
            </a:r>
            <a:r>
              <a:rPr lang="en-US" sz="8800" dirty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lại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tình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trạng</a:t>
            </a:r>
            <a:r>
              <a:rPr lang="en-US" sz="8800" dirty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hộ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thành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“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Hộ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người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Việt</a:t>
            </a: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Dancing Script"/>
              </a:rPr>
              <a:t> Nam”</a:t>
            </a:r>
            <a:endParaRPr lang="en-US" sz="8800" dirty="0">
              <a:solidFill>
                <a:schemeClr val="accent3">
                  <a:lumMod val="75000"/>
                </a:schemeClr>
              </a:solidFill>
              <a:latin typeface="Dancing Scrip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4110" y="143934"/>
            <a:ext cx="15710682" cy="1850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77"/>
              </a:lnSpc>
            </a:pP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Trường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hợp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2: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xác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định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tại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thời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điểm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phỏng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vấn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“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người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Dancing Script"/>
              </a:rPr>
              <a:t>Việt</a:t>
            </a:r>
            <a:r>
              <a:rPr lang="en-US" sz="6000" dirty="0">
                <a:solidFill>
                  <a:srgbClr val="FF0000"/>
                </a:solidFill>
                <a:latin typeface="Dancing Script"/>
              </a:rPr>
              <a:t> Nam”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3659" y="6176171"/>
            <a:ext cx="15518299" cy="2367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600"/>
              </a:lnSpc>
              <a:spcBef>
                <a:spcPct val="0"/>
              </a:spcBef>
            </a:pPr>
            <a:r>
              <a:rPr lang="en-US" sz="8800" dirty="0">
                <a:solidFill>
                  <a:srgbClr val="0070C0"/>
                </a:solidFill>
                <a:latin typeface="Dancing Script"/>
              </a:rPr>
              <a:t>CAPI 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kiểm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tra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logic 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và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thông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báo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“</a:t>
            </a:r>
            <a:r>
              <a:rPr lang="en-US" sz="8800" dirty="0" err="1" smtClean="0">
                <a:solidFill>
                  <a:srgbClr val="0070C0"/>
                </a:solidFill>
                <a:latin typeface="Dancing Script"/>
              </a:rPr>
              <a:t>Dừng</a:t>
            </a:r>
            <a:r>
              <a:rPr lang="en-US" sz="8800" dirty="0" smtClean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Dancing Script"/>
              </a:rPr>
              <a:t>phỏng</a:t>
            </a:r>
            <a:r>
              <a:rPr lang="en-US" sz="8800" dirty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Dancing Script"/>
              </a:rPr>
              <a:t>vấn</a:t>
            </a:r>
            <a:r>
              <a:rPr lang="en-US" sz="8800" dirty="0">
                <a:solidFill>
                  <a:srgbClr val="0070C0"/>
                </a:solidFill>
                <a:latin typeface="Dancing Script"/>
              </a:rPr>
              <a:t>” </a:t>
            </a:r>
          </a:p>
        </p:txBody>
      </p:sp>
      <p:sp>
        <p:nvSpPr>
          <p:cNvPr id="17" name="Freeform 5"/>
          <p:cNvSpPr/>
          <p:nvPr/>
        </p:nvSpPr>
        <p:spPr>
          <a:xfrm>
            <a:off x="16216203" y="4593663"/>
            <a:ext cx="2502497" cy="1284649"/>
          </a:xfrm>
          <a:custGeom>
            <a:avLst/>
            <a:gdLst/>
            <a:ahLst/>
            <a:cxnLst/>
            <a:rect l="l" t="t" r="r" b="b"/>
            <a:pathLst>
              <a:path w="2502497" h="1284649">
                <a:moveTo>
                  <a:pt x="0" y="0"/>
                </a:moveTo>
                <a:lnTo>
                  <a:pt x="2502497" y="0"/>
                </a:lnTo>
                <a:lnTo>
                  <a:pt x="2502497" y="1284650"/>
                </a:lnTo>
                <a:lnTo>
                  <a:pt x="0" y="1284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523146" y="4844867"/>
            <a:ext cx="1761179" cy="22057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  <a:spcBef>
                <a:spcPct val="0"/>
              </a:spcBef>
            </a:pPr>
            <a:r>
              <a:rPr lang="en-US" sz="8800" b="1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Lưu</a:t>
            </a:r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ý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latin typeface="Dancing Scrip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485" y="8483663"/>
            <a:ext cx="18440400" cy="1803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CAPI: </a:t>
            </a:r>
            <a:r>
              <a:rPr lang="en-US" sz="5400" dirty="0" err="1" smtClean="0">
                <a:solidFill>
                  <a:schemeClr val="tx1"/>
                </a:solidFill>
              </a:rPr>
              <a:t>Kiểm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tra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tất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cả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thành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viên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hộ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tại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Câu</a:t>
            </a:r>
            <a:r>
              <a:rPr lang="en-US" sz="5400" dirty="0" smtClean="0">
                <a:solidFill>
                  <a:schemeClr val="tx1"/>
                </a:solidFill>
              </a:rPr>
              <a:t> 5_Tuổi </a:t>
            </a:r>
            <a:r>
              <a:rPr lang="en-US" sz="5400" dirty="0" err="1" smtClean="0">
                <a:solidFill>
                  <a:schemeClr val="tx1"/>
                </a:solidFill>
              </a:rPr>
              <a:t>tròn</a:t>
            </a:r>
            <a:r>
              <a:rPr lang="en-US" sz="5400" dirty="0" smtClean="0">
                <a:solidFill>
                  <a:schemeClr val="tx1"/>
                </a:solidFill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</a:rPr>
              <a:t>Nếu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hộ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có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ít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nhất</a:t>
            </a:r>
            <a:r>
              <a:rPr lang="en-US" sz="5400" dirty="0" smtClean="0">
                <a:solidFill>
                  <a:schemeClr val="tx1"/>
                </a:solidFill>
              </a:rPr>
              <a:t> 1 </a:t>
            </a:r>
            <a:r>
              <a:rPr lang="en-US" sz="5400" dirty="0" err="1" smtClean="0">
                <a:solidFill>
                  <a:schemeClr val="tx1"/>
                </a:solidFill>
              </a:rPr>
              <a:t>thành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viên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có</a:t>
            </a:r>
            <a:r>
              <a:rPr lang="en-US" sz="5400" dirty="0" smtClean="0">
                <a:solidFill>
                  <a:schemeClr val="tx1"/>
                </a:solidFill>
              </a:rPr>
              <a:t> C5</a:t>
            </a:r>
            <a:r>
              <a:rPr lang="en-US" sz="5400" dirty="0">
                <a:solidFill>
                  <a:schemeClr val="tx1"/>
                </a:solidFill>
              </a:rPr>
              <a:t> &gt;=16 </a:t>
            </a:r>
            <a:r>
              <a:rPr lang="en-US" sz="5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5400" dirty="0" err="1">
                <a:solidFill>
                  <a:schemeClr val="tx1"/>
                </a:solidFill>
                <a:sym typeface="Wingdings" panose="05000000000000000000" pitchFamily="2" charset="2"/>
              </a:rPr>
              <a:t>L</a:t>
            </a:r>
            <a:r>
              <a:rPr lang="en-US" sz="5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ỗi</a:t>
            </a:r>
            <a:r>
              <a:rPr lang="en-US" sz="5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logic “</a:t>
            </a:r>
            <a:r>
              <a:rPr lang="en-US" sz="5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Dừng</a:t>
            </a:r>
            <a:r>
              <a:rPr lang="en-US" sz="5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phỏng</a:t>
            </a:r>
            <a:r>
              <a:rPr lang="en-US" sz="5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vấn</a:t>
            </a:r>
            <a:r>
              <a:rPr lang="en-US" sz="5400" dirty="0" smtClean="0">
                <a:solidFill>
                  <a:schemeClr val="tx1"/>
                </a:solidFill>
                <a:sym typeface="Wingdings" panose="05000000000000000000" pitchFamily="2" charset="2"/>
              </a:rPr>
              <a:t>”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96390" y="5007029"/>
            <a:ext cx="1528428" cy="17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5623" y="6609669"/>
            <a:ext cx="9761499" cy="5532128"/>
          </a:xfrm>
          <a:custGeom>
            <a:avLst/>
            <a:gdLst/>
            <a:ahLst/>
            <a:cxnLst/>
            <a:rect l="l" t="t" r="r" b="b"/>
            <a:pathLst>
              <a:path w="9761499" h="5532128">
                <a:moveTo>
                  <a:pt x="0" y="0"/>
                </a:moveTo>
                <a:lnTo>
                  <a:pt x="9761499" y="0"/>
                </a:lnTo>
                <a:lnTo>
                  <a:pt x="9761499" y="5532128"/>
                </a:lnTo>
                <a:lnTo>
                  <a:pt x="0" y="553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69223">
            <a:off x="1858754" y="5990101"/>
            <a:ext cx="5210992" cy="167406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144000" y="6609669"/>
            <a:ext cx="9347075" cy="5297262"/>
          </a:xfrm>
          <a:custGeom>
            <a:avLst/>
            <a:gdLst/>
            <a:ahLst/>
            <a:cxnLst/>
            <a:rect l="l" t="t" r="r" b="b"/>
            <a:pathLst>
              <a:path w="9347075" h="5297262">
                <a:moveTo>
                  <a:pt x="0" y="0"/>
                </a:moveTo>
                <a:lnTo>
                  <a:pt x="9347075" y="0"/>
                </a:lnTo>
                <a:lnTo>
                  <a:pt x="9347075" y="5297262"/>
                </a:lnTo>
                <a:lnTo>
                  <a:pt x="0" y="529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060">
            <a:off x="9075438" y="6721886"/>
            <a:ext cx="5210992" cy="1721761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2868646" y="5349863"/>
            <a:ext cx="1595604" cy="897527"/>
          </a:xfrm>
          <a:custGeom>
            <a:avLst/>
            <a:gdLst/>
            <a:ahLst/>
            <a:cxnLst/>
            <a:rect l="l" t="t" r="r" b="b"/>
            <a:pathLst>
              <a:path w="1595604" h="897527">
                <a:moveTo>
                  <a:pt x="0" y="0"/>
                </a:moveTo>
                <a:lnTo>
                  <a:pt x="1595604" y="0"/>
                </a:lnTo>
                <a:lnTo>
                  <a:pt x="1595604" y="897528"/>
                </a:lnTo>
                <a:lnTo>
                  <a:pt x="0" y="897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952672" y="5610970"/>
            <a:ext cx="1456523" cy="602636"/>
          </a:xfrm>
          <a:custGeom>
            <a:avLst/>
            <a:gdLst/>
            <a:ahLst/>
            <a:cxnLst/>
            <a:rect l="l" t="t" r="r" b="b"/>
            <a:pathLst>
              <a:path w="1456523" h="602636">
                <a:moveTo>
                  <a:pt x="0" y="0"/>
                </a:moveTo>
                <a:lnTo>
                  <a:pt x="1456523" y="0"/>
                </a:lnTo>
                <a:lnTo>
                  <a:pt x="1456523" y="602637"/>
                </a:lnTo>
                <a:lnTo>
                  <a:pt x="0" y="602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5031" y="3861277"/>
            <a:ext cx="1446559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27"/>
              </a:lnSpc>
            </a:pPr>
            <a:r>
              <a:rPr lang="en-US" sz="11500" dirty="0" smtClean="0">
                <a:solidFill>
                  <a:srgbClr val="3C3333"/>
                </a:solidFill>
                <a:latin typeface="Dancing Script"/>
              </a:rPr>
              <a:t>TRÂN TRỌNG CẢM ƠN !</a:t>
            </a:r>
            <a:endParaRPr lang="en-US" sz="11500" u="none" dirty="0">
              <a:solidFill>
                <a:srgbClr val="3C3333"/>
              </a:solidFill>
              <a:latin typeface="Dancing Script"/>
            </a:endParaRPr>
          </a:p>
        </p:txBody>
      </p:sp>
      <p:sp>
        <p:nvSpPr>
          <p:cNvPr id="14" name="Freeform 14"/>
          <p:cNvSpPr/>
          <p:nvPr/>
        </p:nvSpPr>
        <p:spPr>
          <a:xfrm rot="-5533671">
            <a:off x="14650628" y="6458141"/>
            <a:ext cx="2816116" cy="5895832"/>
          </a:xfrm>
          <a:custGeom>
            <a:avLst/>
            <a:gdLst/>
            <a:ahLst/>
            <a:cxnLst/>
            <a:rect l="l" t="t" r="r" b="b"/>
            <a:pathLst>
              <a:path w="2816116" h="5895832">
                <a:moveTo>
                  <a:pt x="0" y="0"/>
                </a:moveTo>
                <a:lnTo>
                  <a:pt x="2816116" y="0"/>
                </a:lnTo>
                <a:lnTo>
                  <a:pt x="2816116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3205"/>
            </a:stretch>
          </a:blipFill>
        </p:spPr>
      </p:sp>
      <p:sp>
        <p:nvSpPr>
          <p:cNvPr id="15" name="Freeform 15"/>
          <p:cNvSpPr/>
          <p:nvPr/>
        </p:nvSpPr>
        <p:spPr>
          <a:xfrm rot="-3698368">
            <a:off x="16456951" y="9017739"/>
            <a:ext cx="2639590" cy="715989"/>
          </a:xfrm>
          <a:custGeom>
            <a:avLst/>
            <a:gdLst/>
            <a:ahLst/>
            <a:cxnLst/>
            <a:rect l="l" t="t" r="r" b="b"/>
            <a:pathLst>
              <a:path w="2639590" h="715989">
                <a:moveTo>
                  <a:pt x="0" y="0"/>
                </a:moveTo>
                <a:lnTo>
                  <a:pt x="2639590" y="0"/>
                </a:lnTo>
                <a:lnTo>
                  <a:pt x="2639590" y="715988"/>
                </a:lnTo>
                <a:lnTo>
                  <a:pt x="0" y="7159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644825">
            <a:off x="1398140" y="-566062"/>
            <a:ext cx="1920587" cy="2116349"/>
          </a:xfrm>
          <a:custGeom>
            <a:avLst/>
            <a:gdLst/>
            <a:ahLst/>
            <a:cxnLst/>
            <a:rect l="l" t="t" r="r" b="b"/>
            <a:pathLst>
              <a:path w="1920587" h="2116349">
                <a:moveTo>
                  <a:pt x="0" y="0"/>
                </a:moveTo>
                <a:lnTo>
                  <a:pt x="1920587" y="0"/>
                </a:lnTo>
                <a:lnTo>
                  <a:pt x="1920587" y="2116350"/>
                </a:lnTo>
                <a:lnTo>
                  <a:pt x="0" y="2116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898004">
            <a:off x="-585098" y="280966"/>
            <a:ext cx="1619457" cy="1784525"/>
          </a:xfrm>
          <a:custGeom>
            <a:avLst/>
            <a:gdLst/>
            <a:ahLst/>
            <a:cxnLst/>
            <a:rect l="l" t="t" r="r" b="b"/>
            <a:pathLst>
              <a:path w="1619457" h="1784525">
                <a:moveTo>
                  <a:pt x="0" y="0"/>
                </a:moveTo>
                <a:lnTo>
                  <a:pt x="1619457" y="0"/>
                </a:lnTo>
                <a:lnTo>
                  <a:pt x="1619457" y="1784525"/>
                </a:lnTo>
                <a:lnTo>
                  <a:pt x="0" y="17845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90716">
            <a:off x="11009339" y="-216607"/>
            <a:ext cx="7349681" cy="1417438"/>
          </a:xfrm>
          <a:custGeom>
            <a:avLst/>
            <a:gdLst/>
            <a:ahLst/>
            <a:cxnLst/>
            <a:rect l="l" t="t" r="r" b="b"/>
            <a:pathLst>
              <a:path w="7349681" h="1417438">
                <a:moveTo>
                  <a:pt x="0" y="0"/>
                </a:moveTo>
                <a:lnTo>
                  <a:pt x="7349680" y="0"/>
                </a:lnTo>
                <a:lnTo>
                  <a:pt x="7349680" y="1417439"/>
                </a:lnTo>
                <a:lnTo>
                  <a:pt x="0" y="14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7689" y="1946940"/>
            <a:ext cx="16611599" cy="2795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918"/>
              </a:lnSpc>
            </a:pP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H</a:t>
            </a:r>
            <a:r>
              <a:rPr lang="en-US" sz="8949" dirty="0" err="1" smtClean="0">
                <a:solidFill>
                  <a:srgbClr val="0097B2"/>
                </a:solidFill>
                <a:latin typeface="Dancing Script"/>
              </a:rPr>
              <a:t>ộ</a:t>
            </a:r>
            <a:r>
              <a:rPr lang="en-US" sz="8949" dirty="0" smtClean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có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người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nước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ngoài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sống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cùng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người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8949" dirty="0" err="1">
                <a:solidFill>
                  <a:srgbClr val="0097B2"/>
                </a:solidFill>
                <a:latin typeface="Dancing Script"/>
              </a:rPr>
              <a:t>Việt</a:t>
            </a:r>
            <a:r>
              <a:rPr lang="en-US" sz="8949" dirty="0">
                <a:solidFill>
                  <a:srgbClr val="0097B2"/>
                </a:solidFill>
                <a:latin typeface="Dancing Script"/>
              </a:rPr>
              <a:t> Nam</a:t>
            </a:r>
          </a:p>
        </p:txBody>
      </p:sp>
      <p:sp>
        <p:nvSpPr>
          <p:cNvPr id="4" name="Freeform 4"/>
          <p:cNvSpPr/>
          <p:nvPr/>
        </p:nvSpPr>
        <p:spPr>
          <a:xfrm>
            <a:off x="11985815" y="8852917"/>
            <a:ext cx="7183372" cy="2744122"/>
          </a:xfrm>
          <a:custGeom>
            <a:avLst/>
            <a:gdLst/>
            <a:ahLst/>
            <a:cxnLst/>
            <a:rect l="l" t="t" r="r" b="b"/>
            <a:pathLst>
              <a:path w="7183372" h="2744122">
                <a:moveTo>
                  <a:pt x="0" y="0"/>
                </a:moveTo>
                <a:lnTo>
                  <a:pt x="7183372" y="0"/>
                </a:lnTo>
                <a:lnTo>
                  <a:pt x="7183372" y="2744123"/>
                </a:lnTo>
                <a:lnTo>
                  <a:pt x="0" y="2744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55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31006" y="6909776"/>
            <a:ext cx="1956994" cy="4896756"/>
          </a:xfrm>
          <a:custGeom>
            <a:avLst/>
            <a:gdLst/>
            <a:ahLst/>
            <a:cxnLst/>
            <a:rect l="l" t="t" r="r" b="b"/>
            <a:pathLst>
              <a:path w="1956994" h="4896756">
                <a:moveTo>
                  <a:pt x="0" y="0"/>
                </a:moveTo>
                <a:lnTo>
                  <a:pt x="1956994" y="0"/>
                </a:lnTo>
                <a:lnTo>
                  <a:pt x="1956994" y="4896756"/>
                </a:lnTo>
                <a:lnTo>
                  <a:pt x="0" y="489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9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375" y="8867455"/>
            <a:ext cx="9283028" cy="1886971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25646">
            <a:off x="10301799" y="8828081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2" y="0"/>
                </a:lnTo>
                <a:lnTo>
                  <a:pt x="1170682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216740">
            <a:off x="17191267" y="3967948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6"/>
                </a:lnTo>
                <a:lnTo>
                  <a:pt x="0" y="129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3999" y="4570065"/>
            <a:ext cx="2269425" cy="22968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9563" y="56316"/>
            <a:ext cx="18140487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64"/>
              </a:lnSpc>
            </a:pPr>
            <a:r>
              <a:rPr lang="en-US" sz="8249" dirty="0" err="1">
                <a:latin typeface="Dancing Script"/>
              </a:rPr>
              <a:t>Hướng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dẫn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thu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thập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thông</a:t>
            </a:r>
            <a:r>
              <a:rPr lang="en-US" sz="8249" dirty="0">
                <a:latin typeface="Dancing Script"/>
              </a:rPr>
              <a:t> tin </a:t>
            </a:r>
            <a:r>
              <a:rPr lang="en-US" sz="8249" dirty="0" err="1">
                <a:latin typeface="Dancing Script"/>
              </a:rPr>
              <a:t>người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nước</a:t>
            </a:r>
            <a:r>
              <a:rPr lang="en-US" sz="8249" dirty="0">
                <a:latin typeface="Dancing Script"/>
              </a:rPr>
              <a:t> </a:t>
            </a:r>
            <a:r>
              <a:rPr lang="en-US" sz="8249" dirty="0" err="1">
                <a:latin typeface="Dancing Script"/>
              </a:rPr>
              <a:t>ngoài</a:t>
            </a:r>
            <a:r>
              <a:rPr lang="en-US" sz="8249" dirty="0">
                <a:latin typeface="Dancing Script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1755" y="6876461"/>
            <a:ext cx="15695871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64"/>
              </a:lnSpc>
            </a:pPr>
            <a:r>
              <a:rPr lang="en-US" sz="9600" dirty="0" err="1" smtClean="0">
                <a:solidFill>
                  <a:srgbClr val="FF0000"/>
                </a:solidFill>
                <a:latin typeface="Dancing Script"/>
              </a:rPr>
              <a:t>Hộ</a:t>
            </a:r>
            <a:r>
              <a:rPr lang="en-US" sz="96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Dancing Script"/>
              </a:rPr>
              <a:t>chỉ</a:t>
            </a:r>
            <a:r>
              <a:rPr lang="en-US" sz="9600" dirty="0" smtClean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Dancing Script"/>
              </a:rPr>
              <a:t>bao</a:t>
            </a:r>
            <a:r>
              <a:rPr lang="en-US" sz="96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Dancing Script"/>
              </a:rPr>
              <a:t>gồm</a:t>
            </a:r>
            <a:r>
              <a:rPr lang="en-US" sz="96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Dancing Script"/>
              </a:rPr>
              <a:t>người</a:t>
            </a:r>
            <a:r>
              <a:rPr lang="en-US" sz="96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Dancing Script"/>
              </a:rPr>
              <a:t>nước</a:t>
            </a:r>
            <a:r>
              <a:rPr lang="en-US" sz="9600" dirty="0">
                <a:solidFill>
                  <a:srgbClr val="FF0000"/>
                </a:solidFill>
                <a:latin typeface="Dancing Script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Dancing Script"/>
              </a:rPr>
              <a:t>ngoài</a:t>
            </a:r>
            <a:r>
              <a:rPr lang="en-US" sz="9600" dirty="0">
                <a:solidFill>
                  <a:srgbClr val="FF0000"/>
                </a:solidFill>
                <a:latin typeface="Dancing Script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391155" y="2164241"/>
            <a:ext cx="990600" cy="10821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1</a:t>
            </a:r>
            <a:endParaRPr lang="en-US" sz="5400" b="1" dirty="0"/>
          </a:p>
        </p:txBody>
      </p:sp>
      <p:sp>
        <p:nvSpPr>
          <p:cNvPr id="14" name="Oval 13"/>
          <p:cNvSpPr/>
          <p:nvPr/>
        </p:nvSpPr>
        <p:spPr>
          <a:xfrm>
            <a:off x="210444" y="6972612"/>
            <a:ext cx="990600" cy="108214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2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5505886">
            <a:off x="-1404510" y="53165"/>
            <a:ext cx="12107276" cy="10213685"/>
          </a:xfrm>
          <a:custGeom>
            <a:avLst/>
            <a:gdLst/>
            <a:ahLst/>
            <a:cxnLst/>
            <a:rect l="l" t="t" r="r" b="b"/>
            <a:pathLst>
              <a:path w="12107276" h="11285795">
                <a:moveTo>
                  <a:pt x="0" y="0"/>
                </a:moveTo>
                <a:lnTo>
                  <a:pt x="12107276" y="0"/>
                </a:lnTo>
                <a:lnTo>
                  <a:pt x="12107276" y="11285794"/>
                </a:lnTo>
                <a:lnTo>
                  <a:pt x="0" y="1128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50" r="-8350"/>
            </a:stretch>
          </a:blipFill>
        </p:spPr>
      </p:sp>
      <p:sp>
        <p:nvSpPr>
          <p:cNvPr id="5" name="Freeform 5"/>
          <p:cNvSpPr/>
          <p:nvPr/>
        </p:nvSpPr>
        <p:spPr>
          <a:xfrm rot="-9280618">
            <a:off x="-662565" y="8962356"/>
            <a:ext cx="2153978" cy="1411357"/>
          </a:xfrm>
          <a:custGeom>
            <a:avLst/>
            <a:gdLst/>
            <a:ahLst/>
            <a:cxnLst/>
            <a:rect l="l" t="t" r="r" b="b"/>
            <a:pathLst>
              <a:path w="2163107" h="894986">
                <a:moveTo>
                  <a:pt x="0" y="0"/>
                </a:moveTo>
                <a:lnTo>
                  <a:pt x="2163107" y="0"/>
                </a:lnTo>
                <a:lnTo>
                  <a:pt x="2163107" y="894986"/>
                </a:lnTo>
                <a:lnTo>
                  <a:pt x="0" y="89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3504">
            <a:off x="893532" y="9527434"/>
            <a:ext cx="9283028" cy="1410718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83055" y="9645754"/>
            <a:ext cx="1450735" cy="808185"/>
          </a:xfrm>
          <a:custGeom>
            <a:avLst/>
            <a:gdLst/>
            <a:ahLst/>
            <a:cxnLst/>
            <a:rect l="l" t="t" r="r" b="b"/>
            <a:pathLst>
              <a:path w="1450735" h="808185">
                <a:moveTo>
                  <a:pt x="0" y="0"/>
                </a:moveTo>
                <a:lnTo>
                  <a:pt x="1450735" y="0"/>
                </a:lnTo>
                <a:lnTo>
                  <a:pt x="1450735" y="808185"/>
                </a:lnTo>
                <a:lnTo>
                  <a:pt x="0" y="808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64002" y="5679964"/>
            <a:ext cx="1898228" cy="1695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76145" y="5441515"/>
            <a:ext cx="1683463" cy="17814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23686" y="-22012"/>
            <a:ext cx="1786643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2"/>
              </a:lnSpc>
            </a:pPr>
            <a:r>
              <a:rPr lang="en-US" sz="6000" dirty="0" err="1">
                <a:latin typeface="Dancing Script"/>
              </a:rPr>
              <a:t>Đối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với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hộ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có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người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nước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ngoài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sống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cùng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người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err="1">
                <a:latin typeface="Dancing Script"/>
              </a:rPr>
              <a:t>Việt</a:t>
            </a:r>
            <a:r>
              <a:rPr lang="en-US" sz="6000" dirty="0">
                <a:latin typeface="Dancing Script"/>
              </a:rPr>
              <a:t> </a:t>
            </a:r>
            <a:r>
              <a:rPr lang="en-US" sz="6000" dirty="0" smtClean="0">
                <a:latin typeface="Dancing Script"/>
              </a:rPr>
              <a:t>Nam</a:t>
            </a:r>
          </a:p>
          <a:p>
            <a:pPr algn="ctr">
              <a:lnSpc>
                <a:spcPts val="8112"/>
              </a:lnSpc>
            </a:pP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Thu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thập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thông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tin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đúng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loại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phiếu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như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được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chọn</a:t>
            </a:r>
            <a:r>
              <a:rPr lang="en-US" sz="6649" dirty="0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 </a:t>
            </a:r>
            <a:r>
              <a:rPr lang="en-US" sz="6649" dirty="0" err="1" smtClean="0">
                <a:solidFill>
                  <a:schemeClr val="accent6">
                    <a:lumMod val="75000"/>
                  </a:schemeClr>
                </a:solidFill>
                <a:latin typeface="Dancing Script"/>
              </a:rPr>
              <a:t>mẫu</a:t>
            </a:r>
            <a:endParaRPr lang="en-US" sz="6649" dirty="0">
              <a:solidFill>
                <a:schemeClr val="accent6">
                  <a:lumMod val="75000"/>
                </a:schemeClr>
              </a:solidFill>
              <a:latin typeface="Dancing Scrip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887" y="2968909"/>
            <a:ext cx="920462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3C3333"/>
                </a:solidFill>
                <a:latin typeface="Muli"/>
              </a:rPr>
              <a:t>Trường</a:t>
            </a: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3C3333"/>
                </a:solidFill>
                <a:latin typeface="Muli"/>
              </a:rPr>
              <a:t>hợp</a:t>
            </a: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3C3333"/>
                </a:solidFill>
                <a:latin typeface="Muli"/>
              </a:rPr>
              <a:t>người</a:t>
            </a: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3C3333"/>
                </a:solidFill>
                <a:latin typeface="Muli"/>
              </a:rPr>
              <a:t>nước</a:t>
            </a: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3C3333"/>
                </a:solidFill>
                <a:latin typeface="Muli"/>
              </a:rPr>
              <a:t>ngoài</a:t>
            </a:r>
            <a:r>
              <a:rPr lang="en-US" sz="68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FF0000"/>
                </a:solidFill>
                <a:latin typeface="Muli"/>
              </a:rPr>
              <a:t>nghe</a:t>
            </a:r>
            <a:r>
              <a:rPr lang="en-US" sz="6896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FF0000"/>
                </a:solidFill>
                <a:latin typeface="Muli"/>
              </a:rPr>
              <a:t>và</a:t>
            </a:r>
            <a:r>
              <a:rPr lang="en-US" sz="6896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896" dirty="0" err="1">
                <a:solidFill>
                  <a:srgbClr val="FF0000"/>
                </a:solidFill>
                <a:latin typeface="Muli"/>
              </a:rPr>
              <a:t>nói</a:t>
            </a:r>
            <a:r>
              <a:rPr lang="en-US" sz="6896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896" dirty="0" err="1">
                <a:latin typeface="Muli"/>
              </a:rPr>
              <a:t>được</a:t>
            </a:r>
            <a:r>
              <a:rPr lang="en-US" sz="6896" dirty="0">
                <a:latin typeface="Muli"/>
              </a:rPr>
              <a:t> </a:t>
            </a:r>
            <a:r>
              <a:rPr lang="en-US" sz="6896" dirty="0" err="1">
                <a:latin typeface="Muli"/>
              </a:rPr>
              <a:t>tiếng</a:t>
            </a:r>
            <a:r>
              <a:rPr lang="en-US" sz="6896" dirty="0">
                <a:latin typeface="Muli"/>
              </a:rPr>
              <a:t> </a:t>
            </a:r>
            <a:r>
              <a:rPr lang="en-US" sz="6896" dirty="0" err="1" smtClean="0">
                <a:latin typeface="Muli"/>
              </a:rPr>
              <a:t>Việt</a:t>
            </a:r>
            <a:endParaRPr lang="en-US" sz="6896" dirty="0">
              <a:latin typeface="Mul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050" y="6995590"/>
            <a:ext cx="920462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857" dirty="0" err="1">
                <a:solidFill>
                  <a:srgbClr val="3C3333"/>
                </a:solidFill>
                <a:latin typeface="Muli"/>
              </a:rPr>
              <a:t>Phỏng</a:t>
            </a:r>
            <a:r>
              <a:rPr lang="en-US" sz="6857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57" dirty="0" err="1">
                <a:solidFill>
                  <a:srgbClr val="3C3333"/>
                </a:solidFill>
                <a:latin typeface="Muli"/>
              </a:rPr>
              <a:t>vấn</a:t>
            </a:r>
            <a:r>
              <a:rPr lang="en-US" sz="6857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57" dirty="0" err="1">
                <a:solidFill>
                  <a:srgbClr val="FF0000"/>
                </a:solidFill>
                <a:latin typeface="Muli"/>
              </a:rPr>
              <a:t>trực</a:t>
            </a:r>
            <a:r>
              <a:rPr lang="en-US" sz="6857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857" dirty="0" err="1">
                <a:solidFill>
                  <a:srgbClr val="FF0000"/>
                </a:solidFill>
                <a:latin typeface="Muli"/>
              </a:rPr>
              <a:t>tiếp</a:t>
            </a:r>
            <a:r>
              <a:rPr lang="en-US" sz="6857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857" dirty="0" err="1">
                <a:solidFill>
                  <a:srgbClr val="3C3333"/>
                </a:solidFill>
                <a:latin typeface="Muli"/>
              </a:rPr>
              <a:t>người</a:t>
            </a:r>
            <a:r>
              <a:rPr lang="en-US" sz="6857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57" dirty="0" err="1">
                <a:solidFill>
                  <a:srgbClr val="3C3333"/>
                </a:solidFill>
                <a:latin typeface="Muli"/>
              </a:rPr>
              <a:t>nước</a:t>
            </a:r>
            <a:r>
              <a:rPr lang="en-US" sz="6857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857" dirty="0" err="1" smtClean="0">
                <a:solidFill>
                  <a:srgbClr val="3C3333"/>
                </a:solidFill>
                <a:latin typeface="Muli"/>
              </a:rPr>
              <a:t>ngoài</a:t>
            </a:r>
            <a:endParaRPr lang="en-US" sz="6857" dirty="0">
              <a:solidFill>
                <a:srgbClr val="3C3333"/>
              </a:solidFill>
              <a:latin typeface="Mul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39514" y="2887873"/>
            <a:ext cx="8576281" cy="365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6"/>
              </a:lnSpc>
            </a:pP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Trường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hợp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người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nước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ngoài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FF0000"/>
                </a:solidFill>
                <a:latin typeface="Muli"/>
              </a:rPr>
              <a:t>không</a:t>
            </a:r>
            <a:r>
              <a:rPr lang="en-US" sz="6496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FF0000"/>
                </a:solidFill>
                <a:latin typeface="Muli"/>
              </a:rPr>
              <a:t>nói</a:t>
            </a:r>
            <a:r>
              <a:rPr lang="en-US" sz="6496" dirty="0">
                <a:solidFill>
                  <a:srgbClr val="FF0000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được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tiếng</a:t>
            </a:r>
            <a:r>
              <a:rPr lang="en-US" sz="6496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6496" dirty="0" err="1">
                <a:solidFill>
                  <a:srgbClr val="3C3333"/>
                </a:solidFill>
                <a:latin typeface="Muli"/>
              </a:rPr>
              <a:t>Việt</a:t>
            </a:r>
            <a:endParaRPr lang="en-US" sz="6496" dirty="0">
              <a:solidFill>
                <a:srgbClr val="3C3333"/>
              </a:solidFill>
              <a:latin typeface="Muli"/>
            </a:endParaRPr>
          </a:p>
          <a:p>
            <a:pPr marL="0" lvl="0" indent="0" algn="ctr">
              <a:lnSpc>
                <a:spcPts val="7146"/>
              </a:lnSpc>
            </a:pPr>
            <a:endParaRPr lang="en-US" sz="6496" dirty="0">
              <a:solidFill>
                <a:srgbClr val="3C3333"/>
              </a:solidFill>
              <a:latin typeface="Mul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462217" y="6983575"/>
            <a:ext cx="8576281" cy="231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dirty="0" err="1">
                <a:solidFill>
                  <a:srgbClr val="3C3333"/>
                </a:solidFill>
                <a:latin typeface="Muli"/>
              </a:rPr>
              <a:t>Phỏng</a:t>
            </a:r>
            <a:r>
              <a:rPr lang="en-US" sz="5400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5400" dirty="0" err="1">
                <a:solidFill>
                  <a:srgbClr val="3C3333"/>
                </a:solidFill>
                <a:latin typeface="Muli"/>
              </a:rPr>
              <a:t>vấn</a:t>
            </a:r>
            <a:r>
              <a:rPr lang="en-US" sz="5400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Muli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Muli"/>
              </a:rPr>
              <a:t> qua </a:t>
            </a:r>
            <a:r>
              <a:rPr lang="en-US" sz="5400" dirty="0" err="1">
                <a:solidFill>
                  <a:srgbClr val="3C3333"/>
                </a:solidFill>
                <a:latin typeface="Muli"/>
              </a:rPr>
              <a:t>người</a:t>
            </a:r>
            <a:r>
              <a:rPr lang="en-US" sz="5400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5400" dirty="0" err="1">
                <a:solidFill>
                  <a:srgbClr val="3C3333"/>
                </a:solidFill>
                <a:latin typeface="Muli"/>
              </a:rPr>
              <a:t>Việt</a:t>
            </a:r>
            <a:r>
              <a:rPr lang="en-US" sz="5400" dirty="0">
                <a:solidFill>
                  <a:srgbClr val="3C3333"/>
                </a:solidFill>
                <a:latin typeface="Muli"/>
              </a:rPr>
              <a:t> Nam </a:t>
            </a:r>
            <a:r>
              <a:rPr lang="en-US" sz="5400" dirty="0" err="1">
                <a:solidFill>
                  <a:srgbClr val="3C3333"/>
                </a:solidFill>
                <a:latin typeface="Muli"/>
              </a:rPr>
              <a:t>sống</a:t>
            </a:r>
            <a:r>
              <a:rPr lang="en-US" sz="5400" dirty="0">
                <a:solidFill>
                  <a:srgbClr val="3C3333"/>
                </a:solidFill>
                <a:latin typeface="Muli"/>
              </a:rPr>
              <a:t> </a:t>
            </a:r>
            <a:r>
              <a:rPr lang="en-US" sz="5400" dirty="0" err="1" smtClean="0">
                <a:solidFill>
                  <a:srgbClr val="3C3333"/>
                </a:solidFill>
                <a:latin typeface="Muli"/>
              </a:rPr>
              <a:t>cùng</a:t>
            </a:r>
            <a:endParaRPr lang="en-US" sz="5400" dirty="0">
              <a:solidFill>
                <a:srgbClr val="3C3333"/>
              </a:solidFill>
              <a:latin typeface="Muli"/>
            </a:endParaRPr>
          </a:p>
        </p:txBody>
      </p:sp>
      <p:sp>
        <p:nvSpPr>
          <p:cNvPr id="20" name="Freeform 8"/>
          <p:cNvSpPr/>
          <p:nvPr/>
        </p:nvSpPr>
        <p:spPr>
          <a:xfrm rot="6451536">
            <a:off x="-2685536" y="-2077220"/>
            <a:ext cx="4263338" cy="4051924"/>
          </a:xfrm>
          <a:custGeom>
            <a:avLst/>
            <a:gdLst/>
            <a:ahLst/>
            <a:cxnLst/>
            <a:rect l="l" t="t" r="r" b="b"/>
            <a:pathLst>
              <a:path w="3751223" h="5895832">
                <a:moveTo>
                  <a:pt x="0" y="0"/>
                </a:moveTo>
                <a:lnTo>
                  <a:pt x="3751223" y="0"/>
                </a:lnTo>
                <a:lnTo>
                  <a:pt x="3751223" y="5895832"/>
                </a:lnTo>
                <a:lnTo>
                  <a:pt x="0" y="5895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Oval 18"/>
          <p:cNvSpPr/>
          <p:nvPr/>
        </p:nvSpPr>
        <p:spPr>
          <a:xfrm>
            <a:off x="730865" y="-91805"/>
            <a:ext cx="861201" cy="10821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1</a:t>
            </a:r>
            <a:endParaRPr lang="en-US" sz="5400" b="1" dirty="0"/>
          </a:p>
        </p:txBody>
      </p:sp>
      <p:sp>
        <p:nvSpPr>
          <p:cNvPr id="21" name="Freeform 9"/>
          <p:cNvSpPr/>
          <p:nvPr/>
        </p:nvSpPr>
        <p:spPr>
          <a:xfrm rot="8378592">
            <a:off x="5184022" y="2014419"/>
            <a:ext cx="1441800" cy="963386"/>
          </a:xfrm>
          <a:custGeom>
            <a:avLst/>
            <a:gdLst/>
            <a:ahLst/>
            <a:cxnLst/>
            <a:rect l="l" t="t" r="r" b="b"/>
            <a:pathLst>
              <a:path w="1441800" h="1346641">
                <a:moveTo>
                  <a:pt x="0" y="0"/>
                </a:moveTo>
                <a:lnTo>
                  <a:pt x="1441800" y="0"/>
                </a:lnTo>
                <a:lnTo>
                  <a:pt x="1441800" y="1346642"/>
                </a:lnTo>
                <a:lnTo>
                  <a:pt x="0" y="1346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9"/>
          <p:cNvSpPr/>
          <p:nvPr/>
        </p:nvSpPr>
        <p:spPr>
          <a:xfrm rot="3410867">
            <a:off x="12090581" y="2153064"/>
            <a:ext cx="1441800" cy="865761"/>
          </a:xfrm>
          <a:custGeom>
            <a:avLst/>
            <a:gdLst/>
            <a:ahLst/>
            <a:cxnLst/>
            <a:rect l="l" t="t" r="r" b="b"/>
            <a:pathLst>
              <a:path w="1441800" h="1346641">
                <a:moveTo>
                  <a:pt x="0" y="0"/>
                </a:moveTo>
                <a:lnTo>
                  <a:pt x="1441800" y="0"/>
                </a:lnTo>
                <a:lnTo>
                  <a:pt x="1441800" y="1346642"/>
                </a:lnTo>
                <a:lnTo>
                  <a:pt x="0" y="1346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"/>
          <p:cNvSpPr/>
          <p:nvPr/>
        </p:nvSpPr>
        <p:spPr>
          <a:xfrm rot="296836">
            <a:off x="9398157" y="9629470"/>
            <a:ext cx="9283028" cy="1410718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 rot="179937">
            <a:off x="-623307" y="8808643"/>
            <a:ext cx="1749483" cy="2976371"/>
          </a:xfrm>
          <a:custGeom>
            <a:avLst/>
            <a:gdLst/>
            <a:ahLst/>
            <a:cxnLst/>
            <a:rect l="l" t="t" r="r" b="b"/>
            <a:pathLst>
              <a:path w="1756898" h="2723872">
                <a:moveTo>
                  <a:pt x="0" y="0"/>
                </a:moveTo>
                <a:lnTo>
                  <a:pt x="1756897" y="0"/>
                </a:lnTo>
                <a:lnTo>
                  <a:pt x="1756897" y="2723873"/>
                </a:lnTo>
                <a:lnTo>
                  <a:pt x="0" y="2723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Right Arrow 24"/>
          <p:cNvSpPr/>
          <p:nvPr/>
        </p:nvSpPr>
        <p:spPr>
          <a:xfrm>
            <a:off x="400005" y="1025948"/>
            <a:ext cx="761460" cy="92061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223152" y="8478756"/>
            <a:ext cx="18990943" cy="1808244"/>
          </a:xfrm>
          <a:custGeom>
            <a:avLst/>
            <a:gdLst/>
            <a:ahLst/>
            <a:cxnLst/>
            <a:rect l="l" t="t" r="r" b="b"/>
            <a:pathLst>
              <a:path w="18990943" h="4035575">
                <a:moveTo>
                  <a:pt x="0" y="0"/>
                </a:moveTo>
                <a:lnTo>
                  <a:pt x="18990942" y="0"/>
                </a:lnTo>
                <a:lnTo>
                  <a:pt x="18990942" y="4035576"/>
                </a:lnTo>
                <a:lnTo>
                  <a:pt x="0" y="403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4359">
            <a:off x="12502369" y="6646229"/>
            <a:ext cx="10289691" cy="4631810"/>
          </a:xfrm>
          <a:custGeom>
            <a:avLst/>
            <a:gdLst/>
            <a:ahLst/>
            <a:cxnLst/>
            <a:rect l="l" t="t" r="r" b="b"/>
            <a:pathLst>
              <a:path w="10289691" h="4631810">
                <a:moveTo>
                  <a:pt x="0" y="0"/>
                </a:moveTo>
                <a:lnTo>
                  <a:pt x="10289691" y="0"/>
                </a:lnTo>
                <a:lnTo>
                  <a:pt x="10289691" y="4631811"/>
                </a:lnTo>
                <a:lnTo>
                  <a:pt x="0" y="463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407"/>
            </a:stretch>
          </a:blipFill>
        </p:spPr>
      </p:sp>
      <p:sp>
        <p:nvSpPr>
          <p:cNvPr id="14" name="Freeform 14"/>
          <p:cNvSpPr/>
          <p:nvPr/>
        </p:nvSpPr>
        <p:spPr>
          <a:xfrm rot="-2061987">
            <a:off x="15198263" y="8706429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35224">
            <a:off x="17011682" y="7551353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6"/>
                </a:lnTo>
                <a:lnTo>
                  <a:pt x="0" y="129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20169">
            <a:off x="871156" y="8577902"/>
            <a:ext cx="1183374" cy="1303993"/>
          </a:xfrm>
          <a:custGeom>
            <a:avLst/>
            <a:gdLst/>
            <a:ahLst/>
            <a:cxnLst/>
            <a:rect l="l" t="t" r="r" b="b"/>
            <a:pathLst>
              <a:path w="1183374" h="1303993">
                <a:moveTo>
                  <a:pt x="0" y="0"/>
                </a:moveTo>
                <a:lnTo>
                  <a:pt x="1183374" y="0"/>
                </a:lnTo>
                <a:lnTo>
                  <a:pt x="1183374" y="1303993"/>
                </a:lnTo>
                <a:lnTo>
                  <a:pt x="0" y="1303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58141">
            <a:off x="3941041" y="9164212"/>
            <a:ext cx="905166" cy="997429"/>
          </a:xfrm>
          <a:custGeom>
            <a:avLst/>
            <a:gdLst/>
            <a:ahLst/>
            <a:cxnLst/>
            <a:rect l="l" t="t" r="r" b="b"/>
            <a:pathLst>
              <a:path w="905166" h="997429">
                <a:moveTo>
                  <a:pt x="0" y="0"/>
                </a:moveTo>
                <a:lnTo>
                  <a:pt x="905167" y="0"/>
                </a:lnTo>
                <a:lnTo>
                  <a:pt x="905167" y="997428"/>
                </a:lnTo>
                <a:lnTo>
                  <a:pt x="0" y="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63982" y="9506988"/>
            <a:ext cx="5129790" cy="989317"/>
          </a:xfrm>
          <a:custGeom>
            <a:avLst/>
            <a:gdLst/>
            <a:ahLst/>
            <a:cxnLst/>
            <a:rect l="l" t="t" r="r" b="b"/>
            <a:pathLst>
              <a:path w="5129790" h="989317">
                <a:moveTo>
                  <a:pt x="0" y="0"/>
                </a:moveTo>
                <a:lnTo>
                  <a:pt x="5129789" y="0"/>
                </a:lnTo>
                <a:lnTo>
                  <a:pt x="5129789" y="989316"/>
                </a:lnTo>
                <a:lnTo>
                  <a:pt x="0" y="98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-1" y="6441563"/>
            <a:ext cx="18925608" cy="1537272"/>
            <a:chOff x="-143870" y="5990243"/>
            <a:chExt cx="18925608" cy="1537272"/>
          </a:xfrm>
        </p:grpSpPr>
        <p:sp>
          <p:nvSpPr>
            <p:cNvPr id="3" name="AutoShape 3"/>
            <p:cNvSpPr/>
            <p:nvPr/>
          </p:nvSpPr>
          <p:spPr>
            <a:xfrm>
              <a:off x="1042647" y="6739829"/>
              <a:ext cx="17739091" cy="0"/>
            </a:xfrm>
            <a:prstGeom prst="line">
              <a:avLst/>
            </a:prstGeom>
            <a:ln w="9525" cap="rnd">
              <a:solidFill>
                <a:srgbClr val="3C3333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3" name="Group 22"/>
            <p:cNvGrpSpPr/>
            <p:nvPr/>
          </p:nvGrpSpPr>
          <p:grpSpPr>
            <a:xfrm>
              <a:off x="1668450" y="6574883"/>
              <a:ext cx="13189525" cy="333375"/>
              <a:chOff x="1028700" y="5349173"/>
              <a:chExt cx="13189525" cy="333375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1028700" y="5358698"/>
                <a:ext cx="323850" cy="323850"/>
                <a:chOff x="0" y="0"/>
                <a:chExt cx="6350000" cy="63500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5317258" y="5349173"/>
                <a:ext cx="323850" cy="323850"/>
                <a:chOff x="0" y="0"/>
                <a:chExt cx="6350000" cy="63500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9605817" y="5349173"/>
                <a:ext cx="323850" cy="323850"/>
                <a:chOff x="0" y="0"/>
                <a:chExt cx="6350000" cy="6350000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13894375" y="5349173"/>
                <a:ext cx="323850" cy="323850"/>
                <a:chOff x="0" y="0"/>
                <a:chExt cx="6350000" cy="6350000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>
              <a:off x="-143870" y="5990243"/>
              <a:ext cx="1506526" cy="1537272"/>
            </a:xfrm>
            <a:custGeom>
              <a:avLst/>
              <a:gdLst/>
              <a:ahLst/>
              <a:cxnLst/>
              <a:rect l="l" t="t" r="r" b="b"/>
              <a:pathLst>
                <a:path w="1506526" h="1537272">
                  <a:moveTo>
                    <a:pt x="0" y="0"/>
                  </a:moveTo>
                  <a:lnTo>
                    <a:pt x="1506526" y="0"/>
                  </a:lnTo>
                  <a:lnTo>
                    <a:pt x="1506526" y="1537272"/>
                  </a:lnTo>
                  <a:lnTo>
                    <a:pt x="0" y="153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558468" y="136968"/>
            <a:ext cx="13013566" cy="205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2"/>
              </a:lnSpc>
            </a:pP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Đối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với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hộ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chỉ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bao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gồm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người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nước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ngoài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(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Hộ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người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nước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 </a:t>
            </a:r>
            <a:r>
              <a:rPr lang="en-US" sz="6649" dirty="0" err="1">
                <a:solidFill>
                  <a:srgbClr val="0097B2"/>
                </a:solidFill>
                <a:latin typeface="Dancing Script"/>
              </a:rPr>
              <a:t>ngoài</a:t>
            </a:r>
            <a:r>
              <a:rPr lang="en-US" sz="6649" dirty="0">
                <a:solidFill>
                  <a:srgbClr val="0097B2"/>
                </a:solidFill>
                <a:latin typeface="Dancing Script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7456" y="5635556"/>
            <a:ext cx="1747720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 dirty="0" err="1">
                <a:solidFill>
                  <a:srgbClr val="000000"/>
                </a:solidFill>
                <a:latin typeface="Muli"/>
              </a:rPr>
              <a:t>Thông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tin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thành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viên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hộ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: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Câu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1, 2 ,3, 4, 8, 9, </a:t>
            </a:r>
            <a:r>
              <a:rPr lang="en-US" sz="6099" dirty="0" smtClean="0">
                <a:solidFill>
                  <a:srgbClr val="000000"/>
                </a:solidFill>
                <a:latin typeface="Muli"/>
              </a:rPr>
              <a:t>13</a:t>
            </a:r>
            <a:endParaRPr lang="en-US" sz="6099" dirty="0">
              <a:solidFill>
                <a:srgbClr val="000000"/>
              </a:solidFill>
              <a:latin typeface="Mul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38499" y="7320954"/>
            <a:ext cx="16294174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Muli"/>
              </a:rPr>
              <a:t>Thông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tin </a:t>
            </a:r>
            <a:r>
              <a:rPr lang="en-US" sz="6499" dirty="0" err="1">
                <a:solidFill>
                  <a:srgbClr val="000000"/>
                </a:solidFill>
                <a:latin typeface="Muli"/>
              </a:rPr>
              <a:t>về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499" dirty="0" err="1">
                <a:solidFill>
                  <a:srgbClr val="000000"/>
                </a:solidFill>
                <a:latin typeface="Muli"/>
              </a:rPr>
              <a:t>nhà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ở: </a:t>
            </a:r>
            <a:r>
              <a:rPr lang="en-US" sz="6499" dirty="0" err="1">
                <a:solidFill>
                  <a:srgbClr val="000000"/>
                </a:solidFill>
                <a:latin typeface="Muli"/>
              </a:rPr>
              <a:t>Câu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50, 51, </a:t>
            </a:r>
            <a:r>
              <a:rPr lang="en-US" sz="6499" dirty="0" smtClean="0">
                <a:solidFill>
                  <a:srgbClr val="000000"/>
                </a:solidFill>
                <a:latin typeface="Muli"/>
              </a:rPr>
              <a:t>52</a:t>
            </a:r>
            <a:endParaRPr lang="en-US" sz="6499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11222" y="-1"/>
            <a:ext cx="4747176" cy="4009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Oval 23"/>
          <p:cNvSpPr/>
          <p:nvPr/>
        </p:nvSpPr>
        <p:spPr>
          <a:xfrm>
            <a:off x="168502" y="103854"/>
            <a:ext cx="809273" cy="108214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2</a:t>
            </a:r>
            <a:endParaRPr lang="en-US" sz="54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1172343" y="3674450"/>
            <a:ext cx="17205105" cy="2047811"/>
            <a:chOff x="92296" y="2416525"/>
            <a:chExt cx="17205105" cy="2047811"/>
          </a:xfrm>
        </p:grpSpPr>
        <p:sp>
          <p:nvSpPr>
            <p:cNvPr id="26" name="AutoShape 3"/>
            <p:cNvSpPr/>
            <p:nvPr/>
          </p:nvSpPr>
          <p:spPr>
            <a:xfrm>
              <a:off x="1214097" y="3695700"/>
              <a:ext cx="16083304" cy="38026"/>
            </a:xfrm>
            <a:prstGeom prst="line">
              <a:avLst/>
            </a:prstGeom>
            <a:ln w="9525" cap="rnd">
              <a:solidFill>
                <a:srgbClr val="3C3333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9" name="Group 28"/>
            <p:cNvGrpSpPr/>
            <p:nvPr/>
          </p:nvGrpSpPr>
          <p:grpSpPr>
            <a:xfrm>
              <a:off x="1668450" y="3577435"/>
              <a:ext cx="13189525" cy="333375"/>
              <a:chOff x="1028700" y="5349173"/>
              <a:chExt cx="13189525" cy="333375"/>
            </a:xfrm>
          </p:grpSpPr>
          <p:grpSp>
            <p:nvGrpSpPr>
              <p:cNvPr id="30" name="Group 4"/>
              <p:cNvGrpSpPr/>
              <p:nvPr/>
            </p:nvGrpSpPr>
            <p:grpSpPr>
              <a:xfrm>
                <a:off x="1028700" y="5358698"/>
                <a:ext cx="323850" cy="323850"/>
                <a:chOff x="0" y="0"/>
                <a:chExt cx="6350000" cy="6350000"/>
              </a:xfrm>
            </p:grpSpPr>
            <p:sp>
              <p:nvSpPr>
                <p:cNvPr id="37" name="Freeform 5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31" name="Group 6"/>
              <p:cNvGrpSpPr/>
              <p:nvPr/>
            </p:nvGrpSpPr>
            <p:grpSpPr>
              <a:xfrm>
                <a:off x="5317258" y="5349173"/>
                <a:ext cx="323850" cy="323850"/>
                <a:chOff x="0" y="0"/>
                <a:chExt cx="6350000" cy="6350000"/>
              </a:xfrm>
            </p:grpSpPr>
            <p:sp>
              <p:nvSpPr>
                <p:cNvPr id="36" name="Freeform 7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32" name="Group 8"/>
              <p:cNvGrpSpPr/>
              <p:nvPr/>
            </p:nvGrpSpPr>
            <p:grpSpPr>
              <a:xfrm>
                <a:off x="9605817" y="5349173"/>
                <a:ext cx="323850" cy="323850"/>
                <a:chOff x="0" y="0"/>
                <a:chExt cx="6350000" cy="6350000"/>
              </a:xfrm>
            </p:grpSpPr>
            <p:sp>
              <p:nvSpPr>
                <p:cNvPr id="35" name="Freeform 9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  <p:grpSp>
            <p:nvGrpSpPr>
              <p:cNvPr id="33" name="Group 10"/>
              <p:cNvGrpSpPr/>
              <p:nvPr/>
            </p:nvGrpSpPr>
            <p:grpSpPr>
              <a:xfrm>
                <a:off x="13894375" y="5349173"/>
                <a:ext cx="323850" cy="323850"/>
                <a:chOff x="0" y="0"/>
                <a:chExt cx="6350000" cy="6350000"/>
              </a:xfrm>
            </p:grpSpPr>
            <p:sp>
              <p:nvSpPr>
                <p:cNvPr id="34" name="Freeform 11"/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3C3333"/>
                </a:solidFill>
              </p:spPr>
            </p:sp>
          </p:grpSp>
        </p:grpSp>
        <p:sp>
          <p:nvSpPr>
            <p:cNvPr id="38" name="TextBox 21"/>
            <p:cNvSpPr txBox="1"/>
            <p:nvPr/>
          </p:nvSpPr>
          <p:spPr>
            <a:xfrm>
              <a:off x="677830" y="2416525"/>
              <a:ext cx="1061474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39"/>
                </a:lnSpc>
                <a:spcBef>
                  <a:spcPct val="0"/>
                </a:spcBef>
              </a:pPr>
              <a:r>
                <a:rPr lang="en-US" sz="6099" dirty="0" err="1">
                  <a:solidFill>
                    <a:srgbClr val="000000"/>
                  </a:solidFill>
                  <a:latin typeface="Muli"/>
                </a:rPr>
                <a:t>Thông</a:t>
              </a:r>
              <a:r>
                <a:rPr lang="en-US" sz="6099" dirty="0">
                  <a:solidFill>
                    <a:srgbClr val="000000"/>
                  </a:solidFill>
                  <a:latin typeface="Muli"/>
                </a:rPr>
                <a:t> </a:t>
              </a:r>
              <a:r>
                <a:rPr lang="en-US" sz="6099" dirty="0" smtClean="0">
                  <a:solidFill>
                    <a:srgbClr val="000000"/>
                  </a:solidFill>
                  <a:latin typeface="Muli"/>
                </a:rPr>
                <a:t>tin </a:t>
              </a:r>
              <a:r>
                <a:rPr lang="en-US" sz="6099" dirty="0" err="1" smtClean="0">
                  <a:solidFill>
                    <a:srgbClr val="000000"/>
                  </a:solidFill>
                  <a:latin typeface="Muli"/>
                </a:rPr>
                <a:t>định</a:t>
              </a:r>
              <a:r>
                <a:rPr lang="en-US" sz="6099" dirty="0" smtClean="0">
                  <a:solidFill>
                    <a:srgbClr val="000000"/>
                  </a:solidFill>
                  <a:latin typeface="Muli"/>
                </a:rPr>
                <a:t> </a:t>
              </a:r>
              <a:r>
                <a:rPr lang="en-US" sz="6099" dirty="0" err="1" smtClean="0">
                  <a:solidFill>
                    <a:srgbClr val="000000"/>
                  </a:solidFill>
                  <a:latin typeface="Muli"/>
                </a:rPr>
                <a:t>danh</a:t>
              </a:r>
              <a:endParaRPr lang="en-US" sz="6099" dirty="0">
                <a:solidFill>
                  <a:srgbClr val="000000"/>
                </a:solidFill>
                <a:latin typeface="Muli"/>
              </a:endParaRPr>
            </a:p>
          </p:txBody>
        </p:sp>
        <p:sp>
          <p:nvSpPr>
            <p:cNvPr id="39" name="Freeform 19"/>
            <p:cNvSpPr/>
            <p:nvPr/>
          </p:nvSpPr>
          <p:spPr>
            <a:xfrm>
              <a:off x="92296" y="2927064"/>
              <a:ext cx="1506526" cy="1537272"/>
            </a:xfrm>
            <a:custGeom>
              <a:avLst/>
              <a:gdLst/>
              <a:ahLst/>
              <a:cxnLst/>
              <a:rect l="l" t="t" r="r" b="b"/>
              <a:pathLst>
                <a:path w="1506526" h="1537272">
                  <a:moveTo>
                    <a:pt x="0" y="0"/>
                  </a:moveTo>
                  <a:lnTo>
                    <a:pt x="1506526" y="0"/>
                  </a:lnTo>
                  <a:lnTo>
                    <a:pt x="1506526" y="1537272"/>
                  </a:lnTo>
                  <a:lnTo>
                    <a:pt x="0" y="1537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2" name="TextBox 21"/>
          <p:cNvSpPr txBox="1"/>
          <p:nvPr/>
        </p:nvSpPr>
        <p:spPr>
          <a:xfrm>
            <a:off x="120974" y="2379453"/>
            <a:ext cx="7254019" cy="1004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 dirty="0" err="1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Phiếu</a:t>
            </a:r>
            <a:r>
              <a:rPr lang="en-US" sz="6099" dirty="0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 </a:t>
            </a:r>
            <a:r>
              <a:rPr lang="en-US" sz="6099" dirty="0" err="1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điều</a:t>
            </a:r>
            <a:r>
              <a:rPr lang="en-US" sz="6099" dirty="0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 </a:t>
            </a:r>
            <a:r>
              <a:rPr lang="en-US" sz="6099" dirty="0" err="1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tra</a:t>
            </a:r>
            <a:r>
              <a:rPr lang="en-US" sz="6099" dirty="0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 </a:t>
            </a:r>
            <a:r>
              <a:rPr lang="en-US" sz="6099" dirty="0" err="1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gồm</a:t>
            </a:r>
            <a:r>
              <a:rPr lang="en-US" sz="6099" dirty="0" smtClean="0">
                <a:solidFill>
                  <a:schemeClr val="accent6">
                    <a:lumMod val="75000"/>
                  </a:schemeClr>
                </a:solidFill>
                <a:latin typeface="Muli"/>
              </a:rPr>
              <a:t>:</a:t>
            </a:r>
            <a:endParaRPr lang="en-US" sz="6099" dirty="0">
              <a:solidFill>
                <a:schemeClr val="accent6">
                  <a:lumMod val="75000"/>
                </a:schemeClr>
              </a:solidFill>
              <a:latin typeface="Mu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75119">
            <a:off x="4837745" y="2589634"/>
            <a:ext cx="2201762" cy="1226572"/>
          </a:xfrm>
          <a:custGeom>
            <a:avLst/>
            <a:gdLst/>
            <a:ahLst/>
            <a:cxnLst/>
            <a:rect l="l" t="t" r="r" b="b"/>
            <a:pathLst>
              <a:path w="2201762" h="1226572">
                <a:moveTo>
                  <a:pt x="0" y="0"/>
                </a:moveTo>
                <a:lnTo>
                  <a:pt x="2201762" y="0"/>
                </a:lnTo>
                <a:lnTo>
                  <a:pt x="2201762" y="1226573"/>
                </a:lnTo>
                <a:lnTo>
                  <a:pt x="0" y="122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2138">
            <a:off x="5579756" y="8774416"/>
            <a:ext cx="11830348" cy="2188614"/>
          </a:xfrm>
          <a:custGeom>
            <a:avLst/>
            <a:gdLst/>
            <a:ahLst/>
            <a:cxnLst/>
            <a:rect l="l" t="t" r="r" b="b"/>
            <a:pathLst>
              <a:path w="11830348" h="2188614">
                <a:moveTo>
                  <a:pt x="0" y="0"/>
                </a:moveTo>
                <a:lnTo>
                  <a:pt x="11830348" y="0"/>
                </a:lnTo>
                <a:lnTo>
                  <a:pt x="11830348" y="2188615"/>
                </a:lnTo>
                <a:lnTo>
                  <a:pt x="0" y="2188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575">
            <a:off x="367923" y="8071326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77575">
            <a:off x="16728232" y="8710372"/>
            <a:ext cx="1503344" cy="1636292"/>
          </a:xfrm>
          <a:custGeom>
            <a:avLst/>
            <a:gdLst/>
            <a:ahLst/>
            <a:cxnLst/>
            <a:rect l="l" t="t" r="r" b="b"/>
            <a:pathLst>
              <a:path w="1503344" h="1636292">
                <a:moveTo>
                  <a:pt x="0" y="0"/>
                </a:moveTo>
                <a:lnTo>
                  <a:pt x="1503344" y="0"/>
                </a:lnTo>
                <a:lnTo>
                  <a:pt x="1503344" y="1636292"/>
                </a:lnTo>
                <a:lnTo>
                  <a:pt x="0" y="1636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95063" y="65719"/>
            <a:ext cx="2092938" cy="1074404"/>
          </a:xfrm>
          <a:custGeom>
            <a:avLst/>
            <a:gdLst/>
            <a:ahLst/>
            <a:cxnLst/>
            <a:rect l="l" t="t" r="r" b="b"/>
            <a:pathLst>
              <a:path w="2092938" h="1074404">
                <a:moveTo>
                  <a:pt x="0" y="0"/>
                </a:moveTo>
                <a:lnTo>
                  <a:pt x="2092939" y="0"/>
                </a:lnTo>
                <a:lnTo>
                  <a:pt x="2092939" y="1074404"/>
                </a:lnTo>
                <a:lnTo>
                  <a:pt x="0" y="10744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21"/>
          <p:cNvSpPr txBox="1"/>
          <p:nvPr/>
        </p:nvSpPr>
        <p:spPr>
          <a:xfrm>
            <a:off x="321010" y="-41212"/>
            <a:ext cx="17477209" cy="100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dirty="0" err="1">
                <a:solidFill>
                  <a:srgbClr val="000000"/>
                </a:solidFill>
                <a:latin typeface="Muli"/>
              </a:rPr>
              <a:t>Thông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tin </a:t>
            </a:r>
            <a:r>
              <a:rPr lang="en-US" sz="6099" dirty="0" err="1" smtClean="0">
                <a:solidFill>
                  <a:srgbClr val="000000"/>
                </a:solidFill>
                <a:latin typeface="Muli"/>
              </a:rPr>
              <a:t>định</a:t>
            </a:r>
            <a:r>
              <a:rPr lang="en-US" sz="6099" dirty="0" smtClean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099" dirty="0" err="1" smtClean="0">
                <a:solidFill>
                  <a:srgbClr val="000000"/>
                </a:solidFill>
                <a:latin typeface="Muli"/>
              </a:rPr>
              <a:t>danh</a:t>
            </a:r>
            <a:endParaRPr lang="en-US" sz="6099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1771001"/>
            <a:ext cx="16489304" cy="649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reeform 7"/>
          <p:cNvSpPr/>
          <p:nvPr/>
        </p:nvSpPr>
        <p:spPr>
          <a:xfrm>
            <a:off x="2495154" y="8810764"/>
            <a:ext cx="9283028" cy="1886971"/>
          </a:xfrm>
          <a:custGeom>
            <a:avLst/>
            <a:gdLst/>
            <a:ahLst/>
            <a:cxnLst/>
            <a:rect l="l" t="t" r="r" b="b"/>
            <a:pathLst>
              <a:path w="9283028" h="1410718">
                <a:moveTo>
                  <a:pt x="0" y="0"/>
                </a:moveTo>
                <a:lnTo>
                  <a:pt x="9283027" y="0"/>
                </a:lnTo>
                <a:lnTo>
                  <a:pt x="9283027" y="1410718"/>
                </a:lnTo>
                <a:lnTo>
                  <a:pt x="0" y="1410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96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75119">
            <a:off x="4837745" y="2589634"/>
            <a:ext cx="2201762" cy="1226572"/>
          </a:xfrm>
          <a:custGeom>
            <a:avLst/>
            <a:gdLst/>
            <a:ahLst/>
            <a:cxnLst/>
            <a:rect l="l" t="t" r="r" b="b"/>
            <a:pathLst>
              <a:path w="2201762" h="1226572">
                <a:moveTo>
                  <a:pt x="0" y="0"/>
                </a:moveTo>
                <a:lnTo>
                  <a:pt x="2201762" y="0"/>
                </a:lnTo>
                <a:lnTo>
                  <a:pt x="2201762" y="1226573"/>
                </a:lnTo>
                <a:lnTo>
                  <a:pt x="0" y="122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2138">
            <a:off x="3557343" y="8932399"/>
            <a:ext cx="11830348" cy="2188614"/>
          </a:xfrm>
          <a:custGeom>
            <a:avLst/>
            <a:gdLst/>
            <a:ahLst/>
            <a:cxnLst/>
            <a:rect l="l" t="t" r="r" b="b"/>
            <a:pathLst>
              <a:path w="11830348" h="2188614">
                <a:moveTo>
                  <a:pt x="0" y="0"/>
                </a:moveTo>
                <a:lnTo>
                  <a:pt x="11830348" y="0"/>
                </a:lnTo>
                <a:lnTo>
                  <a:pt x="11830348" y="2188615"/>
                </a:lnTo>
                <a:lnTo>
                  <a:pt x="0" y="2188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8596">
            <a:off x="9144000" y="-940411"/>
            <a:ext cx="10123854" cy="2252557"/>
          </a:xfrm>
          <a:custGeom>
            <a:avLst/>
            <a:gdLst/>
            <a:ahLst/>
            <a:cxnLst/>
            <a:rect l="l" t="t" r="r" b="b"/>
            <a:pathLst>
              <a:path w="10123854" h="2252557">
                <a:moveTo>
                  <a:pt x="0" y="0"/>
                </a:moveTo>
                <a:lnTo>
                  <a:pt x="10123854" y="0"/>
                </a:lnTo>
                <a:lnTo>
                  <a:pt x="10123854" y="2252558"/>
                </a:lnTo>
                <a:lnTo>
                  <a:pt x="0" y="225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575">
            <a:off x="567591" y="7244508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77575">
            <a:off x="16728232" y="8710372"/>
            <a:ext cx="1503344" cy="1636292"/>
          </a:xfrm>
          <a:custGeom>
            <a:avLst/>
            <a:gdLst/>
            <a:ahLst/>
            <a:cxnLst/>
            <a:rect l="l" t="t" r="r" b="b"/>
            <a:pathLst>
              <a:path w="1503344" h="1636292">
                <a:moveTo>
                  <a:pt x="0" y="0"/>
                </a:moveTo>
                <a:lnTo>
                  <a:pt x="1503344" y="0"/>
                </a:lnTo>
                <a:lnTo>
                  <a:pt x="1503344" y="1636292"/>
                </a:lnTo>
                <a:lnTo>
                  <a:pt x="0" y="163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46801" y="4346461"/>
            <a:ext cx="2092938" cy="1074404"/>
          </a:xfrm>
          <a:custGeom>
            <a:avLst/>
            <a:gdLst/>
            <a:ahLst/>
            <a:cxnLst/>
            <a:rect l="l" t="t" r="r" b="b"/>
            <a:pathLst>
              <a:path w="2092938" h="1074404">
                <a:moveTo>
                  <a:pt x="0" y="0"/>
                </a:moveTo>
                <a:lnTo>
                  <a:pt x="2092939" y="0"/>
                </a:lnTo>
                <a:lnTo>
                  <a:pt x="2092939" y="1074404"/>
                </a:lnTo>
                <a:lnTo>
                  <a:pt x="0" y="1074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21"/>
          <p:cNvSpPr txBox="1"/>
          <p:nvPr/>
        </p:nvSpPr>
        <p:spPr>
          <a:xfrm>
            <a:off x="321010" y="-41212"/>
            <a:ext cx="1747720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 dirty="0" err="1">
                <a:solidFill>
                  <a:srgbClr val="000000"/>
                </a:solidFill>
                <a:latin typeface="Muli"/>
              </a:rPr>
              <a:t>Thông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tin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thành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viên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Muli"/>
              </a:rPr>
              <a:t>hộ</a:t>
            </a:r>
            <a:r>
              <a:rPr lang="en-US" sz="6099" dirty="0">
                <a:solidFill>
                  <a:srgbClr val="000000"/>
                </a:solidFill>
                <a:latin typeface="Muli"/>
              </a:rPr>
              <a:t>: </a:t>
            </a:r>
            <a:r>
              <a:rPr lang="en-US" sz="6099" dirty="0" smtClean="0">
                <a:solidFill>
                  <a:srgbClr val="000000"/>
                </a:solidFill>
                <a:latin typeface="Muli"/>
              </a:rPr>
              <a:t>7 </a:t>
            </a:r>
            <a:r>
              <a:rPr lang="en-US" sz="6099" dirty="0" err="1" smtClean="0">
                <a:solidFill>
                  <a:srgbClr val="000000"/>
                </a:solidFill>
                <a:latin typeface="Muli"/>
              </a:rPr>
              <a:t>câu</a:t>
            </a:r>
            <a:endParaRPr lang="en-US" sz="6099" dirty="0">
              <a:solidFill>
                <a:srgbClr val="000000"/>
              </a:solidFill>
              <a:latin typeface="Muli"/>
            </a:endParaRPr>
          </a:p>
          <a:p>
            <a:pPr algn="ctr">
              <a:lnSpc>
                <a:spcPts val="8539"/>
              </a:lnSpc>
              <a:spcBef>
                <a:spcPct val="0"/>
              </a:spcBef>
            </a:pPr>
            <a:endParaRPr lang="en-US" sz="6099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677" y="1104900"/>
            <a:ext cx="8582423" cy="880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0879" y="1104900"/>
            <a:ext cx="8758901" cy="880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le 21"/>
          <p:cNvSpPr/>
          <p:nvPr/>
        </p:nvSpPr>
        <p:spPr>
          <a:xfrm>
            <a:off x="3025040" y="2563846"/>
            <a:ext cx="5181600" cy="11238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Q 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34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7668" t="-2331" r="-966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223152" y="8478756"/>
            <a:ext cx="18990943" cy="1808244"/>
          </a:xfrm>
          <a:custGeom>
            <a:avLst/>
            <a:gdLst/>
            <a:ahLst/>
            <a:cxnLst/>
            <a:rect l="l" t="t" r="r" b="b"/>
            <a:pathLst>
              <a:path w="18990943" h="4035575">
                <a:moveTo>
                  <a:pt x="0" y="0"/>
                </a:moveTo>
                <a:lnTo>
                  <a:pt x="18990942" y="0"/>
                </a:lnTo>
                <a:lnTo>
                  <a:pt x="18990942" y="4035576"/>
                </a:lnTo>
                <a:lnTo>
                  <a:pt x="0" y="403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4359">
            <a:off x="11532382" y="-1111615"/>
            <a:ext cx="10289691" cy="4631810"/>
          </a:xfrm>
          <a:custGeom>
            <a:avLst/>
            <a:gdLst/>
            <a:ahLst/>
            <a:cxnLst/>
            <a:rect l="l" t="t" r="r" b="b"/>
            <a:pathLst>
              <a:path w="10289691" h="4631810">
                <a:moveTo>
                  <a:pt x="0" y="0"/>
                </a:moveTo>
                <a:lnTo>
                  <a:pt x="10289691" y="0"/>
                </a:lnTo>
                <a:lnTo>
                  <a:pt x="10289691" y="4631811"/>
                </a:lnTo>
                <a:lnTo>
                  <a:pt x="0" y="463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407"/>
            </a:stretch>
          </a:blipFill>
        </p:spPr>
      </p:sp>
      <p:sp>
        <p:nvSpPr>
          <p:cNvPr id="14" name="Freeform 14"/>
          <p:cNvSpPr/>
          <p:nvPr/>
        </p:nvSpPr>
        <p:spPr>
          <a:xfrm rot="-2061987">
            <a:off x="13710053" y="862753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7"/>
                </a:lnTo>
                <a:lnTo>
                  <a:pt x="0" y="129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35224">
            <a:off x="15523472" y="-292323"/>
            <a:ext cx="1170681" cy="1290007"/>
          </a:xfrm>
          <a:custGeom>
            <a:avLst/>
            <a:gdLst/>
            <a:ahLst/>
            <a:cxnLst/>
            <a:rect l="l" t="t" r="r" b="b"/>
            <a:pathLst>
              <a:path w="1170681" h="1290007">
                <a:moveTo>
                  <a:pt x="0" y="0"/>
                </a:moveTo>
                <a:lnTo>
                  <a:pt x="1170681" y="0"/>
                </a:lnTo>
                <a:lnTo>
                  <a:pt x="1170681" y="1290006"/>
                </a:lnTo>
                <a:lnTo>
                  <a:pt x="0" y="129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420169">
            <a:off x="871156" y="8577902"/>
            <a:ext cx="1183374" cy="1303993"/>
          </a:xfrm>
          <a:custGeom>
            <a:avLst/>
            <a:gdLst/>
            <a:ahLst/>
            <a:cxnLst/>
            <a:rect l="l" t="t" r="r" b="b"/>
            <a:pathLst>
              <a:path w="1183374" h="1303993">
                <a:moveTo>
                  <a:pt x="0" y="0"/>
                </a:moveTo>
                <a:lnTo>
                  <a:pt x="1183374" y="0"/>
                </a:lnTo>
                <a:lnTo>
                  <a:pt x="1183374" y="1303993"/>
                </a:lnTo>
                <a:lnTo>
                  <a:pt x="0" y="1303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58141">
            <a:off x="3941041" y="9164212"/>
            <a:ext cx="905166" cy="997429"/>
          </a:xfrm>
          <a:custGeom>
            <a:avLst/>
            <a:gdLst/>
            <a:ahLst/>
            <a:cxnLst/>
            <a:rect l="l" t="t" r="r" b="b"/>
            <a:pathLst>
              <a:path w="905166" h="997429">
                <a:moveTo>
                  <a:pt x="0" y="0"/>
                </a:moveTo>
                <a:lnTo>
                  <a:pt x="905167" y="0"/>
                </a:lnTo>
                <a:lnTo>
                  <a:pt x="905167" y="997428"/>
                </a:lnTo>
                <a:lnTo>
                  <a:pt x="0" y="9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54230" y="2106178"/>
            <a:ext cx="5129790" cy="989317"/>
          </a:xfrm>
          <a:custGeom>
            <a:avLst/>
            <a:gdLst/>
            <a:ahLst/>
            <a:cxnLst/>
            <a:rect l="l" t="t" r="r" b="b"/>
            <a:pathLst>
              <a:path w="5129790" h="989317">
                <a:moveTo>
                  <a:pt x="0" y="0"/>
                </a:moveTo>
                <a:lnTo>
                  <a:pt x="5129789" y="0"/>
                </a:lnTo>
                <a:lnTo>
                  <a:pt x="5129789" y="989316"/>
                </a:lnTo>
                <a:lnTo>
                  <a:pt x="0" y="98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794529" y="340770"/>
            <a:ext cx="12704254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Muli"/>
              </a:rPr>
              <a:t>Thông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tin </a:t>
            </a:r>
            <a:r>
              <a:rPr lang="en-US" sz="6499" dirty="0" err="1">
                <a:solidFill>
                  <a:srgbClr val="000000"/>
                </a:solidFill>
                <a:latin typeface="Muli"/>
              </a:rPr>
              <a:t>về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</a:t>
            </a:r>
            <a:r>
              <a:rPr lang="en-US" sz="6499" dirty="0" err="1">
                <a:solidFill>
                  <a:srgbClr val="000000"/>
                </a:solidFill>
                <a:latin typeface="Muli"/>
              </a:rPr>
              <a:t>nhà</a:t>
            </a:r>
            <a:r>
              <a:rPr lang="en-US" sz="6499" dirty="0">
                <a:solidFill>
                  <a:srgbClr val="000000"/>
                </a:solidFill>
                <a:latin typeface="Muli"/>
              </a:rPr>
              <a:t> ở</a:t>
            </a:r>
            <a:r>
              <a:rPr lang="en-US" sz="6499" dirty="0" smtClean="0">
                <a:solidFill>
                  <a:srgbClr val="000000"/>
                </a:solidFill>
                <a:latin typeface="Muli"/>
              </a:rPr>
              <a:t>: 03 </a:t>
            </a:r>
            <a:r>
              <a:rPr lang="en-US" sz="6499" dirty="0" err="1" smtClean="0">
                <a:solidFill>
                  <a:srgbClr val="000000"/>
                </a:solidFill>
                <a:latin typeface="Muli"/>
              </a:rPr>
              <a:t>câu</a:t>
            </a:r>
            <a:endParaRPr lang="en-US" sz="6499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152682"/>
            <a:ext cx="17297400" cy="529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5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7643" y="1741967"/>
            <a:ext cx="11335513" cy="8390867"/>
          </a:xfrm>
          <a:custGeom>
            <a:avLst/>
            <a:gdLst/>
            <a:ahLst/>
            <a:cxnLst/>
            <a:rect l="l" t="t" r="r" b="b"/>
            <a:pathLst>
              <a:path w="11335513" h="8390867">
                <a:moveTo>
                  <a:pt x="0" y="0"/>
                </a:moveTo>
                <a:lnTo>
                  <a:pt x="11335513" y="0"/>
                </a:lnTo>
                <a:lnTo>
                  <a:pt x="11335513" y="8390867"/>
                </a:lnTo>
                <a:lnTo>
                  <a:pt x="0" y="8390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1" t="-17694" r="-14990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1227785" y="2985375"/>
            <a:ext cx="10178126" cy="4207378"/>
          </a:xfrm>
          <a:custGeom>
            <a:avLst/>
            <a:gdLst/>
            <a:ahLst/>
            <a:cxnLst/>
            <a:rect l="l" t="t" r="r" b="b"/>
            <a:pathLst>
              <a:path w="12373782" h="5666837">
                <a:moveTo>
                  <a:pt x="0" y="0"/>
                </a:moveTo>
                <a:lnTo>
                  <a:pt x="12373782" y="0"/>
                </a:lnTo>
                <a:lnTo>
                  <a:pt x="12373782" y="5666838"/>
                </a:lnTo>
                <a:lnTo>
                  <a:pt x="0" y="5666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643"/>
            </a:stretch>
          </a:blipFill>
        </p:spPr>
      </p:sp>
      <p:sp>
        <p:nvSpPr>
          <p:cNvPr id="4" name="Freeform 4"/>
          <p:cNvSpPr/>
          <p:nvPr/>
        </p:nvSpPr>
        <p:spPr>
          <a:xfrm rot="14409812">
            <a:off x="16933192" y="-1855184"/>
            <a:ext cx="3149445" cy="5326756"/>
          </a:xfrm>
          <a:custGeom>
            <a:avLst/>
            <a:gdLst/>
            <a:ahLst/>
            <a:cxnLst/>
            <a:rect l="l" t="t" r="r" b="b"/>
            <a:pathLst>
              <a:path w="3149445" h="5326756">
                <a:moveTo>
                  <a:pt x="0" y="0"/>
                </a:moveTo>
                <a:lnTo>
                  <a:pt x="3149444" y="0"/>
                </a:lnTo>
                <a:lnTo>
                  <a:pt x="3149444" y="5326757"/>
                </a:lnTo>
                <a:lnTo>
                  <a:pt x="0" y="5326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504406">
            <a:off x="1018332" y="2089803"/>
            <a:ext cx="5551037" cy="763268"/>
          </a:xfrm>
          <a:custGeom>
            <a:avLst/>
            <a:gdLst/>
            <a:ahLst/>
            <a:cxnLst/>
            <a:rect l="l" t="t" r="r" b="b"/>
            <a:pathLst>
              <a:path w="5551037" h="763268">
                <a:moveTo>
                  <a:pt x="0" y="0"/>
                </a:moveTo>
                <a:lnTo>
                  <a:pt x="5551038" y="0"/>
                </a:lnTo>
                <a:lnTo>
                  <a:pt x="5551038" y="763267"/>
                </a:lnTo>
                <a:lnTo>
                  <a:pt x="0" y="76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53868" y="68256"/>
            <a:ext cx="9919611" cy="104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30"/>
              </a:lnSpc>
            </a:pP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Hộ</a:t>
            </a:r>
            <a:r>
              <a:rPr lang="en-US" sz="7300" dirty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người</a:t>
            </a:r>
            <a:r>
              <a:rPr lang="en-US" sz="7300" dirty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nước</a:t>
            </a:r>
            <a:r>
              <a:rPr lang="en-US" sz="7300" dirty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ngoài</a:t>
            </a:r>
            <a:endParaRPr lang="en-US" sz="7300" dirty="0">
              <a:solidFill>
                <a:srgbClr val="CB223D"/>
              </a:solidFill>
              <a:latin typeface="Dancing Scrip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20117" y="2510659"/>
            <a:ext cx="9326851" cy="247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2"/>
              </a:lnSpc>
              <a:spcBef>
                <a:spcPct val="0"/>
              </a:spcBef>
            </a:pP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Xác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định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trên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kết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quả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lập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bảng</a:t>
            </a:r>
            <a:r>
              <a:rPr lang="en-US" sz="7993" dirty="0">
                <a:solidFill>
                  <a:srgbClr val="243D1F"/>
                </a:solidFill>
                <a:latin typeface="Dancing Script Bold"/>
              </a:rPr>
              <a:t> </a:t>
            </a:r>
            <a:r>
              <a:rPr lang="en-US" sz="7993" dirty="0" err="1">
                <a:solidFill>
                  <a:srgbClr val="243D1F"/>
                </a:solidFill>
                <a:latin typeface="Dancing Script Bold"/>
              </a:rPr>
              <a:t>kê</a:t>
            </a:r>
            <a:endParaRPr lang="en-US" sz="7993" dirty="0">
              <a:solidFill>
                <a:srgbClr val="243D1F"/>
              </a:solidFill>
              <a:latin typeface="Dancing Script Bold"/>
            </a:endParaRPr>
          </a:p>
        </p:txBody>
      </p:sp>
      <p:sp>
        <p:nvSpPr>
          <p:cNvPr id="8" name="TextBox 8"/>
          <p:cNvSpPr txBox="1"/>
          <p:nvPr/>
        </p:nvSpPr>
        <p:spPr>
          <a:xfrm rot="1860474">
            <a:off x="12012983" y="1511794"/>
            <a:ext cx="3954085" cy="122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1"/>
              </a:lnSpc>
              <a:spcBef>
                <a:spcPct val="0"/>
              </a:spcBef>
            </a:pPr>
            <a:r>
              <a:rPr lang="en-US" sz="7927" dirty="0" err="1">
                <a:solidFill>
                  <a:srgbClr val="243D1F"/>
                </a:solidFill>
                <a:latin typeface="Dancing Script"/>
              </a:rPr>
              <a:t>Đánh</a:t>
            </a:r>
            <a:r>
              <a:rPr lang="en-US" sz="7927" dirty="0">
                <a:solidFill>
                  <a:srgbClr val="243D1F"/>
                </a:solidFill>
                <a:latin typeface="Dancing Script"/>
              </a:rPr>
              <a:t> </a:t>
            </a:r>
            <a:r>
              <a:rPr lang="en-US" sz="7927" dirty="0" err="1">
                <a:solidFill>
                  <a:srgbClr val="243D1F"/>
                </a:solidFill>
                <a:latin typeface="Dancing Script"/>
              </a:rPr>
              <a:t>dấu</a:t>
            </a:r>
            <a:r>
              <a:rPr lang="en-US" sz="7927" dirty="0">
                <a:solidFill>
                  <a:srgbClr val="243D1F"/>
                </a:solidFill>
                <a:latin typeface="Dancing Script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 rot="-2037390">
            <a:off x="1148758" y="1362064"/>
            <a:ext cx="3893062" cy="121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1"/>
              </a:lnSpc>
              <a:spcBef>
                <a:spcPct val="0"/>
              </a:spcBef>
            </a:pPr>
            <a:r>
              <a:rPr lang="en-US" sz="7804" dirty="0" err="1">
                <a:solidFill>
                  <a:srgbClr val="243D1F"/>
                </a:solidFill>
                <a:latin typeface="Dancing Script"/>
              </a:rPr>
              <a:t>Hiển</a:t>
            </a:r>
            <a:r>
              <a:rPr lang="en-US" sz="7804" dirty="0">
                <a:solidFill>
                  <a:srgbClr val="243D1F"/>
                </a:solidFill>
                <a:latin typeface="Dancing Script"/>
              </a:rPr>
              <a:t> </a:t>
            </a:r>
            <a:r>
              <a:rPr lang="en-US" sz="7804" dirty="0" err="1">
                <a:solidFill>
                  <a:srgbClr val="243D1F"/>
                </a:solidFill>
                <a:latin typeface="Dancing Script"/>
              </a:rPr>
              <a:t>thị</a:t>
            </a:r>
            <a:endParaRPr lang="en-US" sz="7804" dirty="0">
              <a:solidFill>
                <a:srgbClr val="243D1F"/>
              </a:solidFill>
              <a:latin typeface="Dancing Scrip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8951" y="4345661"/>
            <a:ext cx="2534249" cy="13465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84"/>
              </a:lnSpc>
              <a:spcBef>
                <a:spcPct val="0"/>
              </a:spcBef>
            </a:pPr>
            <a:r>
              <a:rPr lang="en-US" sz="8593" dirty="0">
                <a:solidFill>
                  <a:srgbClr val="243D1F"/>
                </a:solidFill>
                <a:latin typeface="Dancing Script"/>
              </a:rPr>
              <a:t>CAPI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30752" y="6416216"/>
            <a:ext cx="10292021" cy="294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6"/>
              </a:lnSpc>
              <a:spcBef>
                <a:spcPct val="0"/>
              </a:spcBef>
            </a:pPr>
            <a:r>
              <a:rPr lang="en-US" sz="9349" dirty="0" err="1">
                <a:solidFill>
                  <a:srgbClr val="000000"/>
                </a:solidFill>
                <a:latin typeface="Dancing Script"/>
              </a:rPr>
              <a:t>Số</a:t>
            </a:r>
            <a:r>
              <a:rPr lang="en-US" sz="93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349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93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349" dirty="0" err="1">
                <a:solidFill>
                  <a:srgbClr val="000000"/>
                </a:solidFill>
                <a:latin typeface="Dancing Script"/>
              </a:rPr>
              <a:t>nước</a:t>
            </a:r>
            <a:r>
              <a:rPr lang="en-US" sz="93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349" dirty="0" err="1">
                <a:solidFill>
                  <a:srgbClr val="000000"/>
                </a:solidFill>
                <a:latin typeface="Dancing Script"/>
              </a:rPr>
              <a:t>ngoài</a:t>
            </a:r>
            <a:r>
              <a:rPr lang="en-US" sz="9349" dirty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11894"/>
              </a:lnSpc>
              <a:spcBef>
                <a:spcPct val="0"/>
              </a:spcBef>
            </a:pPr>
            <a:r>
              <a:rPr lang="en-US" sz="9749" dirty="0">
                <a:solidFill>
                  <a:srgbClr val="CB223D"/>
                </a:solidFill>
                <a:latin typeface="Dancing Script Bold"/>
              </a:rPr>
              <a:t>=</a:t>
            </a:r>
            <a:r>
              <a:rPr lang="en-US" sz="97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749" dirty="0" err="1">
                <a:solidFill>
                  <a:srgbClr val="000000"/>
                </a:solidFill>
                <a:latin typeface="Dancing Script"/>
              </a:rPr>
              <a:t>số</a:t>
            </a:r>
            <a:r>
              <a:rPr lang="en-US" sz="97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749" dirty="0" err="1">
                <a:solidFill>
                  <a:srgbClr val="000000"/>
                </a:solidFill>
                <a:latin typeface="Dancing Script"/>
              </a:rPr>
              <a:t>người</a:t>
            </a:r>
            <a:r>
              <a:rPr lang="en-US" sz="97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749" dirty="0" err="1">
                <a:solidFill>
                  <a:srgbClr val="000000"/>
                </a:solidFill>
                <a:latin typeface="Dancing Script"/>
              </a:rPr>
              <a:t>của</a:t>
            </a:r>
            <a:r>
              <a:rPr lang="en-US" sz="97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9749" dirty="0" err="1">
                <a:solidFill>
                  <a:srgbClr val="000000"/>
                </a:solidFill>
                <a:latin typeface="Dancing Script"/>
              </a:rPr>
              <a:t>hộ</a:t>
            </a:r>
            <a:endParaRPr lang="en-US" sz="9749" dirty="0">
              <a:solidFill>
                <a:srgbClr val="000000"/>
              </a:solidFill>
              <a:latin typeface="Dancing Scrip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865408" y="4080170"/>
            <a:ext cx="3162211" cy="14244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5"/>
              </a:lnSpc>
              <a:spcBef>
                <a:spcPct val="0"/>
              </a:spcBef>
            </a:pPr>
            <a:r>
              <a:rPr lang="en-US" sz="9193" b="1" dirty="0">
                <a:solidFill>
                  <a:srgbClr val="FF0000"/>
                </a:solidFill>
                <a:latin typeface="Dancing Script"/>
              </a:rPr>
              <a:t> Web </a:t>
            </a:r>
          </a:p>
        </p:txBody>
      </p:sp>
      <p:sp>
        <p:nvSpPr>
          <p:cNvPr id="13" name="Freeform 13"/>
          <p:cNvSpPr/>
          <p:nvPr/>
        </p:nvSpPr>
        <p:spPr>
          <a:xfrm rot="12722633">
            <a:off x="10422164" y="2222653"/>
            <a:ext cx="5551037" cy="763268"/>
          </a:xfrm>
          <a:custGeom>
            <a:avLst/>
            <a:gdLst/>
            <a:ahLst/>
            <a:cxnLst/>
            <a:rect l="l" t="t" r="r" b="b"/>
            <a:pathLst>
              <a:path w="5551037" h="763268">
                <a:moveTo>
                  <a:pt x="0" y="0"/>
                </a:moveTo>
                <a:lnTo>
                  <a:pt x="5551037" y="0"/>
                </a:lnTo>
                <a:lnTo>
                  <a:pt x="5551037" y="763267"/>
                </a:lnTo>
                <a:lnTo>
                  <a:pt x="0" y="76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Oval 14"/>
          <p:cNvSpPr/>
          <p:nvPr/>
        </p:nvSpPr>
        <p:spPr>
          <a:xfrm>
            <a:off x="4653175" y="-22792"/>
            <a:ext cx="809273" cy="108214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2</a:t>
            </a:r>
            <a:endParaRPr lang="en-US" sz="5400" b="1" dirty="0"/>
          </a:p>
        </p:txBody>
      </p:sp>
      <p:sp>
        <p:nvSpPr>
          <p:cNvPr id="16" name="Notched Right Arrow 15"/>
          <p:cNvSpPr/>
          <p:nvPr/>
        </p:nvSpPr>
        <p:spPr>
          <a:xfrm>
            <a:off x="12231647" y="7328360"/>
            <a:ext cx="1155992" cy="1123255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7639" y="6258431"/>
            <a:ext cx="4956001" cy="367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Freeform 19"/>
          <p:cNvSpPr/>
          <p:nvPr/>
        </p:nvSpPr>
        <p:spPr>
          <a:xfrm rot="5400000">
            <a:off x="7023500" y="5003549"/>
            <a:ext cx="1506526" cy="1537272"/>
          </a:xfrm>
          <a:custGeom>
            <a:avLst/>
            <a:gdLst/>
            <a:ahLst/>
            <a:cxnLst/>
            <a:rect l="l" t="t" r="r" b="b"/>
            <a:pathLst>
              <a:path w="1506526" h="1537272">
                <a:moveTo>
                  <a:pt x="0" y="0"/>
                </a:moveTo>
                <a:lnTo>
                  <a:pt x="1506526" y="0"/>
                </a:lnTo>
                <a:lnTo>
                  <a:pt x="1506526" y="1537272"/>
                </a:lnTo>
                <a:lnTo>
                  <a:pt x="0" y="1537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27668" t="-2331" r="-966"/>
            </a:stretch>
          </a:blipFill>
        </p:spPr>
      </p:sp>
      <p:sp>
        <p:nvSpPr>
          <p:cNvPr id="3" name="Freeform 3"/>
          <p:cNvSpPr/>
          <p:nvPr/>
        </p:nvSpPr>
        <p:spPr>
          <a:xfrm rot="75119">
            <a:off x="4837745" y="2589634"/>
            <a:ext cx="2201762" cy="1226572"/>
          </a:xfrm>
          <a:custGeom>
            <a:avLst/>
            <a:gdLst/>
            <a:ahLst/>
            <a:cxnLst/>
            <a:rect l="l" t="t" r="r" b="b"/>
            <a:pathLst>
              <a:path w="2201762" h="1226572">
                <a:moveTo>
                  <a:pt x="0" y="0"/>
                </a:moveTo>
                <a:lnTo>
                  <a:pt x="2201762" y="0"/>
                </a:lnTo>
                <a:lnTo>
                  <a:pt x="2201762" y="1226573"/>
                </a:lnTo>
                <a:lnTo>
                  <a:pt x="0" y="122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2138">
            <a:off x="3557343" y="8932399"/>
            <a:ext cx="11830348" cy="2188614"/>
          </a:xfrm>
          <a:custGeom>
            <a:avLst/>
            <a:gdLst/>
            <a:ahLst/>
            <a:cxnLst/>
            <a:rect l="l" t="t" r="r" b="b"/>
            <a:pathLst>
              <a:path w="11830348" h="2188614">
                <a:moveTo>
                  <a:pt x="0" y="0"/>
                </a:moveTo>
                <a:lnTo>
                  <a:pt x="11830348" y="0"/>
                </a:lnTo>
                <a:lnTo>
                  <a:pt x="11830348" y="2188615"/>
                </a:lnTo>
                <a:lnTo>
                  <a:pt x="0" y="2188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8596">
            <a:off x="9144000" y="-940411"/>
            <a:ext cx="10123854" cy="2252557"/>
          </a:xfrm>
          <a:custGeom>
            <a:avLst/>
            <a:gdLst/>
            <a:ahLst/>
            <a:cxnLst/>
            <a:rect l="l" t="t" r="r" b="b"/>
            <a:pathLst>
              <a:path w="10123854" h="2252557">
                <a:moveTo>
                  <a:pt x="0" y="0"/>
                </a:moveTo>
                <a:lnTo>
                  <a:pt x="10123854" y="0"/>
                </a:lnTo>
                <a:lnTo>
                  <a:pt x="10123854" y="2252558"/>
                </a:lnTo>
                <a:lnTo>
                  <a:pt x="0" y="225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575">
            <a:off x="185808" y="8155913"/>
            <a:ext cx="1869573" cy="2034909"/>
          </a:xfrm>
          <a:custGeom>
            <a:avLst/>
            <a:gdLst/>
            <a:ahLst/>
            <a:cxnLst/>
            <a:rect l="l" t="t" r="r" b="b"/>
            <a:pathLst>
              <a:path w="1869573" h="2034909">
                <a:moveTo>
                  <a:pt x="0" y="0"/>
                </a:moveTo>
                <a:lnTo>
                  <a:pt x="1869573" y="0"/>
                </a:lnTo>
                <a:lnTo>
                  <a:pt x="1869573" y="2034909"/>
                </a:lnTo>
                <a:lnTo>
                  <a:pt x="0" y="2034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77575">
            <a:off x="2232057" y="8825151"/>
            <a:ext cx="1503344" cy="1636292"/>
          </a:xfrm>
          <a:custGeom>
            <a:avLst/>
            <a:gdLst/>
            <a:ahLst/>
            <a:cxnLst/>
            <a:rect l="l" t="t" r="r" b="b"/>
            <a:pathLst>
              <a:path w="1503344" h="1636292">
                <a:moveTo>
                  <a:pt x="0" y="0"/>
                </a:moveTo>
                <a:lnTo>
                  <a:pt x="1503344" y="0"/>
                </a:lnTo>
                <a:lnTo>
                  <a:pt x="1503344" y="1636292"/>
                </a:lnTo>
                <a:lnTo>
                  <a:pt x="0" y="163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46801" y="4346461"/>
            <a:ext cx="2092938" cy="1074404"/>
          </a:xfrm>
          <a:custGeom>
            <a:avLst/>
            <a:gdLst/>
            <a:ahLst/>
            <a:cxnLst/>
            <a:rect l="l" t="t" r="r" b="b"/>
            <a:pathLst>
              <a:path w="2092938" h="1074404">
                <a:moveTo>
                  <a:pt x="0" y="0"/>
                </a:moveTo>
                <a:lnTo>
                  <a:pt x="2092939" y="0"/>
                </a:lnTo>
                <a:lnTo>
                  <a:pt x="2092939" y="1074404"/>
                </a:lnTo>
                <a:lnTo>
                  <a:pt x="0" y="1074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3100" y="2584718"/>
            <a:ext cx="1441800" cy="1346641"/>
          </a:xfrm>
          <a:custGeom>
            <a:avLst/>
            <a:gdLst/>
            <a:ahLst/>
            <a:cxnLst/>
            <a:rect l="l" t="t" r="r" b="b"/>
            <a:pathLst>
              <a:path w="1441800" h="1346641">
                <a:moveTo>
                  <a:pt x="0" y="0"/>
                </a:moveTo>
                <a:lnTo>
                  <a:pt x="1441800" y="0"/>
                </a:lnTo>
                <a:lnTo>
                  <a:pt x="1441800" y="1346642"/>
                </a:lnTo>
                <a:lnTo>
                  <a:pt x="0" y="1346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09382">
            <a:off x="7359770" y="6279497"/>
            <a:ext cx="2627593" cy="1001770"/>
          </a:xfrm>
          <a:custGeom>
            <a:avLst/>
            <a:gdLst/>
            <a:ahLst/>
            <a:cxnLst/>
            <a:rect l="l" t="t" r="r" b="b"/>
            <a:pathLst>
              <a:path w="2627593" h="1001770">
                <a:moveTo>
                  <a:pt x="0" y="0"/>
                </a:moveTo>
                <a:lnTo>
                  <a:pt x="2627593" y="0"/>
                </a:lnTo>
                <a:lnTo>
                  <a:pt x="2627593" y="1001770"/>
                </a:lnTo>
                <a:lnTo>
                  <a:pt x="0" y="1001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8926" y="170652"/>
            <a:ext cx="1760907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30"/>
              </a:lnSpc>
            </a:pP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Hướng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dẫn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thu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thập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thông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tin </a:t>
            </a:r>
            <a:r>
              <a:rPr lang="en-US" sz="7300" dirty="0" err="1" smtClean="0">
                <a:solidFill>
                  <a:srgbClr val="CB223D"/>
                </a:solidFill>
                <a:latin typeface="Dancing Script Bold"/>
              </a:rPr>
              <a:t>Hộ</a:t>
            </a:r>
            <a:r>
              <a:rPr lang="en-US" sz="7300" dirty="0" smtClean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người</a:t>
            </a:r>
            <a:r>
              <a:rPr lang="en-US" sz="7300" dirty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nước</a:t>
            </a:r>
            <a:r>
              <a:rPr lang="en-US" sz="7300" dirty="0">
                <a:solidFill>
                  <a:srgbClr val="CB223D"/>
                </a:solidFill>
                <a:latin typeface="Dancing Script Bold"/>
              </a:rPr>
              <a:t> </a:t>
            </a:r>
            <a:r>
              <a:rPr lang="en-US" sz="7300" dirty="0" err="1">
                <a:solidFill>
                  <a:srgbClr val="CB223D"/>
                </a:solidFill>
                <a:latin typeface="Dancing Script Bold"/>
              </a:rPr>
              <a:t>ngoài</a:t>
            </a:r>
            <a:endParaRPr lang="en-US" sz="7300" dirty="0">
              <a:solidFill>
                <a:srgbClr val="CB223D"/>
              </a:solidFill>
              <a:latin typeface="Dancing Scrip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7923" y="2565668"/>
            <a:ext cx="795103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2"/>
              </a:lnSpc>
              <a:spcBef>
                <a:spcPct val="0"/>
              </a:spcBef>
            </a:pPr>
            <a:r>
              <a:rPr lang="en-US" sz="7649" dirty="0" smtClean="0">
                <a:solidFill>
                  <a:srgbClr val="000000"/>
                </a:solidFill>
                <a:latin typeface="Dancing Script"/>
              </a:rPr>
              <a:t>1. </a:t>
            </a:r>
            <a:r>
              <a:rPr lang="en-US" sz="7649" dirty="0" err="1" smtClean="0">
                <a:solidFill>
                  <a:srgbClr val="000000"/>
                </a:solidFill>
                <a:latin typeface="Dancing Script"/>
              </a:rPr>
              <a:t>Nghe</a:t>
            </a:r>
            <a:r>
              <a:rPr lang="en-US" sz="7649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649" dirty="0" err="1">
                <a:solidFill>
                  <a:srgbClr val="000000"/>
                </a:solidFill>
                <a:latin typeface="Dancing Script"/>
              </a:rPr>
              <a:t>và</a:t>
            </a:r>
            <a:r>
              <a:rPr lang="en-US" sz="76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649" dirty="0" err="1">
                <a:solidFill>
                  <a:srgbClr val="000000"/>
                </a:solidFill>
                <a:latin typeface="Dancing Script"/>
              </a:rPr>
              <a:t>nói</a:t>
            </a:r>
            <a:r>
              <a:rPr lang="en-US" sz="76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649" dirty="0" err="1">
                <a:solidFill>
                  <a:srgbClr val="000000"/>
                </a:solidFill>
                <a:latin typeface="Dancing Script"/>
              </a:rPr>
              <a:t>tiếng</a:t>
            </a:r>
            <a:r>
              <a:rPr lang="en-US" sz="76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649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7649" dirty="0">
                <a:solidFill>
                  <a:srgbClr val="000000"/>
                </a:solidFill>
                <a:latin typeface="Dancing Script"/>
              </a:rPr>
              <a:t>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24705" y="2041285"/>
            <a:ext cx="9376396" cy="222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4"/>
              </a:lnSpc>
              <a:spcBef>
                <a:spcPct val="0"/>
              </a:spcBef>
            </a:pPr>
            <a:r>
              <a:rPr lang="en-US" sz="7249" dirty="0">
                <a:solidFill>
                  <a:srgbClr val="000000"/>
                </a:solidFill>
                <a:latin typeface="Dancing Script"/>
              </a:rPr>
              <a:t>ĐTV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thu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thập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thông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tin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bình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thường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249" dirty="0" err="1">
                <a:solidFill>
                  <a:srgbClr val="000000"/>
                </a:solidFill>
                <a:latin typeface="Dancing Script"/>
              </a:rPr>
              <a:t>bằng</a:t>
            </a:r>
            <a:r>
              <a:rPr lang="en-US" sz="7249" dirty="0">
                <a:solidFill>
                  <a:srgbClr val="000000"/>
                </a:solidFill>
                <a:latin typeface="Dancing Script"/>
              </a:rPr>
              <a:t> CAPI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6001890"/>
            <a:ext cx="7882904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4"/>
              </a:lnSpc>
              <a:spcBef>
                <a:spcPct val="0"/>
              </a:spcBef>
            </a:pPr>
            <a:r>
              <a:rPr lang="en-US" sz="8249" dirty="0" smtClean="0">
                <a:solidFill>
                  <a:srgbClr val="000000"/>
                </a:solidFill>
                <a:latin typeface="Dancing Script"/>
              </a:rPr>
              <a:t>2. </a:t>
            </a:r>
            <a:r>
              <a:rPr lang="en-US" sz="8249" dirty="0" err="1" smtClean="0">
                <a:solidFill>
                  <a:srgbClr val="000000"/>
                </a:solidFill>
                <a:latin typeface="Dancing Script"/>
              </a:rPr>
              <a:t>Không</a:t>
            </a:r>
            <a:r>
              <a:rPr lang="en-US" sz="8249" dirty="0" smtClean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249" dirty="0" err="1">
                <a:solidFill>
                  <a:srgbClr val="000000"/>
                </a:solidFill>
                <a:latin typeface="Dancing Script"/>
              </a:rPr>
              <a:t>nghe</a:t>
            </a:r>
            <a:r>
              <a:rPr lang="en-US" sz="8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249" dirty="0" err="1">
                <a:solidFill>
                  <a:srgbClr val="000000"/>
                </a:solidFill>
                <a:latin typeface="Dancing Script"/>
              </a:rPr>
              <a:t>và</a:t>
            </a:r>
            <a:r>
              <a:rPr lang="en-US" sz="8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249" dirty="0" err="1">
                <a:solidFill>
                  <a:srgbClr val="000000"/>
                </a:solidFill>
                <a:latin typeface="Dancing Script"/>
              </a:rPr>
              <a:t>nói</a:t>
            </a:r>
            <a:r>
              <a:rPr lang="en-US" sz="8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249" dirty="0" err="1">
                <a:solidFill>
                  <a:srgbClr val="000000"/>
                </a:solidFill>
                <a:latin typeface="Dancing Script"/>
              </a:rPr>
              <a:t>tiếng</a:t>
            </a:r>
            <a:r>
              <a:rPr lang="en-US" sz="82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8249" dirty="0" err="1">
                <a:solidFill>
                  <a:srgbClr val="000000"/>
                </a:solidFill>
                <a:latin typeface="Dancing Script"/>
              </a:rPr>
              <a:t>Việt</a:t>
            </a:r>
            <a:r>
              <a:rPr lang="en-US" sz="8249" dirty="0">
                <a:solidFill>
                  <a:srgbClr val="000000"/>
                </a:solidFill>
                <a:latin typeface="Dancing Script"/>
              </a:rPr>
              <a:t>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10251" y="5411340"/>
            <a:ext cx="8577749" cy="201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6549" dirty="0">
                <a:solidFill>
                  <a:srgbClr val="000000"/>
                </a:solidFill>
                <a:latin typeface="Dancing Script"/>
              </a:rPr>
              <a:t>ĐTV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phát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phiếu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giấy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theo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loại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ngôn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ngữ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mà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hộ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sử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6549" dirty="0" err="1">
                <a:solidFill>
                  <a:srgbClr val="000000"/>
                </a:solidFill>
                <a:latin typeface="Dancing Script"/>
              </a:rPr>
              <a:t>dụng</a:t>
            </a:r>
            <a:r>
              <a:rPr lang="en-US" sz="6549" dirty="0">
                <a:solidFill>
                  <a:srgbClr val="000000"/>
                </a:solidFill>
                <a:latin typeface="Dancing Script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10753" y="7963027"/>
            <a:ext cx="8990347" cy="232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  <a:spcBef>
                <a:spcPct val="0"/>
              </a:spcBef>
            </a:pPr>
            <a:r>
              <a:rPr lang="en-US" sz="7549" dirty="0">
                <a:solidFill>
                  <a:srgbClr val="000000"/>
                </a:solidFill>
                <a:latin typeface="Dancing Script"/>
              </a:rPr>
              <a:t>Thu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lại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phiếu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giấy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và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nhập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tin </a:t>
            </a:r>
            <a:r>
              <a:rPr lang="en-US" sz="7549" dirty="0" err="1">
                <a:solidFill>
                  <a:srgbClr val="000000"/>
                </a:solidFill>
                <a:latin typeface="Dancing Script"/>
              </a:rPr>
              <a:t>vào</a:t>
            </a:r>
            <a:r>
              <a:rPr lang="en-US" sz="7549" dirty="0">
                <a:solidFill>
                  <a:srgbClr val="000000"/>
                </a:solidFill>
                <a:latin typeface="Dancing Script"/>
              </a:rPr>
              <a:t> CAPI</a:t>
            </a:r>
          </a:p>
        </p:txBody>
      </p:sp>
      <p:sp>
        <p:nvSpPr>
          <p:cNvPr id="17" name="Freeform 17"/>
          <p:cNvSpPr/>
          <p:nvPr/>
        </p:nvSpPr>
        <p:spPr>
          <a:xfrm rot="2567857">
            <a:off x="7444005" y="7950279"/>
            <a:ext cx="2627593" cy="1001770"/>
          </a:xfrm>
          <a:custGeom>
            <a:avLst/>
            <a:gdLst/>
            <a:ahLst/>
            <a:cxnLst/>
            <a:rect l="l" t="t" r="r" b="b"/>
            <a:pathLst>
              <a:path w="2627593" h="1001770">
                <a:moveTo>
                  <a:pt x="0" y="0"/>
                </a:moveTo>
                <a:lnTo>
                  <a:pt x="2627593" y="0"/>
                </a:lnTo>
                <a:lnTo>
                  <a:pt x="2627593" y="1001770"/>
                </a:lnTo>
                <a:lnTo>
                  <a:pt x="0" y="1001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Oval 17"/>
          <p:cNvSpPr/>
          <p:nvPr/>
        </p:nvSpPr>
        <p:spPr>
          <a:xfrm>
            <a:off x="122182" y="114430"/>
            <a:ext cx="809273" cy="108214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2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751</Words>
  <Application>Microsoft Office PowerPoint</Application>
  <PresentationFormat>Custom</PresentationFormat>
  <Paragraphs>86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Cabin</vt:lpstr>
      <vt:lpstr>SimSun</vt:lpstr>
      <vt:lpstr>Arial</vt:lpstr>
      <vt:lpstr>Sniglet</vt:lpstr>
      <vt:lpstr>Dancing Script</vt:lpstr>
      <vt:lpstr>Muli</vt:lpstr>
      <vt:lpstr>Calibri</vt:lpstr>
      <vt:lpstr>Dancing Script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be Xanh lá Hoa Lời chúc mừng Bản thuyết trình về Ngày của Mẹ</dc:title>
  <dc:creator>Đặng Thị Mai Vân</dc:creator>
  <cp:lastModifiedBy>Nguyễn Quang Phương</cp:lastModifiedBy>
  <cp:revision>110</cp:revision>
  <dcterms:created xsi:type="dcterms:W3CDTF">2006-08-16T00:00:00Z</dcterms:created>
  <dcterms:modified xsi:type="dcterms:W3CDTF">2024-02-26T02:44:03Z</dcterms:modified>
  <dc:identifier>DAF9Zia4bKQ</dc:identifier>
</cp:coreProperties>
</file>