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9"/>
  </p:notesMasterIdLst>
  <p:sldIdLst>
    <p:sldId id="256" r:id="rId2"/>
    <p:sldId id="258" r:id="rId3"/>
    <p:sldId id="296" r:id="rId4"/>
    <p:sldId id="297" r:id="rId5"/>
    <p:sldId id="299" r:id="rId6"/>
    <p:sldId id="300" r:id="rId7"/>
    <p:sldId id="301" r:id="rId8"/>
    <p:sldId id="302" r:id="rId9"/>
    <p:sldId id="303" r:id="rId10"/>
    <p:sldId id="304" r:id="rId11"/>
    <p:sldId id="339" r:id="rId12"/>
    <p:sldId id="371" r:id="rId13"/>
    <p:sldId id="372" r:id="rId14"/>
    <p:sldId id="338" r:id="rId15"/>
    <p:sldId id="375" r:id="rId16"/>
    <p:sldId id="305" r:id="rId17"/>
    <p:sldId id="351" r:id="rId18"/>
    <p:sldId id="352" r:id="rId19"/>
    <p:sldId id="353" r:id="rId20"/>
    <p:sldId id="373" r:id="rId21"/>
    <p:sldId id="374" r:id="rId22"/>
    <p:sldId id="359" r:id="rId23"/>
    <p:sldId id="356" r:id="rId24"/>
    <p:sldId id="357" r:id="rId25"/>
    <p:sldId id="360" r:id="rId26"/>
    <p:sldId id="361" r:id="rId27"/>
    <p:sldId id="358" r:id="rId28"/>
    <p:sldId id="362" r:id="rId29"/>
    <p:sldId id="346" r:id="rId30"/>
    <p:sldId id="347" r:id="rId31"/>
    <p:sldId id="348" r:id="rId32"/>
    <p:sldId id="349" r:id="rId33"/>
    <p:sldId id="350" r:id="rId34"/>
    <p:sldId id="307" r:id="rId35"/>
    <p:sldId id="308" r:id="rId36"/>
    <p:sldId id="309" r:id="rId37"/>
    <p:sldId id="310" r:id="rId38"/>
    <p:sldId id="366" r:id="rId39"/>
    <p:sldId id="312" r:id="rId40"/>
    <p:sldId id="313" r:id="rId41"/>
    <p:sldId id="369" r:id="rId42"/>
    <p:sldId id="368" r:id="rId43"/>
    <p:sldId id="370" r:id="rId44"/>
    <p:sldId id="319" r:id="rId45"/>
    <p:sldId id="320" r:id="rId46"/>
    <p:sldId id="314" r:id="rId47"/>
    <p:sldId id="278" r:id="rId48"/>
  </p:sldIdLst>
  <p:sldSz cx="9144000" cy="5143500" type="screen16x9"/>
  <p:notesSz cx="6858000" cy="9144000"/>
  <p:embeddedFontLst>
    <p:embeddedFont>
      <p:font typeface="Barlow Light" panose="020B0604020202020204" charset="0"/>
      <p:regular r:id="rId50"/>
      <p:bold r:id="rId51"/>
      <p:italic r:id="rId52"/>
      <p:boldItalic r:id="rId53"/>
    </p:embeddedFont>
    <p:embeddedFont>
      <p:font typeface="Arial Narrow" panose="020B0606020202030204" pitchFamily="34" charset="0"/>
      <p:regular r:id="rId54"/>
      <p:bold r:id="rId55"/>
      <p:italic r:id="rId56"/>
      <p:boldItalic r:id="rId57"/>
    </p:embeddedFont>
    <p:embeddedFont>
      <p:font typeface="微软雅黑" panose="020B0503020204020204" pitchFamily="34" charset="-122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Raleway Thin" panose="020B060402020202020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623"/>
    <a:srgbClr val="DB0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6149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11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85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306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670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994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0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401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758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121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794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64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051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367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663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929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65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919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190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720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008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219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9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62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98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362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078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996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156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8274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70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7282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011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06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816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2782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9806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2663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3938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3282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79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92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18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99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633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07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02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tr-TR" altLang="zh-CN" dirty="0" err="1"/>
              <a:t>Free</a:t>
            </a:r>
            <a:r>
              <a:rPr lang="tr-TR" altLang="zh-CN" dirty="0"/>
              <a:t> PPT </a:t>
            </a:r>
            <a:r>
              <a:rPr lang="tr-TR" altLang="zh-CN" dirty="0" err="1"/>
              <a:t>Backgrounds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r>
              <a:rPr lang="tr-TR" altLang="zh-CN" dirty="0"/>
              <a:t> </a:t>
            </a:r>
            <a:r>
              <a:rPr lang="tr-TR" altLang="zh-CN" dirty="0" err="1"/>
              <a:t>ppt</a:t>
            </a:r>
            <a:r>
              <a:rPr lang="tr-TR" altLang="zh-CN" dirty="0"/>
              <a:t> </a:t>
            </a:r>
            <a:r>
              <a:rPr lang="tr-TR" altLang="zh-CN" dirty="0" err="1"/>
              <a:t>backgrounds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15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89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74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9" r:id="rId3"/>
    <p:sldLayoutId id="2147483661" r:id="rId4"/>
    <p:sldLayoutId id="2147483662" r:id="rId5"/>
    <p:sldLayoutId id="214748366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287608" y="323823"/>
            <a:ext cx="5312294" cy="4203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tr-TR" altLang="zh-CN" sz="1400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CỤC THU THẬP DỮ LIỆU VÀ ỨNG DỤNG CNTT THỐNG KÊ</a:t>
            </a:r>
            <a:endParaRPr lang="zh-CN" altLang="en-US" sz="1400" b="1" dirty="0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9" name="TextBox 88">
            <a:extLst>
              <a:ext uri="{FF2B5EF4-FFF2-40B4-BE49-F238E27FC236}">
                <a16:creationId xmlns:a16="http://schemas.microsoft.com/office/drawing/2014/main" xmlns="" id="{C20E672A-5BFA-A44E-90C2-20F97F664F4C}"/>
              </a:ext>
            </a:extLst>
          </p:cNvPr>
          <p:cNvSpPr txBox="1"/>
          <p:nvPr/>
        </p:nvSpPr>
        <p:spPr>
          <a:xfrm>
            <a:off x="674182" y="674913"/>
            <a:ext cx="453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TRUNG TÂM TIN HỌC THỐNG KÊ KHU VỰC II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0" name="TextBox 88">
            <a:extLst>
              <a:ext uri="{FF2B5EF4-FFF2-40B4-BE49-F238E27FC236}">
                <a16:creationId xmlns:a16="http://schemas.microsoft.com/office/drawing/2014/main" xmlns="" id="{A68D0ED4-C457-B145-B70C-852AD0AABF98}"/>
              </a:ext>
            </a:extLst>
          </p:cNvPr>
          <p:cNvSpPr txBox="1"/>
          <p:nvPr/>
        </p:nvSpPr>
        <p:spPr>
          <a:xfrm>
            <a:off x="1923951" y="1192233"/>
            <a:ext cx="226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GIỚI THIỆU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1" name="TextBox 88">
            <a:extLst>
              <a:ext uri="{FF2B5EF4-FFF2-40B4-BE49-F238E27FC236}">
                <a16:creationId xmlns:a16="http://schemas.microsoft.com/office/drawing/2014/main" xmlns="" id="{66CF7600-234D-C542-B73D-BF2C00E8BCA8}"/>
              </a:ext>
            </a:extLst>
          </p:cNvPr>
          <p:cNvSpPr txBox="1"/>
          <p:nvPr/>
        </p:nvSpPr>
        <p:spPr>
          <a:xfrm>
            <a:off x="373995" y="1928965"/>
            <a:ext cx="52538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QUẢN LÝ VÀ GIÁM SÁT </a:t>
            </a:r>
            <a:br>
              <a:rPr lang="tr-TR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tr-TR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ĐIỀU TRA DÂN </a:t>
            </a:r>
            <a:r>
              <a:rPr lang="tr-TR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 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tr-TR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 NHÀ </a:t>
            </a:r>
            <a:r>
              <a:rPr lang="tr-TR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Ở </a:t>
            </a:r>
            <a:r>
              <a:rPr lang="tr-TR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GIỮA KỲ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tr-TR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tr-TR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NĂM 2024</a:t>
            </a:r>
          </a:p>
        </p:txBody>
      </p:sp>
      <p:sp>
        <p:nvSpPr>
          <p:cNvPr id="342" name="TextBox 88">
            <a:extLst>
              <a:ext uri="{FF2B5EF4-FFF2-40B4-BE49-F238E27FC236}">
                <a16:creationId xmlns:a16="http://schemas.microsoft.com/office/drawing/2014/main" xmlns="" id="{1314B6E8-7EDE-462D-B89C-B6538EA58856}"/>
              </a:ext>
            </a:extLst>
          </p:cNvPr>
          <p:cNvSpPr txBox="1"/>
          <p:nvPr/>
        </p:nvSpPr>
        <p:spPr>
          <a:xfrm>
            <a:off x="5386381" y="4541466"/>
            <a:ext cx="345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</a:t>
            </a:r>
            <a:r>
              <a:rPr lang="vi-VN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ư</a:t>
            </a:r>
            <a:r>
              <a:rPr lang="en-US" altLang="zh-CN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ời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trình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bày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 Lê Thanh </a:t>
            </a:r>
            <a:r>
              <a:rPr lang="en-US" altLang="zh-CN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Tùng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3" name="TextBox 88">
            <a:extLst>
              <a:ext uri="{FF2B5EF4-FFF2-40B4-BE49-F238E27FC236}">
                <a16:creationId xmlns:a16="http://schemas.microsoft.com/office/drawing/2014/main" xmlns="" id="{6F64713B-F5F9-BA43-B8CE-CF94F63F2749}"/>
              </a:ext>
            </a:extLst>
          </p:cNvPr>
          <p:cNvSpPr txBox="1"/>
          <p:nvPr/>
        </p:nvSpPr>
        <p:spPr>
          <a:xfrm>
            <a:off x="5867802" y="4799669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TP. Đà Lạt, </a:t>
            </a:r>
            <a:r>
              <a:rPr lang="tr-TR" altLang="zh-CN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tháng 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tr-TR" altLang="zh-CN" b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năm 202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6478" y="155525"/>
            <a:ext cx="4387597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46485" y="186303"/>
            <a:ext cx="3825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Địa bàn điều tra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3962" y="1398494"/>
            <a:ext cx="946673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392326" y="3387511"/>
            <a:ext cx="4179674" cy="910817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800" b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1800" b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danh sách địa bàn từ file Excel</a:t>
            </a:r>
          </a:p>
          <a:p>
            <a:pPr algn="just"/>
            <a:r>
              <a:rPr lang="en-US" sz="1800" b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1800" b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chỉnh thông tin địa bàn</a:t>
            </a:r>
          </a:p>
          <a:p>
            <a:pPr algn="just"/>
            <a:r>
              <a:rPr lang="en-US" sz="1800" b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1800" b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 địa bàn mẫu</a:t>
            </a:r>
          </a:p>
          <a:p>
            <a:endParaRPr lang="en-US" dirty="0"/>
          </a:p>
        </p:txBody>
      </p:sp>
      <p:sp>
        <p:nvSpPr>
          <p:cNvPr id="3" name="Bent-Up Arrow 2"/>
          <p:cNvSpPr/>
          <p:nvPr/>
        </p:nvSpPr>
        <p:spPr>
          <a:xfrm rot="5400000">
            <a:off x="3928302" y="1540107"/>
            <a:ext cx="363492" cy="601173"/>
          </a:xfrm>
          <a:prstGeom prst="bentUpArrow">
            <a:avLst>
              <a:gd name="adj1" fmla="val 25000"/>
              <a:gd name="adj2" fmla="val 25000"/>
              <a:gd name="adj3" fmla="val 267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57" y="1745165"/>
            <a:ext cx="4420217" cy="2000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4075" y="2205607"/>
            <a:ext cx="1604129" cy="455408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57286" y="174706"/>
            <a:ext cx="6336819" cy="487712"/>
            <a:chOff x="2762555" y="1311915"/>
            <a:chExt cx="3777280" cy="1011237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777280" cy="101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78536" y="210719"/>
            <a:ext cx="6215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Địa bàn điều tra – Import DS địa bàn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3962" y="1398494"/>
            <a:ext cx="946673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5" y="1776267"/>
            <a:ext cx="3946288" cy="1657005"/>
          </a:xfrm>
          <a:prstGeom prst="rect">
            <a:avLst/>
          </a:prstGeom>
        </p:spPr>
      </p:pic>
      <p:sp>
        <p:nvSpPr>
          <p:cNvPr id="3" name="Bent-Up Arrow 2"/>
          <p:cNvSpPr/>
          <p:nvPr/>
        </p:nvSpPr>
        <p:spPr>
          <a:xfrm rot="5400000">
            <a:off x="3928302" y="1540107"/>
            <a:ext cx="363492" cy="601173"/>
          </a:xfrm>
          <a:prstGeom prst="bentUpArrow">
            <a:avLst>
              <a:gd name="adj1" fmla="val 25000"/>
              <a:gd name="adj2" fmla="val 25000"/>
              <a:gd name="adj3" fmla="val 267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85939" y="2237591"/>
            <a:ext cx="1473797" cy="3442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00" y="2643188"/>
            <a:ext cx="4163086" cy="224652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147141" y="2390585"/>
            <a:ext cx="4179674" cy="64831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         rồi chọn file DS địa bàn đã nhập tin theo đúng quy định</a:t>
            </a:r>
            <a:endParaRPr lang="en-US" dirty="0"/>
          </a:p>
        </p:txBody>
      </p:sp>
      <p:pic>
        <p:nvPicPr>
          <p:cNvPr id="19" name="Picture 18" descr="chọn fil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6" y="2412125"/>
            <a:ext cx="688314" cy="280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157286" y="3314221"/>
            <a:ext cx="4179674" cy="49407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             để mở DS địa bàn</a:t>
            </a:r>
          </a:p>
        </p:txBody>
      </p:sp>
      <p:pic>
        <p:nvPicPr>
          <p:cNvPr id="21" name="Picture 20" descr="op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6" y="3363633"/>
            <a:ext cx="613670" cy="274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157286" y="3922107"/>
            <a:ext cx="4179674" cy="8210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 tiếp nút           để mở DS địa bàn từ máy tính lên hệ thống.</a:t>
            </a:r>
          </a:p>
        </p:txBody>
      </p:sp>
      <p:pic>
        <p:nvPicPr>
          <p:cNvPr id="22" name="Picture 21" descr="tải lê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43" y="3999028"/>
            <a:ext cx="623802" cy="277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1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125AA1-6F1F-91EF-06F3-FE78CB945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4852"/>
            <a:ext cx="9166412" cy="1468648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3288" y="151667"/>
            <a:ext cx="3102425" cy="487712"/>
            <a:chOff x="2671148" y="1311915"/>
            <a:chExt cx="3938587" cy="101123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330" y="187680"/>
            <a:ext cx="3134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Chi tiết Import địa bàn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791247"/>
            <a:ext cx="9144000" cy="17161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2534824"/>
            <a:ext cx="9144000" cy="2608676"/>
          </a:xfrm>
          <a:prstGeom prst="rect">
            <a:avLst/>
          </a:prstGeom>
        </p:spPr>
      </p:pic>
      <p:sp>
        <p:nvSpPr>
          <p:cNvPr id="19" name="Bent Arrow 18"/>
          <p:cNvSpPr/>
          <p:nvPr/>
        </p:nvSpPr>
        <p:spPr>
          <a:xfrm rot="5400000">
            <a:off x="4592390" y="2180947"/>
            <a:ext cx="322729" cy="428059"/>
          </a:xfrm>
          <a:prstGeom prst="bentArrow">
            <a:avLst>
              <a:gd name="adj1" fmla="val 31666"/>
              <a:gd name="adj2" fmla="val 46667"/>
              <a:gd name="adj3" fmla="val 41667"/>
              <a:gd name="adj4" fmla="val 3041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3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748" name="Google Shape;1748;p30"/>
          <p:cNvGrpSpPr/>
          <p:nvPr/>
        </p:nvGrpSpPr>
        <p:grpSpPr>
          <a:xfrm>
            <a:off x="6052563" y="735135"/>
            <a:ext cx="2596372" cy="2900838"/>
            <a:chOff x="2181300" y="231400"/>
            <a:chExt cx="4262637" cy="4762499"/>
          </a:xfrm>
        </p:grpSpPr>
        <p:sp>
          <p:nvSpPr>
            <p:cNvPr id="1749" name="Google Shape;1749;p30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0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0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0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0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0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0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0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0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0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0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0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0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0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0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0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7" name="Google Shape;1787;p30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1788" name="Google Shape;1788;p30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0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0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0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0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0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0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0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0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0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0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0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0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0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806" name="Google Shape;1806;p30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0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0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0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0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0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0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0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0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0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0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0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0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2" name="Google Shape;1822;p30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23" name="Google Shape;1823;p30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0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0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0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0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0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0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0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0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0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0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0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0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0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0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0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9" name="Google Shape;1839;p30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840" name="Google Shape;1840;p30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0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0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0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0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0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0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0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0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0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0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0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0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30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0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0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6" name="Google Shape;1856;p30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857" name="Google Shape;1857;p30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0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0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0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0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0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0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0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0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0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0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0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0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0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0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0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3" name="Google Shape;1873;p30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874" name="Google Shape;1874;p30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0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0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0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0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0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0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0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0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0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0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0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0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0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0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0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0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1" name="Google Shape;1891;p30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892" name="Google Shape;1892;p30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0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30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30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30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30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30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30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30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30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30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30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30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30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0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0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8" name="Google Shape;1908;p30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909" name="Google Shape;1909;p30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0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0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0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0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30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30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30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0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30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30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0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0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0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6" name="Google Shape;1926;p30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0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0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0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roup 10"/>
          <p:cNvGrpSpPr>
            <a:grpSpLocks/>
          </p:cNvGrpSpPr>
          <p:nvPr/>
        </p:nvGrpSpPr>
        <p:grpSpPr bwMode="auto">
          <a:xfrm>
            <a:off x="163289" y="151667"/>
            <a:ext cx="1396570" cy="487712"/>
            <a:chOff x="2671148" y="1311915"/>
            <a:chExt cx="3938587" cy="1011238"/>
          </a:xfrm>
        </p:grpSpPr>
        <p:pic>
          <p:nvPicPr>
            <p:cNvPr id="2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2" name="Rounded Rectangle 231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392330" y="187680"/>
            <a:ext cx="934446" cy="41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Lưu ý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8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423015" y="993114"/>
            <a:ext cx="472618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số liệu bắt đầu từ dòng thứ 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</a:pP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cột (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cột (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để định dạng text sau đó mới nhập dữ liệu. Nhập đủ số trường ký tự như sau: </a:t>
            </a:r>
          </a:p>
          <a:p>
            <a:pPr marL="0" indent="0" algn="just">
              <a:lnSpc>
                <a:spcPct val="120000"/>
              </a:lnSpc>
            </a:pP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Cột (2)-MaTinh: 02 ký tự;       </a:t>
            </a:r>
          </a:p>
          <a:p>
            <a:pPr marL="0" indent="0" algn="just">
              <a:lnSpc>
                <a:spcPct val="120000"/>
              </a:lnSpc>
            </a:pP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Cột (3)-MaHuyen: 03 ký tự;      </a:t>
            </a:r>
          </a:p>
          <a:p>
            <a:pPr marL="0" indent="0" algn="just">
              <a:lnSpc>
                <a:spcPct val="120000"/>
              </a:lnSpc>
            </a:pP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Cột (4)_MaXa: 05 ký tự;      </a:t>
            </a:r>
          </a:p>
          <a:p>
            <a:pPr marL="0" indent="0" algn="just">
              <a:lnSpc>
                <a:spcPct val="120000"/>
              </a:lnSpc>
            </a:pP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Cột (5)- MaDiaBan: 03 ký tự;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308512" y="155525"/>
            <a:ext cx="5869373" cy="487712"/>
            <a:chOff x="2762555" y="1311915"/>
            <a:chExt cx="37772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7772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78759" y="186303"/>
            <a:ext cx="580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Địa bàn điều tra – Duyệt địa bàn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3962" y="1398494"/>
            <a:ext cx="946673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5" y="1776267"/>
            <a:ext cx="3946288" cy="1657005"/>
          </a:xfrm>
          <a:prstGeom prst="rect">
            <a:avLst/>
          </a:prstGeom>
        </p:spPr>
      </p:pic>
      <p:sp>
        <p:nvSpPr>
          <p:cNvPr id="3" name="Bent-Up Arrow 2"/>
          <p:cNvSpPr/>
          <p:nvPr/>
        </p:nvSpPr>
        <p:spPr>
          <a:xfrm rot="5400000">
            <a:off x="3928302" y="1540107"/>
            <a:ext cx="363492" cy="601173"/>
          </a:xfrm>
          <a:prstGeom prst="bentUpArrow">
            <a:avLst>
              <a:gd name="adj1" fmla="val 25000"/>
              <a:gd name="adj2" fmla="val 25000"/>
              <a:gd name="adj3" fmla="val 267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85939" y="2237591"/>
            <a:ext cx="1473797" cy="3442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6500" y="3105150"/>
            <a:ext cx="1981200" cy="304800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 Arrow 5"/>
          <p:cNvSpPr/>
          <p:nvPr/>
        </p:nvSpPr>
        <p:spPr>
          <a:xfrm rot="5400000">
            <a:off x="6373239" y="1934589"/>
            <a:ext cx="819150" cy="1521971"/>
          </a:xfrm>
          <a:prstGeom prst="ben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66" y="3561600"/>
            <a:ext cx="4766334" cy="1279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93167" y="2028063"/>
            <a:ext cx="4303549" cy="81040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do giám sát cấp TW thực hiện. Duyệt địa bàn mẫu theo Tỉnh. </a:t>
            </a:r>
          </a:p>
          <a:p>
            <a:pPr algn="just"/>
            <a:endParaRPr lang="vi-VN" sz="200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79248" y="2680361"/>
            <a:ext cx="4317468" cy="75291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tỉnh đã duyệt ĐB mẫu thì sẽ không import lại được danh sách ĐB.</a:t>
            </a:r>
            <a:endParaRPr lang="vi-VN" sz="200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91826" y="3506709"/>
            <a:ext cx="4214326" cy="70960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GSV tỉnh sẽ Duyệt hoặc Bỏ duyệt từng địa bàn được chọn mẫu</a:t>
            </a:r>
            <a:endParaRPr lang="vi-VN" sz="200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91826" y="4235364"/>
            <a:ext cx="4287363" cy="80069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muốn import lại DS địa bàn mẫu thì GSV phải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duyệt 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tỉnh</a:t>
            </a:r>
            <a:endParaRPr lang="vi-VN" sz="200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0635" y="4514850"/>
            <a:ext cx="351865" cy="158959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308512" y="155525"/>
            <a:ext cx="7384730" cy="487712"/>
            <a:chOff x="2762555" y="1311915"/>
            <a:chExt cx="37772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7772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78759" y="186303"/>
            <a:ext cx="7214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Địa bàn điều tra – </a:t>
            </a:r>
            <a:r>
              <a:rPr lang="en-US" altLang="zh-CN" sz="2000" b="1" smtClean="0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Xác nhận giải trình giảm hộ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3962" y="1398494"/>
            <a:ext cx="946673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-Up Arrow 2"/>
          <p:cNvSpPr/>
          <p:nvPr/>
        </p:nvSpPr>
        <p:spPr>
          <a:xfrm rot="5400000">
            <a:off x="4469976" y="998433"/>
            <a:ext cx="395766" cy="1716796"/>
          </a:xfrm>
          <a:prstGeom prst="bentUpArrow">
            <a:avLst>
              <a:gd name="adj1" fmla="val 25000"/>
              <a:gd name="adj2" fmla="val 25000"/>
              <a:gd name="adj3" fmla="val 267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57" y="1773639"/>
            <a:ext cx="3525013" cy="1183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2" y="2702653"/>
            <a:ext cx="6894698" cy="2278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26257" y="2054714"/>
            <a:ext cx="1315607" cy="236665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78532" y="2681137"/>
            <a:ext cx="2027393" cy="254265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>
          <a:xfrm rot="10800000">
            <a:off x="6228678" y="2957731"/>
            <a:ext cx="1464564" cy="1592753"/>
          </a:xfrm>
          <a:prstGeom prst="bentArrow">
            <a:avLst>
              <a:gd name="adj1" fmla="val 11159"/>
              <a:gd name="adj2" fmla="val 10312"/>
              <a:gd name="adj3" fmla="val 16017"/>
              <a:gd name="adj4" fmla="val 775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09461" y="4281544"/>
            <a:ext cx="2419217" cy="268941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7726844" y="3885932"/>
            <a:ext cx="1150631" cy="75081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000" smtClean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nhận giải trình</a:t>
            </a:r>
            <a:endParaRPr lang="en-US" sz="200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00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235230" y="151667"/>
            <a:ext cx="5984426" cy="487712"/>
            <a:chOff x="2717103" y="1311915"/>
            <a:chExt cx="3822733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103" y="1311915"/>
              <a:ext cx="3822733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92330" y="185107"/>
            <a:ext cx="577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Danh sách hộ của địa bàn điều tra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3962" y="1398494"/>
            <a:ext cx="946673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-Up Arrow 2"/>
          <p:cNvSpPr/>
          <p:nvPr/>
        </p:nvSpPr>
        <p:spPr>
          <a:xfrm rot="5400000">
            <a:off x="4155618" y="1301781"/>
            <a:ext cx="413946" cy="1106261"/>
          </a:xfrm>
          <a:prstGeom prst="bentUpArrow">
            <a:avLst>
              <a:gd name="adj1" fmla="val 36400"/>
              <a:gd name="adj2" fmla="val 37825"/>
              <a:gd name="adj3" fmla="val 381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235229" y="2332591"/>
            <a:ext cx="4484291" cy="221451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kê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 từ file excel sau khi đã rà soát.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mẫu hộ (GSV TW)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Xem/hiệu chỉnh 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kê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 sau khi import.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Xem/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bảng kê hộ giao ĐTV lấy về thiết bị điều tra.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44" y="1785177"/>
            <a:ext cx="3452327" cy="18131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99380" y="2631233"/>
            <a:ext cx="1548881" cy="279918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" y="764144"/>
            <a:ext cx="9144000" cy="4358640"/>
          </a:xfrm>
          <a:prstGeom prst="rect">
            <a:avLst/>
          </a:prstGeom>
        </p:spPr>
      </p:pic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289" y="151667"/>
            <a:ext cx="5864287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92329" y="197224"/>
            <a:ext cx="5635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Quản lý hộ - Import bảng kê hộ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7435" y="2241176"/>
            <a:ext cx="1470212" cy="286871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73505" y="2241176"/>
            <a:ext cx="1434353" cy="286871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07858" y="2725270"/>
            <a:ext cx="1685366" cy="143435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426826" y="1506071"/>
            <a:ext cx="286870" cy="26894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004BE4C-7F57-C7F9-134D-C87AC41DBE25}"/>
              </a:ext>
            </a:extLst>
          </p:cNvPr>
          <p:cNvSpPr/>
          <p:nvPr/>
        </p:nvSpPr>
        <p:spPr>
          <a:xfrm>
            <a:off x="2220440" y="2528047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004BE4C-7F57-C7F9-134D-C87AC41DBE25}"/>
              </a:ext>
            </a:extLst>
          </p:cNvPr>
          <p:cNvSpPr/>
          <p:nvPr/>
        </p:nvSpPr>
        <p:spPr>
          <a:xfrm>
            <a:off x="3644719" y="2528047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004BE4C-7F57-C7F9-134D-C87AC41DBE25}"/>
              </a:ext>
            </a:extLst>
          </p:cNvPr>
          <p:cNvSpPr/>
          <p:nvPr/>
        </p:nvSpPr>
        <p:spPr>
          <a:xfrm>
            <a:off x="6357393" y="2517448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289" y="151667"/>
            <a:ext cx="5864287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D9042AF-D2A5-B750-F6E0-D96D9F180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3884"/>
            <a:ext cx="9144000" cy="42296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7529" y="4858870"/>
            <a:ext cx="878542" cy="264409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81320" y="4367813"/>
            <a:ext cx="358588" cy="4686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2329" y="197224"/>
            <a:ext cx="5635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Quản lý hộ - Import bảng kê hộ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9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30"/>
          <p:cNvSpPr txBox="1">
            <a:spLocks noGrp="1"/>
          </p:cNvSpPr>
          <p:nvPr>
            <p:ph type="body" idx="1"/>
          </p:nvPr>
        </p:nvSpPr>
        <p:spPr>
          <a:xfrm>
            <a:off x="195701" y="4327772"/>
            <a:ext cx="4477435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Sheet phải là IDDB TĐT 2019</a:t>
            </a:r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47" name="Google Shape;1747;p3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748" name="Google Shape;1748;p30"/>
          <p:cNvGrpSpPr/>
          <p:nvPr/>
        </p:nvGrpSpPr>
        <p:grpSpPr>
          <a:xfrm>
            <a:off x="6052563" y="735135"/>
            <a:ext cx="2596372" cy="2900838"/>
            <a:chOff x="2181300" y="231400"/>
            <a:chExt cx="4262637" cy="4762499"/>
          </a:xfrm>
        </p:grpSpPr>
        <p:sp>
          <p:nvSpPr>
            <p:cNvPr id="1749" name="Google Shape;1749;p30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0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0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0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0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0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0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0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0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0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0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0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0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0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0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0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7" name="Google Shape;1787;p30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1788" name="Google Shape;1788;p30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0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0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0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0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0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0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0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0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0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0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0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0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0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806" name="Google Shape;1806;p30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0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0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0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0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0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0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0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0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0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0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0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0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2" name="Google Shape;1822;p30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23" name="Google Shape;1823;p30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0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0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0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0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0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0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0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0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0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0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0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0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0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0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0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9" name="Google Shape;1839;p30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840" name="Google Shape;1840;p30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0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0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0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0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0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0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0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0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0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0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0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0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30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0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0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6" name="Google Shape;1856;p30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857" name="Google Shape;1857;p30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0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0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0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0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0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0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0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0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0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0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0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0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0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0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0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3" name="Google Shape;1873;p30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874" name="Google Shape;1874;p30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0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0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0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0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0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0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0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0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0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0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0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0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0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0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0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0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1" name="Google Shape;1891;p30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892" name="Google Shape;1892;p30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0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30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30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30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30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30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30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30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30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30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30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30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30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0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0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8" name="Google Shape;1908;p30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909" name="Google Shape;1909;p30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0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0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0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0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30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30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30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0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30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30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0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0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0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6" name="Google Shape;1926;p30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0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0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0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roup 10"/>
          <p:cNvGrpSpPr>
            <a:grpSpLocks/>
          </p:cNvGrpSpPr>
          <p:nvPr/>
        </p:nvGrpSpPr>
        <p:grpSpPr bwMode="auto">
          <a:xfrm>
            <a:off x="163289" y="151667"/>
            <a:ext cx="1396570" cy="487712"/>
            <a:chOff x="2671148" y="1311915"/>
            <a:chExt cx="3938587" cy="1011238"/>
          </a:xfrm>
        </p:grpSpPr>
        <p:pic>
          <p:nvPicPr>
            <p:cNvPr id="2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2" name="Rounded Rectangle 231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392330" y="187680"/>
            <a:ext cx="934446" cy="41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Lưu ý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7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270630" y="930536"/>
            <a:ext cx="5821585" cy="339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(1)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để định dạng text sau đó mới nhập dữ liệu. Nhập đủ trường ký tự như sau:  </a:t>
            </a:r>
            <a:endParaRPr lang="en-US" sz="200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</a:pP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số liệu bắt đầu từ dòng thứ 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00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</a:pP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Cột (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)-MaTinh : 02 ký tự;      </a:t>
            </a:r>
          </a:p>
          <a:p>
            <a:pPr marL="0" indent="0" algn="just">
              <a:lnSpc>
                <a:spcPct val="120000"/>
              </a:lnSpc>
            </a:pP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Cột (3)-MaHuyen: 03 ký tự;       </a:t>
            </a:r>
            <a:endParaRPr lang="en-US" sz="200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</a:pP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Cột (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)-MaXa: 05 ký tự;      </a:t>
            </a:r>
          </a:p>
          <a:p>
            <a:pPr marL="0" indent="0" algn="just">
              <a:lnSpc>
                <a:spcPct val="120000"/>
              </a:lnSpc>
            </a:pP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Cột (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)-MaDiaBan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(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: 03 ký tự;      </a:t>
            </a:r>
          </a:p>
          <a:p>
            <a:pPr marL="0" indent="0" algn="just">
              <a:lnSpc>
                <a:spcPct val="120000"/>
              </a:lnSpc>
            </a:pP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Cột STT Nhà nhập ký tự;</a:t>
            </a:r>
            <a:endParaRPr lang="vi-VN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4" name="Group 23"/>
          <p:cNvGrpSpPr/>
          <p:nvPr/>
        </p:nvGrpSpPr>
        <p:grpSpPr>
          <a:xfrm>
            <a:off x="455452" y="947898"/>
            <a:ext cx="6561111" cy="4015529"/>
            <a:chOff x="1315244" y="1213680"/>
            <a:chExt cx="3510756" cy="518739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5" name="Group 24"/>
            <p:cNvGrpSpPr/>
            <p:nvPr/>
          </p:nvGrpSpPr>
          <p:grpSpPr>
            <a:xfrm>
              <a:off x="1374771" y="1213680"/>
              <a:ext cx="292103" cy="5187394"/>
              <a:chOff x="1374772" y="1213680"/>
              <a:chExt cx="274322" cy="5187394"/>
            </a:xfrm>
          </p:grpSpPr>
          <p:sp>
            <p:nvSpPr>
              <p:cNvPr id="42" name="Pentagon 4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C87B14"/>
                  </a:gs>
                  <a:gs pos="82000">
                    <a:srgbClr val="FF9F0B">
                      <a:lumMod val="90000"/>
                    </a:srgbClr>
                  </a:gs>
                  <a:gs pos="34000">
                    <a:srgbClr val="FEA30A">
                      <a:lumMod val="90000"/>
                    </a:srgbClr>
                  </a:gs>
                  <a:gs pos="0">
                    <a:srgbClr val="B87B00">
                      <a:lumMod val="90000"/>
                      <a:lumOff val="10000"/>
                    </a:srgbClr>
                  </a:gs>
                  <a:gs pos="33000">
                    <a:srgbClr val="BD7C04">
                      <a:lumMod val="100000"/>
                    </a:srgbClr>
                  </a:gs>
                  <a:gs pos="100000">
                    <a:srgbClr val="BC7908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gradFill flip="none" rotWithShape="1">
                <a:gsLst>
                  <a:gs pos="16000">
                    <a:srgbClr val="B24349"/>
                  </a:gs>
                  <a:gs pos="52000">
                    <a:srgbClr val="FFB3C7">
                      <a:lumMod val="84000"/>
                    </a:srgbClr>
                  </a:gs>
                  <a:gs pos="100000">
                    <a:srgbClr val="CC7190">
                      <a:lumMod val="84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rapezoid 25"/>
            <p:cNvSpPr/>
            <p:nvPr/>
          </p:nvSpPr>
          <p:spPr>
            <a:xfrm rot="16200000">
              <a:off x="997347" y="509675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6200000">
              <a:off x="997347" y="419445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Trapezoid 27"/>
            <p:cNvSpPr/>
            <p:nvPr/>
          </p:nvSpPr>
          <p:spPr>
            <a:xfrm rot="16200000">
              <a:off x="997347" y="3292156"/>
              <a:ext cx="695326" cy="59529"/>
            </a:xfrm>
            <a:prstGeom prst="trapezoid">
              <a:avLst>
                <a:gd name="adj" fmla="val 69837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Trapezoid 28"/>
            <p:cNvSpPr/>
            <p:nvPr/>
          </p:nvSpPr>
          <p:spPr>
            <a:xfrm rot="16200000">
              <a:off x="997347" y="2389857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Pentagon 29"/>
            <p:cNvSpPr/>
            <p:nvPr/>
          </p:nvSpPr>
          <p:spPr>
            <a:xfrm>
              <a:off x="1315244" y="2114821"/>
              <a:ext cx="3510756" cy="607219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Pentagon 30"/>
            <p:cNvSpPr/>
            <p:nvPr/>
          </p:nvSpPr>
          <p:spPr>
            <a:xfrm>
              <a:off x="1315244" y="3017120"/>
              <a:ext cx="3510756" cy="607219"/>
            </a:xfrm>
            <a:prstGeom prst="homePlate">
              <a:avLst>
                <a:gd name="adj" fmla="val 3627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1315244" y="3919419"/>
              <a:ext cx="3510756" cy="607219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400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1315244" y="4821717"/>
              <a:ext cx="3510756" cy="607219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4772" y="2072911"/>
              <a:ext cx="206030" cy="675913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FF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4772" y="2975376"/>
              <a:ext cx="206030" cy="675913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FFC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4772" y="3875855"/>
              <a:ext cx="206030" cy="675913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0070C0"/>
                  </a:solidFill>
                  <a:latin typeface="+mn-lt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4772" y="4778322"/>
              <a:ext cx="206030" cy="675913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7030A0"/>
                  </a:solidFill>
                  <a:latin typeface="+mn-lt"/>
                </a:rPr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3991" y="2160714"/>
              <a:ext cx="946263" cy="47711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lvl="1">
                <a:spcBef>
                  <a:spcPts val="600"/>
                </a:spcBef>
                <a:tabLst>
                  <a:tab pos="457200" algn="l"/>
                </a:tabLst>
              </a:pPr>
              <a:r>
                <a:rPr lang="en-US" sz="1800" b="1">
                  <a:solidFill>
                    <a:srgbClr val="FF0000"/>
                  </a:solidFill>
                  <a:latin typeface="Times New Roman" panose="02020603050405020304" pitchFamily="18" charset="0"/>
                  <a:ea typeface="Roboto Slab" panose="020B0604020202020204" charset="0"/>
                  <a:cs typeface="Times New Roman" panose="02020603050405020304" pitchFamily="18" charset="0"/>
                  <a:sym typeface="Sniglet"/>
                </a:rPr>
                <a:t>Địa chỉ truy cập</a:t>
              </a:r>
              <a:endPara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8972" y="3069578"/>
              <a:ext cx="2306644" cy="47711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lvl="1">
                <a:spcBef>
                  <a:spcPts val="600"/>
                </a:spcBef>
                <a:tabLst>
                  <a:tab pos="457200" algn="l"/>
                </a:tabLst>
              </a:pPr>
              <a:r>
                <a:rPr lang="en-US" sz="1800" b="1">
                  <a:solidFill>
                    <a:srgbClr val="FFC000"/>
                  </a:solidFill>
                  <a:latin typeface="Times New Roman" panose="02020603050405020304" pitchFamily="18" charset="0"/>
                  <a:ea typeface="Roboto Slab" panose="020B0604020202020204" charset="0"/>
                  <a:cs typeface="Times New Roman" panose="02020603050405020304" pitchFamily="18" charset="0"/>
                  <a:sym typeface="Sniglet"/>
                </a:rPr>
                <a:t>Các chức năng chính của Web tác nghiệp.</a:t>
              </a:r>
              <a:endParaRPr lang="en-US" sz="1800" b="1" dirty="0">
                <a:solidFill>
                  <a:srgbClr val="FFC000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09998" y="3956654"/>
              <a:ext cx="2061330" cy="47711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lvl="1">
                <a:spcBef>
                  <a:spcPts val="600"/>
                </a:spcBef>
                <a:tabLst>
                  <a:tab pos="457200" algn="l"/>
                </a:tabLst>
              </a:pPr>
              <a:r>
                <a:rPr lang="en-US" sz="1800" b="1">
                  <a:solidFill>
                    <a:srgbClr val="0070C0"/>
                  </a:solidFill>
                  <a:latin typeface="Times New Roman" panose="02020603050405020304" pitchFamily="18" charset="0"/>
                  <a:ea typeface="Roboto Slab" panose="020B0604020202020204" charset="0"/>
                  <a:cs typeface="Times New Roman" panose="02020603050405020304" pitchFamily="18" charset="0"/>
                  <a:sym typeface="Sniglet"/>
                </a:rPr>
                <a:t>Quy trình tạo tài khoản, phân quyền.</a:t>
              </a:r>
              <a:endPara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58679" y="4887089"/>
              <a:ext cx="3423885" cy="47711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465138"/>
              <a:r>
                <a:rPr lang="en-US" sz="1800" b="1">
                  <a:solidFill>
                    <a:srgbClr val="7030A0"/>
                  </a:solidFill>
                  <a:latin typeface="Times New Roman" panose="02020603050405020304" pitchFamily="18" charset="0"/>
                  <a:ea typeface="Roboto Slab" panose="020B0604020202020204" charset="0"/>
                  <a:cs typeface="Times New Roman" panose="02020603050405020304" pitchFamily="18" charset="0"/>
                  <a:sym typeface="Sniglet"/>
                </a:rPr>
                <a:t>Thực hiện việc rà soát bảng kê địa bàn và danh sách hộ</a:t>
              </a:r>
              <a:endParaRPr lang="vi-VN" sz="1800" b="1" dirty="0">
                <a:solidFill>
                  <a:srgbClr val="7030A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oogle Shape;348;p13"/>
          <p:cNvGrpSpPr/>
          <p:nvPr/>
        </p:nvGrpSpPr>
        <p:grpSpPr>
          <a:xfrm>
            <a:off x="6418961" y="126961"/>
            <a:ext cx="2706354" cy="1604434"/>
            <a:chOff x="6986665" y="3298709"/>
            <a:chExt cx="1817809" cy="1077669"/>
          </a:xfrm>
        </p:grpSpPr>
        <p:sp>
          <p:nvSpPr>
            <p:cNvPr id="55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1978" y="155985"/>
            <a:ext cx="1433744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18829" y="196484"/>
            <a:ext cx="118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Nội dung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235230" y="151667"/>
            <a:ext cx="6464150" cy="487712"/>
            <a:chOff x="2717103" y="1311915"/>
            <a:chExt cx="3822733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103" y="1311915"/>
              <a:ext cx="3822733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92330" y="185106"/>
            <a:ext cx="647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67362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/>
              </a:rPr>
              <a:t>Danh sách nền – Danh sách hộ - Xác định hộ nước ngoài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673623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3962" y="1398494"/>
            <a:ext cx="946673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4803156" y="654243"/>
            <a:ext cx="349757" cy="2337149"/>
          </a:xfrm>
          <a:prstGeom prst="bentUpArrow">
            <a:avLst>
              <a:gd name="adj1" fmla="val 36400"/>
              <a:gd name="adj2" fmla="val 37825"/>
              <a:gd name="adj3" fmla="val 381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10" y="1721694"/>
            <a:ext cx="2959315" cy="1554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9851" y="3051970"/>
            <a:ext cx="1287624" cy="223938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" y="2709832"/>
            <a:ext cx="6487649" cy="2376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83932" y="2461479"/>
            <a:ext cx="1037961" cy="211031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2138" y="4068147"/>
            <a:ext cx="601175" cy="1037203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085" y="4236099"/>
            <a:ext cx="292567" cy="294666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918637" y="3860938"/>
            <a:ext cx="280139" cy="16988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66974" y="4308788"/>
            <a:ext cx="354119" cy="203316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6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235230" y="151667"/>
            <a:ext cx="6781390" cy="487712"/>
            <a:chOff x="2717103" y="1311915"/>
            <a:chExt cx="3822733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103" y="1311915"/>
              <a:ext cx="3822733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92330" y="185106"/>
            <a:ext cx="647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67362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/>
              </a:rPr>
              <a:t>Danh sách nền – Danh sách hộ - Cập nhật hộ nước ngoài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673623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3962" y="1398494"/>
            <a:ext cx="946673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4771060" y="686338"/>
            <a:ext cx="413947" cy="2337149"/>
          </a:xfrm>
          <a:prstGeom prst="bentUpArrow">
            <a:avLst>
              <a:gd name="adj1" fmla="val 36400"/>
              <a:gd name="adj2" fmla="val 37825"/>
              <a:gd name="adj3" fmla="val 381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10" y="1789887"/>
            <a:ext cx="2959315" cy="1554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9851" y="3089292"/>
            <a:ext cx="1287624" cy="223938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3932" y="2517462"/>
            <a:ext cx="1037961" cy="211031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5" y="2079277"/>
            <a:ext cx="3691460" cy="29084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9175" y="3750906"/>
            <a:ext cx="3691460" cy="391886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9175" y="4636750"/>
            <a:ext cx="568449" cy="350950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429296" y="3750906"/>
            <a:ext cx="441283" cy="391886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7199" y="4636750"/>
            <a:ext cx="403315" cy="3509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8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288" y="151667"/>
            <a:ext cx="4446034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49298" y="187681"/>
            <a:ext cx="4260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- Quản lý người dùng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3962" y="1398494"/>
            <a:ext cx="946673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-Up Arrow 2"/>
          <p:cNvSpPr/>
          <p:nvPr/>
        </p:nvSpPr>
        <p:spPr>
          <a:xfrm rot="5400000">
            <a:off x="4155618" y="1301781"/>
            <a:ext cx="413946" cy="1106261"/>
          </a:xfrm>
          <a:prstGeom prst="bentUpArrow">
            <a:avLst>
              <a:gd name="adj1" fmla="val 36400"/>
              <a:gd name="adj2" fmla="val 37825"/>
              <a:gd name="adj3" fmla="val 381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8" y="1761970"/>
            <a:ext cx="4099148" cy="1913561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163288" y="2450582"/>
            <a:ext cx="4709909" cy="24204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8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18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danh sách người dùng vào hệ thống.</a:t>
            </a:r>
          </a:p>
          <a:p>
            <a:pPr algn="just"/>
            <a:r>
              <a:rPr lang="en-US" sz="18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18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danh sách phân quyền cho giám sát viên các cấp. </a:t>
            </a:r>
            <a:endParaRPr lang="en-US" sz="1800" dirty="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18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danh sách người dùng.</a:t>
            </a:r>
          </a:p>
          <a:p>
            <a:pPr algn="just"/>
            <a:r>
              <a:rPr lang="en-US" sz="18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18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danh sách phân quyền giám sát viên.</a:t>
            </a:r>
          </a:p>
          <a:p>
            <a:pPr algn="just"/>
            <a:r>
              <a:rPr lang="en-US" sz="18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18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phân quyền điều tra viên.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5138" y="3065929"/>
            <a:ext cx="1850109" cy="32273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45592" y="135199"/>
            <a:ext cx="6759061" cy="487712"/>
            <a:chOff x="2762555" y="1311915"/>
            <a:chExt cx="37772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7772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36669" y="152551"/>
            <a:ext cx="6667985" cy="4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Quản lý người dùng - Import người dùng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AD8D409-7D87-F367-D8D3-7A0577C466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45" b="58889"/>
          <a:stretch/>
        </p:blipFill>
        <p:spPr>
          <a:xfrm>
            <a:off x="0" y="782967"/>
            <a:ext cx="9144000" cy="150014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496238" y="1914860"/>
            <a:ext cx="387275" cy="19363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4BF550E-07BA-E79A-0D52-5508F691AE9C}"/>
              </a:ext>
            </a:extLst>
          </p:cNvPr>
          <p:cNvPicPr/>
          <p:nvPr/>
        </p:nvPicPr>
        <p:blipFill rotWithShape="1">
          <a:blip r:embed="rId5" cstate="print"/>
          <a:srcRect t="18861" b="43614"/>
          <a:stretch/>
        </p:blipFill>
        <p:spPr bwMode="auto">
          <a:xfrm>
            <a:off x="0" y="2498217"/>
            <a:ext cx="9105925" cy="108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217437" y="2108498"/>
            <a:ext cx="335525" cy="38971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746;p30"/>
          <p:cNvSpPr txBox="1">
            <a:spLocks/>
          </p:cNvSpPr>
          <p:nvPr/>
        </p:nvSpPr>
        <p:spPr>
          <a:xfrm>
            <a:off x="145592" y="3692963"/>
            <a:ext cx="5541502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nút                        để tải file mẫu hướng dẫn</a:t>
            </a:r>
            <a:endParaRPr lang="vi-VN" sz="200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3302" y="3687207"/>
            <a:ext cx="1209040" cy="294640"/>
          </a:xfrm>
          <a:prstGeom prst="rect">
            <a:avLst/>
          </a:prstGeom>
        </p:spPr>
      </p:pic>
      <p:sp>
        <p:nvSpPr>
          <p:cNvPr id="17" name="Google Shape;1746;p30"/>
          <p:cNvSpPr txBox="1">
            <a:spLocks/>
          </p:cNvSpPr>
          <p:nvPr/>
        </p:nvSpPr>
        <p:spPr>
          <a:xfrm>
            <a:off x="145592" y="4084987"/>
            <a:ext cx="8503433" cy="10203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file cần import, rồi nhấn nút Tải lên, sau đó nhấn nút Xem để kiểm tra danh sách người dùng mới import vào. Nhấn nút </a:t>
            </a:r>
            <a:r>
              <a:rPr lang="en-US" sz="2000" b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excel</a:t>
            </a:r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xuất Danh sách người dùng ra tập tin excel.</a:t>
            </a:r>
          </a:p>
        </p:txBody>
      </p:sp>
    </p:spTree>
    <p:extLst>
      <p:ext uri="{BB962C8B-B14F-4D97-AF65-F5344CB8AC3E}">
        <p14:creationId xmlns:p14="http://schemas.microsoft.com/office/powerpoint/2010/main" val="15201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43364" y="154793"/>
            <a:ext cx="6723968" cy="487712"/>
            <a:chOff x="2762555" y="1311915"/>
            <a:chExt cx="37772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7772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3BB5D6-A23C-3DE1-D6B4-0512C1507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0879"/>
            <a:ext cx="9144000" cy="4367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669" y="171212"/>
            <a:ext cx="6667985" cy="4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Quản lý người dùng - Import người dùng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30"/>
          <p:cNvSpPr txBox="1">
            <a:spLocks noGrp="1"/>
          </p:cNvSpPr>
          <p:nvPr>
            <p:ph type="body" idx="1"/>
          </p:nvPr>
        </p:nvSpPr>
        <p:spPr>
          <a:xfrm>
            <a:off x="202141" y="433318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(Đăng nhập tài khoản AD phải có Email : __@gso.gov.vn)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7" name="Google Shape;1747;p3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1748" name="Google Shape;1748;p30"/>
          <p:cNvGrpSpPr/>
          <p:nvPr/>
        </p:nvGrpSpPr>
        <p:grpSpPr>
          <a:xfrm>
            <a:off x="6052563" y="735135"/>
            <a:ext cx="2596372" cy="2900838"/>
            <a:chOff x="2181300" y="231400"/>
            <a:chExt cx="4262637" cy="4762499"/>
          </a:xfrm>
        </p:grpSpPr>
        <p:sp>
          <p:nvSpPr>
            <p:cNvPr id="1749" name="Google Shape;1749;p30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0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0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0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0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0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0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0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0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0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0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0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0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0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0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0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7" name="Google Shape;1787;p30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1788" name="Google Shape;1788;p30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0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0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0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0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0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0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0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0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0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0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0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0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0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806" name="Google Shape;1806;p30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0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0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0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0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0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0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0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0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0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0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0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0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2" name="Google Shape;1822;p30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23" name="Google Shape;1823;p30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0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0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0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0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0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0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0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0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0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0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0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0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0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0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0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9" name="Google Shape;1839;p30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840" name="Google Shape;1840;p30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0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0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0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0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0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0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0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0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0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0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0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0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30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0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0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6" name="Google Shape;1856;p30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857" name="Google Shape;1857;p30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0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0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0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0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0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0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0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0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0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0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0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0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0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0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0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3" name="Google Shape;1873;p30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874" name="Google Shape;1874;p30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0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0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0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0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0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0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0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0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0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0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0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0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0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0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0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0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1" name="Google Shape;1891;p30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892" name="Google Shape;1892;p30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0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30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30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30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30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30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30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30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30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30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30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30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30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0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0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8" name="Google Shape;1908;p30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909" name="Google Shape;1909;p30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0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0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0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0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30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30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30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0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30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30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0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0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0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6" name="Google Shape;1926;p30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0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0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0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roup 10"/>
          <p:cNvGrpSpPr>
            <a:grpSpLocks/>
          </p:cNvGrpSpPr>
          <p:nvPr/>
        </p:nvGrpSpPr>
        <p:grpSpPr bwMode="auto">
          <a:xfrm>
            <a:off x="163289" y="151667"/>
            <a:ext cx="1396570" cy="487712"/>
            <a:chOff x="2671148" y="1311915"/>
            <a:chExt cx="3938587" cy="1011238"/>
          </a:xfrm>
        </p:grpSpPr>
        <p:pic>
          <p:nvPicPr>
            <p:cNvPr id="2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2" name="Rounded Rectangle 231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392330" y="187680"/>
            <a:ext cx="934446" cy="41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Lưu ý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4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46254" y="864713"/>
            <a:ext cx="5905817" cy="33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None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228600" indent="0"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1: số thứ tự ( chương trình tự tạo Tài khoản tương ứng mã quyền và số thứ tự – ví dụ: Stt = 2, MaQuyen = 1, MaTinh = xx thì TaiKhoan: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DTV</a:t>
            </a:r>
            <a:r>
              <a:rPr lang="vi-V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002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2: nhập họ tên (định dạng text)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3: mã quyền; (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DTV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1;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GSH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2;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QTH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4;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GST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3;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GSV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:5)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4: mã tỉnh, nhập đủ 2 ký tự (định dạng text)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5: nhập mã huyện đối với người dùng là Điều tra viên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6: nhập điện thoại nếu có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7: nhập địa chỉ email nếu có </a:t>
            </a:r>
          </a:p>
        </p:txBody>
      </p:sp>
    </p:spTree>
    <p:extLst>
      <p:ext uri="{BB962C8B-B14F-4D97-AF65-F5344CB8AC3E}">
        <p14:creationId xmlns:p14="http://schemas.microsoft.com/office/powerpoint/2010/main" val="37251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288" y="151667"/>
            <a:ext cx="4910736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92329" y="187680"/>
            <a:ext cx="4825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Quy tắc đặt tên cho người dùng các cấp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2B3599F-DCEC-55A8-939D-71375AADF1C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200150"/>
          <a:ext cx="7608887" cy="2606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148">
                  <a:extLst>
                    <a:ext uri="{9D8B030D-6E8A-4147-A177-3AD203B41FA5}">
                      <a16:colId xmlns:a16="http://schemas.microsoft.com/office/drawing/2014/main" xmlns="" val="1298181812"/>
                    </a:ext>
                  </a:extLst>
                </a:gridCol>
                <a:gridCol w="1309587">
                  <a:extLst>
                    <a:ext uri="{9D8B030D-6E8A-4147-A177-3AD203B41FA5}">
                      <a16:colId xmlns:a16="http://schemas.microsoft.com/office/drawing/2014/main" xmlns="" val="2090836683"/>
                    </a:ext>
                  </a:extLst>
                </a:gridCol>
                <a:gridCol w="3633152">
                  <a:extLst>
                    <a:ext uri="{9D8B030D-6E8A-4147-A177-3AD203B41FA5}">
                      <a16:colId xmlns:a16="http://schemas.microsoft.com/office/drawing/2014/main" xmlns="" val="1276142443"/>
                    </a:ext>
                  </a:extLst>
                </a:gridCol>
              </a:tblGrid>
              <a:tr h="33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 giám sát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khoản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thích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0343223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TW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GSV00001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do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0159670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 trị cấp tỉnh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GSTxx001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027822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 sát cấp tỉnh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GST10003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629446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QTH10001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351458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GSH10001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882956"/>
                  </a:ext>
                </a:extLst>
              </a:tr>
              <a:tr h="617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CAPI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DTV10001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562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3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47824" y="171212"/>
            <a:ext cx="7204698" cy="487712"/>
            <a:chOff x="2762555" y="1311915"/>
            <a:chExt cx="3777281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6" y="1311915"/>
              <a:ext cx="37772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AF325E-3DBD-3A6D-A4E1-F415DB48A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" y="857297"/>
            <a:ext cx="9144000" cy="3871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5330" y="189873"/>
            <a:ext cx="711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Quản lý người dùng – Danh sách người dùng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289" y="151667"/>
            <a:ext cx="3673606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92330" y="187680"/>
            <a:ext cx="3623858" cy="4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Thêm, sửa, xóa người dùng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E89F0E-3D4B-7ED9-3A4F-64C49E92D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36" y="395335"/>
            <a:ext cx="4391212" cy="214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0323AB-B278-14B2-E1A9-2387CC06C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2" y="2713652"/>
            <a:ext cx="4599570" cy="242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40A480C6-5198-43C0-E72A-426AC2922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316" y="950435"/>
            <a:ext cx="17860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67362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A599BED-9AFD-05AF-538E-9A08CD4C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30" y="992808"/>
            <a:ext cx="760849" cy="3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F3BD078E-DAD2-0FA5-4914-79C12A94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37" y="2918787"/>
            <a:ext cx="2026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r>
              <a:rPr kumimoji="0" lang="en-US" altLang="en-US" sz="2000" b="0" i="0" u="none" strike="noStrike" cap="none" normalizeH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67362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B04D00-AE9A-79DB-7EC4-233FF89407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72" y="2882929"/>
            <a:ext cx="433564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18C7A3B0-0168-4A21-7D85-E36527448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14" y="4312672"/>
            <a:ext cx="19928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73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67362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E499DA-6CD8-C52E-C141-A1D0D6303A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51" y="4276283"/>
            <a:ext cx="328997" cy="3576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>
            <a:off x="3093975" y="956950"/>
            <a:ext cx="742920" cy="39779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093975" y="2875036"/>
            <a:ext cx="742920" cy="39779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37479" y="137400"/>
            <a:ext cx="6058047" cy="487712"/>
            <a:chOff x="2762555" y="1311915"/>
            <a:chExt cx="37772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7772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92329" y="187680"/>
            <a:ext cx="5803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Quản lý phân quyền - Import phân quyền giám sát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AE3A1D5-3AD3-5BCB-224E-4ECF1ECD2F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45" b="47037"/>
          <a:stretch/>
        </p:blipFill>
        <p:spPr>
          <a:xfrm>
            <a:off x="-2217" y="800895"/>
            <a:ext cx="9144000" cy="21097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6BE6722-C423-0B87-2B02-A6B26BFD8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30053"/>
            <a:ext cx="9144000" cy="124349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617694" y="2910639"/>
            <a:ext cx="412377" cy="61941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50005" y="153868"/>
            <a:ext cx="2283831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39759" y="190658"/>
            <a:ext cx="2080714" cy="4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Địa chỉ truy cập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84" y="2536349"/>
            <a:ext cx="1167278" cy="116727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75" y="2536349"/>
            <a:ext cx="1039729" cy="107438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67" y="2563527"/>
            <a:ext cx="1112921" cy="1112921"/>
          </a:xfrm>
          <a:prstGeom prst="rect">
            <a:avLst/>
          </a:prstGeom>
        </p:spPr>
      </p:pic>
      <p:sp>
        <p:nvSpPr>
          <p:cNvPr id="84" name="TextBox 88">
            <a:extLst>
              <a:ext uri="{FF2B5EF4-FFF2-40B4-BE49-F238E27FC236}">
                <a16:creationId xmlns:a16="http://schemas.microsoft.com/office/drawing/2014/main" xmlns="" id="{494E770C-66D0-5245-B796-6AB6F352217B}"/>
              </a:ext>
            </a:extLst>
          </p:cNvPr>
          <p:cNvSpPr txBox="1"/>
          <p:nvPr/>
        </p:nvSpPr>
        <p:spPr>
          <a:xfrm>
            <a:off x="1256063" y="3786408"/>
            <a:ext cx="1952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Google Chrome</a:t>
            </a:r>
            <a:endParaRPr lang="vi-VN" sz="2000" dirty="0">
              <a:solidFill>
                <a:srgbClr val="0070C0"/>
              </a:solidFill>
              <a:latin typeface="Times New Roman" panose="02020603050405020304" pitchFamily="18" charset="0"/>
              <a:ea typeface="Roboto Slab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5" name="TextBox 88">
            <a:extLst>
              <a:ext uri="{FF2B5EF4-FFF2-40B4-BE49-F238E27FC236}">
                <a16:creationId xmlns:a16="http://schemas.microsoft.com/office/drawing/2014/main" xmlns="" id="{494E770C-66D0-5245-B796-6AB6F352217B}"/>
              </a:ext>
            </a:extLst>
          </p:cNvPr>
          <p:cNvSpPr txBox="1"/>
          <p:nvPr/>
        </p:nvSpPr>
        <p:spPr>
          <a:xfrm>
            <a:off x="3720419" y="3790890"/>
            <a:ext cx="1952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Firefox Browser</a:t>
            </a:r>
            <a:endParaRPr lang="vi-VN" sz="2000" dirty="0">
              <a:solidFill>
                <a:srgbClr val="0070C0"/>
              </a:solidFill>
              <a:latin typeface="Times New Roman" panose="02020603050405020304" pitchFamily="18" charset="0"/>
              <a:ea typeface="Roboto Slab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6" name="TextBox 88">
            <a:extLst>
              <a:ext uri="{FF2B5EF4-FFF2-40B4-BE49-F238E27FC236}">
                <a16:creationId xmlns:a16="http://schemas.microsoft.com/office/drawing/2014/main" xmlns="" id="{494E770C-66D0-5245-B796-6AB6F352217B}"/>
              </a:ext>
            </a:extLst>
          </p:cNvPr>
          <p:cNvSpPr txBox="1"/>
          <p:nvPr/>
        </p:nvSpPr>
        <p:spPr>
          <a:xfrm>
            <a:off x="6452348" y="3790890"/>
            <a:ext cx="108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Cốc cốc</a:t>
            </a:r>
            <a:endParaRPr lang="vi-VN" sz="2000" dirty="0">
              <a:solidFill>
                <a:srgbClr val="0070C0"/>
              </a:solidFill>
              <a:latin typeface="Times New Roman" panose="02020603050405020304" pitchFamily="18" charset="0"/>
              <a:ea typeface="Roboto Slab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8" name="Rectangle 9396">
            <a:extLst>
              <a:ext uri="{FF2B5EF4-FFF2-40B4-BE49-F238E27FC236}">
                <a16:creationId xmlns:a16="http://schemas.microsoft.com/office/drawing/2014/main" xmlns="" id="{D261A58B-982F-3547-82B5-F202B164F40D}"/>
              </a:ext>
            </a:extLst>
          </p:cNvPr>
          <p:cNvSpPr/>
          <p:nvPr/>
        </p:nvSpPr>
        <p:spPr>
          <a:xfrm>
            <a:off x="282383" y="1040427"/>
            <a:ext cx="8640960" cy="472118"/>
          </a:xfrm>
          <a:prstGeom prst="rect">
            <a:avLst/>
          </a:prstGeom>
          <a:gradFill rotWithShape="0">
            <a:gsLst>
              <a:gs pos="0">
                <a:srgbClr val="E4F5FE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9525">
            <a:noFill/>
            <a:prstDash val="sysDash"/>
            <a:miter lim="800000"/>
            <a:headEnd/>
            <a:tailEnd/>
          </a:ln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400" b="1" dirty="0">
              <a:solidFill>
                <a:schemeClr val="bg1"/>
              </a:solidFill>
              <a:latin typeface="Arial Narrow" pitchFamily="11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94E770C-66D0-5245-B796-6AB6F352217B}"/>
              </a:ext>
            </a:extLst>
          </p:cNvPr>
          <p:cNvSpPr txBox="1"/>
          <p:nvPr/>
        </p:nvSpPr>
        <p:spPr>
          <a:xfrm>
            <a:off x="519051" y="1076431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https://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dansogiuaky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.gso.gov.vn</a:t>
            </a:r>
          </a:p>
        </p:txBody>
      </p:sp>
      <p:grpSp>
        <p:nvGrpSpPr>
          <p:cNvPr id="91" name="Group 47">
            <a:extLst>
              <a:ext uri="{FF2B5EF4-FFF2-40B4-BE49-F238E27FC236}">
                <a16:creationId xmlns:a16="http://schemas.microsoft.com/office/drawing/2014/main" xmlns="" id="{5CB5359C-3201-7943-B787-CB083B89475A}"/>
              </a:ext>
            </a:extLst>
          </p:cNvPr>
          <p:cNvGrpSpPr/>
          <p:nvPr/>
        </p:nvGrpSpPr>
        <p:grpSpPr>
          <a:xfrm>
            <a:off x="870361" y="1593721"/>
            <a:ext cx="2952328" cy="509181"/>
            <a:chOff x="5665298" y="1131054"/>
            <a:chExt cx="2892814" cy="602788"/>
          </a:xfrm>
        </p:grpSpPr>
        <p:cxnSp>
          <p:nvCxnSpPr>
            <p:cNvPr id="92" name="Straight Arrow Connector 69">
              <a:extLst>
                <a:ext uri="{FF2B5EF4-FFF2-40B4-BE49-F238E27FC236}">
                  <a16:creationId xmlns:a16="http://schemas.microsoft.com/office/drawing/2014/main" xmlns="" id="{796BD9D4-31C5-6D44-A268-198932D51804}"/>
                </a:ext>
              </a:extLst>
            </p:cNvPr>
            <p:cNvCxnSpPr/>
            <p:nvPr/>
          </p:nvCxnSpPr>
          <p:spPr>
            <a:xfrm rot="10800000">
              <a:off x="5665298" y="1485900"/>
              <a:ext cx="202103" cy="1588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70">
              <a:extLst>
                <a:ext uri="{FF2B5EF4-FFF2-40B4-BE49-F238E27FC236}">
                  <a16:creationId xmlns:a16="http://schemas.microsoft.com/office/drawing/2014/main" xmlns="" id="{966A514D-94C6-3245-99DE-19F91138B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50" y="1245083"/>
              <a:ext cx="2684362" cy="401458"/>
            </a:xfrm>
            <a:prstGeom prst="rect">
              <a:avLst/>
            </a:prstGeom>
            <a:gradFill flip="none" rotWithShape="1">
              <a:gsLst>
                <a:gs pos="0">
                  <a:srgbClr val="CEE8FE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en-US" sz="18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trình duyệt sử dụng</a:t>
              </a:r>
              <a:endPara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Connector 71">
              <a:extLst>
                <a:ext uri="{FF2B5EF4-FFF2-40B4-BE49-F238E27FC236}">
                  <a16:creationId xmlns:a16="http://schemas.microsoft.com/office/drawing/2014/main" xmlns="" id="{D78E6822-BE47-F74C-B243-D0875B34ED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8194" y="1131054"/>
              <a:ext cx="1" cy="602788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50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948987" y="1322475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" name="Group 10"/>
          <p:cNvGrpSpPr>
            <a:grpSpLocks/>
          </p:cNvGrpSpPr>
          <p:nvPr/>
        </p:nvGrpSpPr>
        <p:grpSpPr bwMode="auto">
          <a:xfrm>
            <a:off x="153379" y="154500"/>
            <a:ext cx="6133774" cy="487712"/>
            <a:chOff x="2671148" y="1311915"/>
            <a:chExt cx="3938587" cy="1011238"/>
          </a:xfrm>
        </p:grpSpPr>
        <p:pic>
          <p:nvPicPr>
            <p:cNvPr id="14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0" name="Rounded Rectangle 149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2" name="Subtitle 2">
            <a:extLst>
              <a:ext uri="{FF2B5EF4-FFF2-40B4-BE49-F238E27FC236}">
                <a16:creationId xmlns:a16="http://schemas.microsoft.com/office/drawing/2014/main" xmlns="" id="{73DFD246-28C5-45D0-37B9-CDB0F33D900B}"/>
              </a:ext>
            </a:extLst>
          </p:cNvPr>
          <p:cNvSpPr txBox="1">
            <a:spLocks/>
          </p:cNvSpPr>
          <p:nvPr/>
        </p:nvSpPr>
        <p:spPr>
          <a:xfrm>
            <a:off x="381789" y="689922"/>
            <a:ext cx="4961746" cy="159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114300" indent="0" algn="just">
              <a:buNone/>
            </a:pP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1: tài khoản của giám sát viên</a:t>
            </a:r>
          </a:p>
          <a:p>
            <a:pPr marL="114300" indent="0" algn="just">
              <a:buNone/>
            </a:pP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2: mã tỉnh, nhập đủ 2 ký tự (định dạng text)</a:t>
            </a:r>
          </a:p>
          <a:p>
            <a:pPr marL="114300" indent="0" algn="just">
              <a:buNone/>
            </a:pP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3: mã huyện, nhập đủ 3 ký tự (định dạng text)</a:t>
            </a:r>
          </a:p>
          <a:p>
            <a:pPr marL="114300" indent="0" algn="just">
              <a:buNone/>
            </a:pP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4: mã quyền; (GSH: 2; QTH: 4; GST: 3;)</a:t>
            </a:r>
          </a:p>
          <a:p>
            <a:endParaRPr lang="en-US" dirty="0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D5CCD4BC-D5FF-40F5-527C-0765AF574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4" y="2346762"/>
            <a:ext cx="5014610" cy="26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TextBox 153"/>
          <p:cNvSpPr txBox="1"/>
          <p:nvPr/>
        </p:nvSpPr>
        <p:spPr>
          <a:xfrm>
            <a:off x="392329" y="187680"/>
            <a:ext cx="5803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Quản lý phân quyền - Import phân quyền giám sát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2354" y="151667"/>
            <a:ext cx="7096864" cy="487712"/>
            <a:chOff x="2762555" y="1311915"/>
            <a:chExt cx="37772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755368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80364" y="187680"/>
            <a:ext cx="6978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Quản lý phân quyền - Phân quyền giám sát huyện rà soát hộ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EABBDE-69F3-2A9A-920E-38305B90F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45" b="11481"/>
          <a:stretch/>
        </p:blipFill>
        <p:spPr>
          <a:xfrm>
            <a:off x="0" y="805780"/>
            <a:ext cx="9144000" cy="393854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245224" y="2330824"/>
            <a:ext cx="555811" cy="322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125AA1-6F1F-91EF-06F3-FE78CB945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4852"/>
            <a:ext cx="9166412" cy="1468648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19A7C95-1856-31A7-8053-605F22FE9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39050E-C5DF-152F-A2DF-E131F741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070"/>
            <a:ext cx="9155289" cy="4395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F062D7-86D6-22DF-D060-B74C122E1BF7}"/>
              </a:ext>
            </a:extLst>
          </p:cNvPr>
          <p:cNvSpPr/>
          <p:nvPr/>
        </p:nvSpPr>
        <p:spPr>
          <a:xfrm>
            <a:off x="3657600" y="1502368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DE72CC-3A44-54DD-D467-D34E7DA2DF49}"/>
              </a:ext>
            </a:extLst>
          </p:cNvPr>
          <p:cNvSpPr/>
          <p:nvPr/>
        </p:nvSpPr>
        <p:spPr>
          <a:xfrm>
            <a:off x="3667217" y="2022910"/>
            <a:ext cx="3642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7FB3A6-936F-CA64-380E-F12FB9518CF1}"/>
              </a:ext>
            </a:extLst>
          </p:cNvPr>
          <p:cNvSpPr/>
          <p:nvPr/>
        </p:nvSpPr>
        <p:spPr>
          <a:xfrm>
            <a:off x="503699" y="3261578"/>
            <a:ext cx="3642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1EA364-4C55-C570-D60F-76CE802D6738}"/>
              </a:ext>
            </a:extLst>
          </p:cNvPr>
          <p:cNvSpPr/>
          <p:nvPr/>
        </p:nvSpPr>
        <p:spPr>
          <a:xfrm>
            <a:off x="5334000" y="2360906"/>
            <a:ext cx="914400" cy="304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866273-8ACE-8402-33AB-79CE1D1B6CDF}"/>
              </a:ext>
            </a:extLst>
          </p:cNvPr>
          <p:cNvSpPr/>
          <p:nvPr/>
        </p:nvSpPr>
        <p:spPr>
          <a:xfrm>
            <a:off x="5609098" y="1946899"/>
            <a:ext cx="3642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4134" y="151667"/>
            <a:ext cx="7208388" cy="487712"/>
            <a:chOff x="2762555" y="1311915"/>
            <a:chExt cx="3847180" cy="101123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8471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330" y="187680"/>
            <a:ext cx="696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Quản lý phân quyền - Phân quyền giám sát huyện rà soát hộ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5"/>
          <p:cNvGrpSpPr/>
          <p:nvPr/>
        </p:nvGrpSpPr>
        <p:grpSpPr>
          <a:xfrm>
            <a:off x="6284146" y="161362"/>
            <a:ext cx="2695456" cy="2761136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133661" y="151667"/>
            <a:ext cx="7190115" cy="487712"/>
            <a:chOff x="2758945" y="1311915"/>
            <a:chExt cx="3810490" cy="1011238"/>
          </a:xfrm>
        </p:grpSpPr>
        <p:pic>
          <p:nvPicPr>
            <p:cNvPr id="1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945" y="1311915"/>
              <a:ext cx="381049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" name="Rounded Rectangle 114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392330" y="187680"/>
            <a:ext cx="6813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Quản lý phân quyền - Phân quyền giám sát huyện rà soát hộ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88" y="766483"/>
            <a:ext cx="5659962" cy="8648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dùng có thể thêm mới hoặc xóa phân quyền địa bàn cho tài khoản GSH  </a:t>
            </a:r>
            <a:endParaRPr lang="en-US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vi-VN" sz="8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8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729151" y="1944914"/>
            <a:ext cx="5290033" cy="121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None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dùng có thể Chọn/ Bỏ chọn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</a:t>
            </a:r>
            <a:r>
              <a:rPr lang="vi-VN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phân quyền toàn bộ danh sách địa bàn theo đơn vị hành chính đã chọn.</a:t>
            </a:r>
          </a:p>
          <a:p>
            <a:endParaRPr lang="en-US" dirty="0"/>
          </a:p>
        </p:txBody>
      </p:sp>
      <p:sp>
        <p:nvSpPr>
          <p:cNvPr id="119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169731" y="3154126"/>
            <a:ext cx="8465965" cy="175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None/>
              <a:defRPr sz="2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Light"/>
              <a:buNone/>
              <a:defRPr sz="30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vi-VN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 phân quyền tài khoản bỏ check  </a:t>
            </a:r>
            <a:r>
              <a:rPr lang="en-US" sz="24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chọn Giám sát huyện là Tất cả </a:t>
            </a:r>
            <a:r>
              <a:rPr lang="en-US" sz="24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24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thêm mới bằng cách chọn Tài khoản GSH đánh dấu chọn ô Check cột 1, người dùng nhấn nút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vi-VN" sz="24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chương trình sẽ xuất thông báo Lưu thành công</a:t>
            </a:r>
          </a:p>
          <a:p>
            <a:endParaRPr lang="en-US" dirty="0"/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AD24057C-044C-A87D-6418-B3319D15A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58" y="1257903"/>
            <a:ext cx="4572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02CCC37B-1C21-4D68-8096-BE7833688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62299" r="95279" b="32829"/>
          <a:stretch>
            <a:fillRect/>
          </a:stretch>
        </p:blipFill>
        <p:spPr bwMode="auto">
          <a:xfrm>
            <a:off x="4712191" y="3135669"/>
            <a:ext cx="505267" cy="485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9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288" y="151667"/>
            <a:ext cx="2723347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60056" y="187681"/>
            <a:ext cx="2494305" cy="39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Chức năng giám sát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6847" y="1398494"/>
            <a:ext cx="717171" cy="249443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-Up Arrow 2"/>
          <p:cNvSpPr/>
          <p:nvPr/>
        </p:nvSpPr>
        <p:spPr>
          <a:xfrm rot="5400000">
            <a:off x="4709569" y="1525375"/>
            <a:ext cx="416868" cy="692011"/>
          </a:xfrm>
          <a:prstGeom prst="bentUpArrow">
            <a:avLst>
              <a:gd name="adj1" fmla="val 36400"/>
              <a:gd name="adj2" fmla="val 37825"/>
              <a:gd name="adj3" fmla="val 381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208094" y="2504370"/>
            <a:ext cx="4709909" cy="176283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tiến độ điều tra/ Tra cứu dữ liệu/ Xem trạng thái hộ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logic theo địa bàn.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 địa bàn điều tra sau khi đã sửa hết lỗi/ Xuất dữ liệu vi mô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38" y="1797828"/>
            <a:ext cx="3770200" cy="17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5728" y="152654"/>
            <a:ext cx="5600592" cy="487712"/>
            <a:chOff x="2762555" y="1311915"/>
            <a:chExt cx="38471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8471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43042" y="187681"/>
            <a:ext cx="550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Giám sát – Kiểm tra số liệu - Kiểm tra, sửa logic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A299D16D-1CD9-C5E5-9ACF-D2E86546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1" r="1155" b="4576"/>
          <a:stretch>
            <a:fillRect/>
          </a:stretch>
        </p:blipFill>
        <p:spPr bwMode="auto">
          <a:xfrm>
            <a:off x="17929" y="855008"/>
            <a:ext cx="9141783" cy="42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4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48556" y="138947"/>
            <a:ext cx="5637047" cy="487712"/>
            <a:chOff x="2762554" y="1311915"/>
            <a:chExt cx="38471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4" y="1311915"/>
              <a:ext cx="38471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69606" y="187681"/>
            <a:ext cx="572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Giám sát – Kiểm tra số liệu - Kiểm tra, sửa logic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990BF3-6DD8-D19D-2423-955B64B4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" y="753699"/>
            <a:ext cx="9144000" cy="43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0925" y="150359"/>
            <a:ext cx="6538454" cy="487712"/>
            <a:chOff x="2762555" y="1311915"/>
            <a:chExt cx="38471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8471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92330" y="187681"/>
            <a:ext cx="630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Giám sát – Kiểm tra số liệu - Kiểm tra, duyệt địa bàn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" y="980978"/>
            <a:ext cx="9084216" cy="365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96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288" y="151667"/>
            <a:ext cx="3401007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60057" y="187680"/>
            <a:ext cx="320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Giám sát - Tra cứu dữ liệu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3201" y="1398495"/>
            <a:ext cx="627524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1715904"/>
            <a:ext cx="2285547" cy="1930510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6FC8484E-CE9D-C3F4-06EB-950BC720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5" r="1544" b="14417"/>
          <a:stretch>
            <a:fillRect/>
          </a:stretch>
        </p:blipFill>
        <p:spPr bwMode="auto">
          <a:xfrm>
            <a:off x="1" y="2167898"/>
            <a:ext cx="6158203" cy="29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ent-Up Arrow 2"/>
          <p:cNvSpPr/>
          <p:nvPr/>
        </p:nvSpPr>
        <p:spPr>
          <a:xfrm rot="5400000">
            <a:off x="5443950" y="815970"/>
            <a:ext cx="386136" cy="2050076"/>
          </a:xfrm>
          <a:prstGeom prst="bentUpArrow">
            <a:avLst>
              <a:gd name="adj1" fmla="val 50000"/>
              <a:gd name="adj2" fmla="val 50000"/>
              <a:gd name="adj3" fmla="val 4294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92686" y="2761861"/>
            <a:ext cx="1418253" cy="279919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646414"/>
            <a:ext cx="1007706" cy="272443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78499" y="3377682"/>
            <a:ext cx="261257" cy="25007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288" y="151667"/>
            <a:ext cx="1478899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60057" y="195583"/>
            <a:ext cx="107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Tiến độ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2307" y="1398495"/>
            <a:ext cx="753036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538664" y="2449188"/>
            <a:ext cx="3852900" cy="13863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độ điều tra.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độ toàn quốc - Tỉnh.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độ sửa lỗi, duyệt.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kê tiến độ điều tra viên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673623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86" y="2239237"/>
            <a:ext cx="4150839" cy="243588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181603" y="1647939"/>
            <a:ext cx="376518" cy="5912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0236" y="3267847"/>
            <a:ext cx="1595717" cy="314836"/>
          </a:xfrm>
          <a:prstGeom prst="rect">
            <a:avLst/>
          </a:prstGeom>
          <a:noFill/>
          <a:ln w="12700" cap="flat" cmpd="sng" algn="ctr">
            <a:solidFill>
              <a:srgbClr val="DB080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44809" y="168329"/>
            <a:ext cx="2948740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41389" y="207242"/>
            <a:ext cx="2701137" cy="40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Phương pháp điều tra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4" name="Rectangle 2"/>
          <p:cNvSpPr/>
          <p:nvPr/>
        </p:nvSpPr>
        <p:spPr>
          <a:xfrm>
            <a:off x="1779417" y="1078054"/>
            <a:ext cx="5213057" cy="1145194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5" name="Round Same Side Corner Rectangle 1"/>
          <p:cNvSpPr/>
          <p:nvPr/>
        </p:nvSpPr>
        <p:spPr>
          <a:xfrm rot="16200000">
            <a:off x="857596" y="732729"/>
            <a:ext cx="1124107" cy="1822416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6" name="Isosceles Triangle 125"/>
          <p:cNvSpPr/>
          <p:nvPr/>
        </p:nvSpPr>
        <p:spPr>
          <a:xfrm rot="5400000">
            <a:off x="1893771" y="1548329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/>
          </a:p>
        </p:txBody>
      </p:sp>
      <p:sp>
        <p:nvSpPr>
          <p:cNvPr id="133" name="TextBox 28671"/>
          <p:cNvSpPr txBox="1">
            <a:spLocks noChangeArrowheads="1"/>
          </p:cNvSpPr>
          <p:nvPr/>
        </p:nvSpPr>
        <p:spPr bwMode="auto">
          <a:xfrm>
            <a:off x="1033762" y="1380818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01</a:t>
            </a:r>
          </a:p>
        </p:txBody>
      </p:sp>
      <p:sp>
        <p:nvSpPr>
          <p:cNvPr id="139" name="Rectangle 46"/>
          <p:cNvSpPr>
            <a:spLocks noChangeArrowheads="1"/>
          </p:cNvSpPr>
          <p:nvPr/>
        </p:nvSpPr>
        <p:spPr bwMode="auto">
          <a:xfrm>
            <a:off x="2379600" y="1194642"/>
            <a:ext cx="3967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tra viên 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(ĐTV) </a:t>
            </a: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 vấn trực tiếp các hộ có trong danh sách được phân công.</a:t>
            </a:r>
            <a:endParaRPr lang="en-US" sz="1800" dirty="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2"/>
          <p:cNvSpPr/>
          <p:nvPr/>
        </p:nvSpPr>
        <p:spPr>
          <a:xfrm>
            <a:off x="2348216" y="2339836"/>
            <a:ext cx="5213057" cy="1145194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5" name="Round Same Side Corner Rectangle 1"/>
          <p:cNvSpPr/>
          <p:nvPr/>
        </p:nvSpPr>
        <p:spPr>
          <a:xfrm rot="16200000">
            <a:off x="1426395" y="1994511"/>
            <a:ext cx="1124107" cy="1822416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 rot="5400000">
            <a:off x="2462570" y="2810111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/>
          </a:p>
        </p:txBody>
      </p:sp>
      <p:sp>
        <p:nvSpPr>
          <p:cNvPr id="157" name="TextBox 28671"/>
          <p:cNvSpPr txBox="1">
            <a:spLocks noChangeArrowheads="1"/>
          </p:cNvSpPr>
          <p:nvPr/>
        </p:nvSpPr>
        <p:spPr bwMode="auto">
          <a:xfrm>
            <a:off x="1602561" y="2642600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2946384" y="2456424"/>
            <a:ext cx="40102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</a:t>
            </a: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ghi 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phiếu điện tử</a:t>
            </a: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cài đặt trên máy tính bảng hoặc điện thoại thông minh của</a:t>
            </a: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ĐTV.</a:t>
            </a:r>
            <a:endParaRPr lang="en-US" sz="1800" dirty="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2"/>
          <p:cNvSpPr/>
          <p:nvPr/>
        </p:nvSpPr>
        <p:spPr>
          <a:xfrm>
            <a:off x="3066784" y="3622704"/>
            <a:ext cx="5213057" cy="1145194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0" name="Round Same Side Corner Rectangle 1"/>
          <p:cNvSpPr/>
          <p:nvPr/>
        </p:nvSpPr>
        <p:spPr>
          <a:xfrm rot="16200000">
            <a:off x="2144963" y="3277379"/>
            <a:ext cx="1124107" cy="1822416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1" name="Isosceles Triangle 160"/>
          <p:cNvSpPr/>
          <p:nvPr/>
        </p:nvSpPr>
        <p:spPr>
          <a:xfrm rot="5400000">
            <a:off x="3181138" y="4092979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/>
          </a:p>
        </p:txBody>
      </p:sp>
      <p:sp>
        <p:nvSpPr>
          <p:cNvPr id="162" name="TextBox 28671"/>
          <p:cNvSpPr txBox="1">
            <a:spLocks noChangeArrowheads="1"/>
          </p:cNvSpPr>
          <p:nvPr/>
        </p:nvSpPr>
        <p:spPr bwMode="auto">
          <a:xfrm>
            <a:off x="2321129" y="3925468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03</a:t>
            </a:r>
          </a:p>
        </p:txBody>
      </p:sp>
      <p:sp>
        <p:nvSpPr>
          <p:cNvPr id="163" name="Rectangle 46"/>
          <p:cNvSpPr>
            <a:spLocks noChangeArrowheads="1"/>
          </p:cNvSpPr>
          <p:nvPr/>
        </p:nvSpPr>
        <p:spPr bwMode="auto">
          <a:xfrm>
            <a:off x="3664952" y="3877791"/>
            <a:ext cx="3990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ĐTV hoàn thành phần phỏng vấn ngay tại địa chỉ của hộ</a:t>
            </a:r>
            <a:endParaRPr lang="en-US" sz="1800" dirty="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47823" y="133121"/>
            <a:ext cx="5487865" cy="487712"/>
            <a:chOff x="2762555" y="1311915"/>
            <a:chExt cx="38471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8471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17024" y="176922"/>
            <a:ext cx="5318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Tiến độ - Tiến điều tra - Tiến độ theo địa bàn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024" y="3489649"/>
            <a:ext cx="242813" cy="27991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EA5B79-D82A-28A1-7E1A-1AFED02EB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9075"/>
            <a:ext cx="9144000" cy="43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879" y="133121"/>
            <a:ext cx="8065722" cy="487712"/>
            <a:chOff x="2762555" y="1311915"/>
            <a:chExt cx="37772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7772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60057" y="176922"/>
            <a:ext cx="7869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Tiến độ - Tiến điều tra - Tiến độ theo địa bàn</a:t>
            </a:r>
            <a:r>
              <a:rPr lang="zh-CN" altLang="en-US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Chi tiết tiến độ địa bàn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D1BDB9-21C0-76FD-C34D-9A6EDF4390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01" r="2041" b="5714"/>
          <a:stretch/>
        </p:blipFill>
        <p:spPr>
          <a:xfrm>
            <a:off x="0" y="769158"/>
            <a:ext cx="9143999" cy="4356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1981" y="3012141"/>
            <a:ext cx="408791" cy="355003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79285" y="3012141"/>
            <a:ext cx="699247" cy="398033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995" y="151667"/>
            <a:ext cx="5527679" cy="487712"/>
            <a:chOff x="2762554" y="1311915"/>
            <a:chExt cx="38471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4" y="1311915"/>
              <a:ext cx="38471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38541" y="176922"/>
            <a:ext cx="548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Tiến độ - Tiến điều tra - Tiến độ toàn quốc/Tỉnh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3175E6-DA4C-5765-D074-59423C9F01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70" b="6122"/>
          <a:stretch/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3289" y="151667"/>
            <a:ext cx="1385594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41395" y="195583"/>
            <a:ext cx="118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Tiện ích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9482" y="1398495"/>
            <a:ext cx="627524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844985" y="1647939"/>
            <a:ext cx="376518" cy="5912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02" y="2239237"/>
            <a:ext cx="3549173" cy="18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97885" y="97877"/>
            <a:ext cx="6188394" cy="487712"/>
            <a:chOff x="2762555" y="1311915"/>
            <a:chExt cx="3777281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6" y="1311915"/>
              <a:ext cx="37772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70009" y="142447"/>
            <a:ext cx="608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Khai thác/tổng hợp nhanh một số chỉ tiêu trên số liệu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82869" y="1398495"/>
            <a:ext cx="627524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313041" y="2116258"/>
            <a:ext cx="4713513" cy="262353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kê số hộ theo địa bàn; Thành thị/Nông thôn.</a:t>
            </a:r>
          </a:p>
          <a:p>
            <a:pPr algn="just"/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kê số nhân khẩu theo điều tra viên.</a:t>
            </a:r>
          </a:p>
          <a:p>
            <a:pPr algn="just"/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kê số nhân khẩu từ 0 tuổi theo giới tính.</a:t>
            </a:r>
          </a:p>
          <a:p>
            <a:pPr algn="just"/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kê số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vi-VN" sz="2000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673623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492465" y="1665868"/>
            <a:ext cx="376518" cy="5912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7" y="2275095"/>
            <a:ext cx="3637448" cy="2006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68477" y="2563906"/>
            <a:ext cx="1541916" cy="251012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58006" y="146072"/>
            <a:ext cx="6802629" cy="487712"/>
            <a:chOff x="2762555" y="1311915"/>
            <a:chExt cx="3847180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8471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20202" y="189873"/>
            <a:ext cx="666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Tổng hợp nhanh - Số hộ chia theo địa bàn điều tra - TTNT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DCEE92-80D0-C155-C8CE-D43D0D061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714" r="1811" b="7315"/>
          <a:stretch/>
        </p:blipFill>
        <p:spPr>
          <a:xfrm>
            <a:off x="0" y="959219"/>
            <a:ext cx="9144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448481" y="1067718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roup 10"/>
          <p:cNvGrpSpPr>
            <a:grpSpLocks/>
          </p:cNvGrpSpPr>
          <p:nvPr/>
        </p:nvGrpSpPr>
        <p:grpSpPr bwMode="auto">
          <a:xfrm>
            <a:off x="163289" y="151667"/>
            <a:ext cx="1504145" cy="487712"/>
            <a:chOff x="2671148" y="1311915"/>
            <a:chExt cx="3938587" cy="1011238"/>
          </a:xfrm>
        </p:grpSpPr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" name="Rounded Rectangle 115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92331" y="187680"/>
            <a:ext cx="1275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Trợ giúp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8" name="Google Shape;299;p43"/>
          <p:cNvSpPr txBox="1">
            <a:spLocks/>
          </p:cNvSpPr>
          <p:nvPr/>
        </p:nvSpPr>
        <p:spPr>
          <a:xfrm>
            <a:off x="308859" y="1480350"/>
            <a:ext cx="3886200" cy="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1">
              <a:spcBef>
                <a:spcPts val="600"/>
              </a:spcBef>
            </a:pP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- Thông tin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liên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hệ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để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được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hỗ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trợ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:</a:t>
            </a:r>
          </a:p>
        </p:txBody>
      </p:sp>
      <p:sp>
        <p:nvSpPr>
          <p:cNvPr id="119" name="Google Shape;299;p43"/>
          <p:cNvSpPr txBox="1">
            <a:spLocks/>
          </p:cNvSpPr>
          <p:nvPr/>
        </p:nvSpPr>
        <p:spPr>
          <a:xfrm>
            <a:off x="471760" y="2065891"/>
            <a:ext cx="5105400" cy="128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1">
              <a:spcBef>
                <a:spcPts val="600"/>
              </a:spcBef>
            </a:pPr>
            <a:r>
              <a:rPr lang="en-US" sz="2000" b="1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Trung </a:t>
            </a:r>
            <a:r>
              <a:rPr lang="en-US" sz="2000" b="1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tâm</a:t>
            </a:r>
            <a:r>
              <a:rPr lang="en-US" sz="2000" b="1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Tin </a:t>
            </a:r>
            <a:r>
              <a:rPr lang="en-US" sz="2000" b="1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học</a:t>
            </a:r>
            <a:r>
              <a:rPr lang="en-US" sz="2000" b="1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b="1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thống</a:t>
            </a:r>
            <a:r>
              <a:rPr lang="en-US" sz="2000" b="1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b="1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kê</a:t>
            </a:r>
            <a:r>
              <a:rPr lang="en-US" sz="2000" b="1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b="1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khu</a:t>
            </a:r>
            <a:r>
              <a:rPr lang="en-US" sz="2000" b="1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b="1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vực</a:t>
            </a:r>
            <a:r>
              <a:rPr lang="en-US" sz="2000" b="1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II</a:t>
            </a:r>
          </a:p>
          <a:p>
            <a:pPr marL="0" lvl="1">
              <a:spcBef>
                <a:spcPts val="600"/>
              </a:spcBef>
            </a:pP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Phòng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Phát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triển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ứng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dụng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: (028) 335 15436</a:t>
            </a:r>
          </a:p>
          <a:p>
            <a:pPr marL="0" lvl="1">
              <a:spcBef>
                <a:spcPts val="600"/>
              </a:spcBef>
            </a:pP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Liên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hệ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hỗ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trợ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: 0983 099 761 (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Mr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 </a:t>
            </a:r>
            <a:r>
              <a:rPr lang="en-US" sz="2000" dirty="0" err="1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Tùng</a:t>
            </a:r>
            <a:r>
              <a:rPr lang="en-US" sz="2000" dirty="0">
                <a:solidFill>
                  <a:srgbClr val="673623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  <a:sym typeface="Snigle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0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grpSp>
        <p:nvGrpSpPr>
          <p:cNvPr id="2077" name="Google Shape;2077;p34"/>
          <p:cNvGrpSpPr/>
          <p:nvPr/>
        </p:nvGrpSpPr>
        <p:grpSpPr>
          <a:xfrm>
            <a:off x="5521351" y="917448"/>
            <a:ext cx="3356124" cy="3829046"/>
            <a:chOff x="2602525" y="317054"/>
            <a:chExt cx="4174283" cy="4762495"/>
          </a:xfrm>
        </p:grpSpPr>
        <p:sp>
          <p:nvSpPr>
            <p:cNvPr id="2078" name="Google Shape;2078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5" name="Google Shape;2135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36" name="Google Shape;2136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37" name="Google Shape;2137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40" name="Google Shape;2140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41" name="Google Shape;2141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2" name="Google Shape;2142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43" name="Google Shape;2143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0" name="Google Shape;2190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1" name="Google Shape;2191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2" name="Google Shape;2192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3" name="Google Shape;2193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4" name="Google Shape;2194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5" name="Google Shape;2195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6" name="Google Shape;2196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7" name="Google Shape;2197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0" name="Google Shape;2200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1" name="Google Shape;2201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3" name="Google Shape;2203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4" name="Google Shape;2204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5" name="Google Shape;2205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07" name="Google Shape;2207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208" name="Google Shape;2208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209" name="Google Shape;2209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0" name="Google Shape;2210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3" name="Google Shape;2213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14" name="Google Shape;2214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17" name="Google Shape;2217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3" name="Google Shape;2223;p34"/>
          <p:cNvSpPr txBox="1">
            <a:spLocks noGrp="1"/>
          </p:cNvSpPr>
          <p:nvPr>
            <p:ph type="ctrTitle" idx="4294967295"/>
          </p:nvPr>
        </p:nvSpPr>
        <p:spPr>
          <a:xfrm>
            <a:off x="188374" y="1366242"/>
            <a:ext cx="6309944" cy="18103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5400" b="1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</a:t>
            </a:r>
            <a:br>
              <a:rPr lang="en" sz="5400" b="1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400" b="1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ƠN!</a:t>
            </a:r>
            <a:br>
              <a:rPr lang="en" sz="5400" b="1" dirty="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5400" b="1" dirty="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4" name="Rectangle 2"/>
          <p:cNvSpPr/>
          <p:nvPr/>
        </p:nvSpPr>
        <p:spPr>
          <a:xfrm>
            <a:off x="1779417" y="1078054"/>
            <a:ext cx="5213057" cy="1145194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5" name="Round Same Side Corner Rectangle 1"/>
          <p:cNvSpPr/>
          <p:nvPr/>
        </p:nvSpPr>
        <p:spPr>
          <a:xfrm rot="16200000">
            <a:off x="857596" y="732729"/>
            <a:ext cx="1124107" cy="1822416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6" name="Isosceles Triangle 125"/>
          <p:cNvSpPr/>
          <p:nvPr/>
        </p:nvSpPr>
        <p:spPr>
          <a:xfrm rot="5400000">
            <a:off x="1893771" y="1548329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/>
          </a:p>
        </p:txBody>
      </p:sp>
      <p:sp>
        <p:nvSpPr>
          <p:cNvPr id="133" name="TextBox 28671"/>
          <p:cNvSpPr txBox="1">
            <a:spLocks noChangeArrowheads="1"/>
          </p:cNvSpPr>
          <p:nvPr/>
        </p:nvSpPr>
        <p:spPr bwMode="auto">
          <a:xfrm>
            <a:off x="1033762" y="1380818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01</a:t>
            </a:r>
          </a:p>
        </p:txBody>
      </p:sp>
      <p:sp>
        <p:nvSpPr>
          <p:cNvPr id="139" name="Rectangle 46"/>
          <p:cNvSpPr>
            <a:spLocks noChangeArrowheads="1"/>
          </p:cNvSpPr>
          <p:nvPr/>
        </p:nvSpPr>
        <p:spPr bwMode="auto">
          <a:xfrm>
            <a:off x="2379600" y="1194642"/>
            <a:ext cx="3967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sau phỏng vấn hoàn thành sẽ được gửi về máy chủ của Tổng Cục Thống kê.</a:t>
            </a:r>
            <a:endParaRPr lang="vi-VN" sz="1800" dirty="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2"/>
          <p:cNvSpPr/>
          <p:nvPr/>
        </p:nvSpPr>
        <p:spPr>
          <a:xfrm>
            <a:off x="2348216" y="2339836"/>
            <a:ext cx="5213057" cy="1145194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5" name="Round Same Side Corner Rectangle 1"/>
          <p:cNvSpPr/>
          <p:nvPr/>
        </p:nvSpPr>
        <p:spPr>
          <a:xfrm rot="16200000">
            <a:off x="1426395" y="1994511"/>
            <a:ext cx="1124107" cy="1822416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 rot="5400000">
            <a:off x="2462570" y="2810111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/>
          </a:p>
        </p:txBody>
      </p:sp>
      <p:sp>
        <p:nvSpPr>
          <p:cNvPr id="157" name="TextBox 28671"/>
          <p:cNvSpPr txBox="1">
            <a:spLocks noChangeArrowheads="1"/>
          </p:cNvSpPr>
          <p:nvPr/>
        </p:nvSpPr>
        <p:spPr bwMode="auto">
          <a:xfrm>
            <a:off x="1602561" y="2642600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2946384" y="2456424"/>
            <a:ext cx="40102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được kiểm tra, nghiệm thu bởi giám sát viên </a:t>
            </a:r>
            <a:r>
              <a:rPr 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(GSV) </a:t>
            </a: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cấp: cấp huyện; cấp Tỉnh và cấp Trung ương.</a:t>
            </a:r>
            <a:endParaRPr lang="vi-VN" sz="1800" dirty="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2"/>
          <p:cNvSpPr/>
          <p:nvPr/>
        </p:nvSpPr>
        <p:spPr>
          <a:xfrm>
            <a:off x="3066784" y="3622704"/>
            <a:ext cx="5213057" cy="1145194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0" name="Round Same Side Corner Rectangle 1"/>
          <p:cNvSpPr/>
          <p:nvPr/>
        </p:nvSpPr>
        <p:spPr>
          <a:xfrm rot="16200000">
            <a:off x="2144963" y="3277379"/>
            <a:ext cx="1124107" cy="1822416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1" name="Isosceles Triangle 160"/>
          <p:cNvSpPr/>
          <p:nvPr/>
        </p:nvSpPr>
        <p:spPr>
          <a:xfrm rot="5400000">
            <a:off x="3181138" y="4092979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/>
          </a:p>
        </p:txBody>
      </p:sp>
      <p:sp>
        <p:nvSpPr>
          <p:cNvPr id="162" name="TextBox 28671"/>
          <p:cNvSpPr txBox="1">
            <a:spLocks noChangeArrowheads="1"/>
          </p:cNvSpPr>
          <p:nvPr/>
        </p:nvSpPr>
        <p:spPr bwMode="auto">
          <a:xfrm>
            <a:off x="2321129" y="3925468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03</a:t>
            </a:r>
          </a:p>
        </p:txBody>
      </p:sp>
      <p:sp>
        <p:nvSpPr>
          <p:cNvPr id="163" name="Rectangle 46"/>
          <p:cNvSpPr>
            <a:spLocks noChangeArrowheads="1"/>
          </p:cNvSpPr>
          <p:nvPr/>
        </p:nvSpPr>
        <p:spPr bwMode="auto">
          <a:xfrm>
            <a:off x="3664952" y="3877791"/>
            <a:ext cx="3990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vi-VN" sz="18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hoàn chỉnh sẽ được tổng hợp ra các báo cáo.</a:t>
            </a:r>
            <a:endParaRPr lang="vi-VN" sz="1800" dirty="0">
              <a:solidFill>
                <a:srgbClr val="673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167797" y="164717"/>
            <a:ext cx="3389581" cy="487712"/>
            <a:chOff x="2671148" y="1311915"/>
            <a:chExt cx="3938587" cy="101123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5169" y="195872"/>
            <a:ext cx="3114724" cy="40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Quy trình xử lý thông tin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142437" y="152509"/>
            <a:ext cx="5783703" cy="487712"/>
            <a:chOff x="2762555" y="1311915"/>
            <a:chExt cx="3847180" cy="101123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5" y="1311915"/>
              <a:ext cx="384718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33175" y="189238"/>
            <a:ext cx="554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chức năng chính quản lý và giám sát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E8AE1D4-332D-7AA5-23CE-1161FEC5B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2808"/>
            <a:ext cx="9144000" cy="840742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487363" y="1751013"/>
            <a:ext cx="2022755" cy="3324921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3" name="Group 57"/>
          <p:cNvGrpSpPr>
            <a:grpSpLocks/>
          </p:cNvGrpSpPr>
          <p:nvPr/>
        </p:nvGrpSpPr>
        <p:grpSpPr bwMode="auto">
          <a:xfrm>
            <a:off x="1049683" y="2124334"/>
            <a:ext cx="6839258" cy="2512416"/>
            <a:chOff x="457200" y="1239996"/>
            <a:chExt cx="2177144" cy="2804886"/>
          </a:xfrm>
        </p:grpSpPr>
        <p:sp>
          <p:nvSpPr>
            <p:cNvPr id="44" name="Rectangle 4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6" name="Subtitle 2">
            <a:extLst>
              <a:ext uri="{FF2B5EF4-FFF2-40B4-BE49-F238E27FC236}">
                <a16:creationId xmlns:a16="http://schemas.microsoft.com/office/drawing/2014/main" xmlns="" id="{BF9C6829-FC2B-7502-278D-95B867C9AB62}"/>
              </a:ext>
            </a:extLst>
          </p:cNvPr>
          <p:cNvSpPr txBox="1">
            <a:spLocks/>
          </p:cNvSpPr>
          <p:nvPr/>
        </p:nvSpPr>
        <p:spPr>
          <a:xfrm>
            <a:off x="1600950" y="2420471"/>
            <a:ext cx="5710644" cy="221627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– Tài liệu.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 lý danh sách nền.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sát, tra cứu, thống kê tiến độ.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tra, duyệt để hoàn thành địa bàn.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 ích/ Tổng hợp một vài chỉ tiêu trên dữ liệu.</a:t>
            </a:r>
          </a:p>
          <a:p>
            <a:pPr algn="just"/>
            <a:r>
              <a:rPr lang="en-US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sz="2000">
                <a:solidFill>
                  <a:srgbClr val="673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dữ liệu.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5112" y="163506"/>
            <a:ext cx="2656983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09262" y="224213"/>
            <a:ext cx="2301131" cy="39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Văn bản – Tài liệu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593F87E-5E7D-C3A4-8DB8-A3E7BF479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9953"/>
            <a:ext cx="9105925" cy="1509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2994" y="2175698"/>
            <a:ext cx="1054250" cy="161365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2391784" y="2347821"/>
            <a:ext cx="258184" cy="4553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28" y="2828850"/>
            <a:ext cx="9105925" cy="180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077200" y="3657600"/>
            <a:ext cx="285750" cy="2095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57938" y="155259"/>
            <a:ext cx="3643101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16971" y="188019"/>
            <a:ext cx="325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Sơ đồ nền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ED848B3-E7E5-1BBF-8391-FE001139C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2514"/>
            <a:ext cx="9144000" cy="14430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F60F74A-C400-3C16-68F7-DB84A1BE1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35531"/>
            <a:ext cx="9144000" cy="2907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9261" y="1452282"/>
            <a:ext cx="968188" cy="172123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162748" y="1635162"/>
            <a:ext cx="258184" cy="71401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2885" y="2915322"/>
            <a:ext cx="882127" cy="279699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530353" y="3829721"/>
            <a:ext cx="344245" cy="19363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DF63BAD-9EE4-E256-207F-6C1B5335F624}"/>
              </a:ext>
            </a:extLst>
          </p:cNvPr>
          <p:cNvSpPr/>
          <p:nvPr/>
        </p:nvSpPr>
        <p:spPr>
          <a:xfrm>
            <a:off x="1907340" y="2740238"/>
            <a:ext cx="3495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DF63BAD-9EE4-E256-207F-6C1B5335F624}"/>
              </a:ext>
            </a:extLst>
          </p:cNvPr>
          <p:cNvSpPr/>
          <p:nvPr/>
        </p:nvSpPr>
        <p:spPr>
          <a:xfrm>
            <a:off x="7162867" y="3592480"/>
            <a:ext cx="3495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95" name="Group 10"/>
          <p:cNvGrpSpPr>
            <a:grpSpLocks/>
          </p:cNvGrpSpPr>
          <p:nvPr/>
        </p:nvGrpSpPr>
        <p:grpSpPr bwMode="auto">
          <a:xfrm>
            <a:off x="169703" y="163530"/>
            <a:ext cx="3506204" cy="487712"/>
            <a:chOff x="2671148" y="1311915"/>
            <a:chExt cx="3938587" cy="1011238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2762555" y="1386588"/>
              <a:ext cx="3777280" cy="861115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93406" y="206714"/>
            <a:ext cx="325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7362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Danh sách nền – Sơ đồ nền</a:t>
            </a:r>
            <a:endParaRPr lang="zh-CN" altLang="en-US" sz="2000" b="1" dirty="0">
              <a:solidFill>
                <a:srgbClr val="67362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0F8639-FF2F-3D77-5C63-8079C370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7197"/>
            <a:ext cx="9144000" cy="8407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D8040A5-23F4-97E5-ACED-E79D16875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47938"/>
            <a:ext cx="9144000" cy="35146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3962" y="1398494"/>
            <a:ext cx="946673" cy="24944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1778</Words>
  <Application>Microsoft Office PowerPoint</Application>
  <PresentationFormat>On-screen Show (16:9)</PresentationFormat>
  <Paragraphs>227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Barlow Light</vt:lpstr>
      <vt:lpstr>Roboto Slab</vt:lpstr>
      <vt:lpstr>Arial</vt:lpstr>
      <vt:lpstr>Arial Narrow</vt:lpstr>
      <vt:lpstr>微软雅黑</vt:lpstr>
      <vt:lpstr>Calibri</vt:lpstr>
      <vt:lpstr>Raleway Thin</vt:lpstr>
      <vt:lpstr>Times New Roman</vt:lpstr>
      <vt:lpstr>Sniglet</vt:lpstr>
      <vt:lpstr>Wingdings</vt:lpstr>
      <vt:lpstr>Muli</vt:lpstr>
      <vt:lpstr>Gaoler template</vt:lpstr>
      <vt:lpstr>CỤC THU THẬP DỮ LIỆU VÀ ỨNG DỤNG CNTT THỐNG KÊ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CỤC THU THẬP DỮ LIỆU VÀ ỨNG DỤNG CNTT THỐNG KÊ</dc:title>
  <dc:creator>PC</dc:creator>
  <cp:lastModifiedBy>Nguyễn Quang Phương</cp:lastModifiedBy>
  <cp:revision>80</cp:revision>
  <dcterms:modified xsi:type="dcterms:W3CDTF">2024-03-01T04:11:33Z</dcterms:modified>
</cp:coreProperties>
</file>